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9" r:id="rId2"/>
    <p:sldId id="257" r:id="rId3"/>
    <p:sldId id="390" r:id="rId4"/>
    <p:sldId id="256" r:id="rId5"/>
    <p:sldId id="258" r:id="rId6"/>
    <p:sldId id="259" r:id="rId7"/>
    <p:sldId id="260" r:id="rId8"/>
    <p:sldId id="346" r:id="rId9"/>
    <p:sldId id="261" r:id="rId10"/>
    <p:sldId id="347" r:id="rId11"/>
    <p:sldId id="348" r:id="rId12"/>
    <p:sldId id="262" r:id="rId13"/>
    <p:sldId id="349" r:id="rId14"/>
    <p:sldId id="350" r:id="rId15"/>
    <p:sldId id="351" r:id="rId16"/>
    <p:sldId id="263" r:id="rId17"/>
    <p:sldId id="391" r:id="rId18"/>
    <p:sldId id="264" r:id="rId19"/>
    <p:sldId id="265" r:id="rId20"/>
    <p:sldId id="266" r:id="rId21"/>
    <p:sldId id="352" r:id="rId22"/>
    <p:sldId id="267" r:id="rId23"/>
    <p:sldId id="353" r:id="rId24"/>
    <p:sldId id="354" r:id="rId25"/>
    <p:sldId id="269" r:id="rId26"/>
    <p:sldId id="355" r:id="rId27"/>
    <p:sldId id="270" r:id="rId28"/>
    <p:sldId id="271" r:id="rId29"/>
    <p:sldId id="392" r:id="rId30"/>
    <p:sldId id="272" r:id="rId31"/>
    <p:sldId id="328" r:id="rId32"/>
    <p:sldId id="329" r:id="rId33"/>
    <p:sldId id="273" r:id="rId34"/>
    <p:sldId id="330" r:id="rId35"/>
    <p:sldId id="356" r:id="rId36"/>
    <p:sldId id="274" r:id="rId37"/>
    <p:sldId id="275" r:id="rId38"/>
    <p:sldId id="331" r:id="rId39"/>
    <p:sldId id="393" r:id="rId40"/>
    <p:sldId id="276" r:id="rId41"/>
    <p:sldId id="357" r:id="rId42"/>
    <p:sldId id="277" r:id="rId43"/>
    <p:sldId id="358" r:id="rId44"/>
    <p:sldId id="278" r:id="rId45"/>
    <p:sldId id="279" r:id="rId46"/>
    <p:sldId id="332" r:id="rId47"/>
    <p:sldId id="280" r:id="rId48"/>
    <p:sldId id="359" r:id="rId49"/>
    <p:sldId id="281" r:id="rId50"/>
    <p:sldId id="360" r:id="rId51"/>
    <p:sldId id="282" r:id="rId52"/>
    <p:sldId id="283" r:id="rId53"/>
    <p:sldId id="284" r:id="rId54"/>
    <p:sldId id="361" r:id="rId55"/>
    <p:sldId id="285" r:id="rId56"/>
    <p:sldId id="363" r:id="rId57"/>
    <p:sldId id="362" r:id="rId58"/>
    <p:sldId id="286" r:id="rId59"/>
    <p:sldId id="333" r:id="rId60"/>
    <p:sldId id="334" r:id="rId61"/>
    <p:sldId id="287" r:id="rId62"/>
    <p:sldId id="335" r:id="rId63"/>
    <p:sldId id="288" r:id="rId64"/>
    <p:sldId id="364" r:id="rId65"/>
    <p:sldId id="289" r:id="rId66"/>
    <p:sldId id="290" r:id="rId67"/>
    <p:sldId id="291" r:id="rId68"/>
    <p:sldId id="365" r:id="rId69"/>
    <p:sldId id="292" r:id="rId70"/>
    <p:sldId id="293" r:id="rId71"/>
    <p:sldId id="366" r:id="rId72"/>
    <p:sldId id="294" r:id="rId73"/>
    <p:sldId id="367" r:id="rId74"/>
    <p:sldId id="295" r:id="rId75"/>
    <p:sldId id="368" r:id="rId76"/>
    <p:sldId id="369" r:id="rId77"/>
    <p:sldId id="296" r:id="rId78"/>
    <p:sldId id="370" r:id="rId79"/>
    <p:sldId id="336" r:id="rId80"/>
    <p:sldId id="371" r:id="rId81"/>
    <p:sldId id="337" r:id="rId82"/>
    <p:sldId id="372" r:id="rId83"/>
    <p:sldId id="297" r:id="rId84"/>
    <p:sldId id="338" r:id="rId85"/>
    <p:sldId id="373" r:id="rId86"/>
    <p:sldId id="298" r:id="rId87"/>
    <p:sldId id="374" r:id="rId88"/>
    <p:sldId id="375" r:id="rId89"/>
    <p:sldId id="299" r:id="rId90"/>
    <p:sldId id="300" r:id="rId91"/>
    <p:sldId id="301" r:id="rId92"/>
    <p:sldId id="302" r:id="rId93"/>
    <p:sldId id="376" r:id="rId94"/>
    <p:sldId id="303" r:id="rId95"/>
    <p:sldId id="304" r:id="rId96"/>
    <p:sldId id="305" r:id="rId97"/>
    <p:sldId id="306" r:id="rId98"/>
    <p:sldId id="377" r:id="rId99"/>
    <p:sldId id="307" r:id="rId100"/>
    <p:sldId id="378" r:id="rId101"/>
    <p:sldId id="308" r:id="rId102"/>
    <p:sldId id="379" r:id="rId103"/>
    <p:sldId id="309" r:id="rId104"/>
    <p:sldId id="339" r:id="rId105"/>
    <p:sldId id="340" r:id="rId106"/>
    <p:sldId id="380" r:id="rId107"/>
    <p:sldId id="311" r:id="rId108"/>
    <p:sldId id="381" r:id="rId109"/>
    <p:sldId id="384" r:id="rId110"/>
    <p:sldId id="383" r:id="rId111"/>
    <p:sldId id="312" r:id="rId112"/>
    <p:sldId id="342" r:id="rId113"/>
    <p:sldId id="343" r:id="rId114"/>
    <p:sldId id="344" r:id="rId115"/>
    <p:sldId id="313" r:id="rId116"/>
    <p:sldId id="314" r:id="rId117"/>
    <p:sldId id="385" r:id="rId118"/>
    <p:sldId id="315" r:id="rId119"/>
    <p:sldId id="386" r:id="rId120"/>
    <p:sldId id="345" r:id="rId121"/>
    <p:sldId id="387" r:id="rId122"/>
    <p:sldId id="316" r:id="rId123"/>
    <p:sldId id="317" r:id="rId124"/>
    <p:sldId id="388" r:id="rId12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460046"/>
    <a:srgbClr val="000066"/>
    <a:srgbClr val="FF9999"/>
    <a:srgbClr val="FC8E7C"/>
    <a:srgbClr val="FB6B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1" d="100"/>
          <a:sy n="61" d="100"/>
        </p:scale>
        <p:origin x="7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1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FF7FB-9076-4A07-A5FC-41A3F00F9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4D5244-FA71-4F94-90E3-1B2F105E7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3522A6-A368-42EF-827F-658E95F99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52415D-85C1-4784-9681-AA4CE528C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96B560-EC48-4433-B867-7B6400CA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C4E72-CCC6-4608-B0A3-CCC568BCFD1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42450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67BC9-E53E-46CE-8B72-61BD1C201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B91C91C-EF26-4267-9F04-D419916A5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622429-9883-460B-B5AD-12BA0281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B6EA2B-986D-44E2-B89A-6A8F7913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A0150A-E0F6-45A4-B14E-AE54C12BD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243D7-68F7-442C-95DC-DF7C69E4B0C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2428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66711FE-D211-4A90-B010-127512B20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973F613-8FA7-49F9-99A9-DC0F58B05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8544DE-9435-4531-871A-5C9D4C8E8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BD824E-6270-4366-8348-5C1513D3C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BC5B03-7F67-4593-8F7B-B6A7AB2EF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24E19-A7E9-41A3-BDC0-70D147E62BB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56909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401BE0-9FF1-45AB-B971-3B1863EB7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695C3C-6194-4993-9DB7-549F89502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696471-1F36-430A-941C-7FF30E02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E36720-048A-4830-8258-FD6118799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97F168-BAAC-458F-A7B9-C6EBD9938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FB5AF-447D-4C57-8DEE-FED6F0D87BE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53112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84C8D1-C9AE-4240-B407-A5237BD10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F1B2B4-434E-4B1D-A605-8ADB417C7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DA6577-2F80-45DE-A659-2ABB4C1FA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418ED9-5FE9-48DE-93CA-CF401DC21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6737B5-2DDE-4D20-978C-3A026AC94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DAC0DD-E55E-4349-92B7-AA8A9C3F194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3039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E97BF7-FB4D-4528-811D-C51A22FAB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DABCAF-F2B6-4738-829F-3E9E6C3352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AEC4902-2507-4D4A-948D-3249461E6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8997A85-1EEA-49EA-9B72-693ED8CC6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7B8041F-AECD-4ADD-B15A-7C0B7048F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4A6A5AB-2BC8-473D-AB63-9E564FB3A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8CE95-51E6-4E94-AFF2-32F10173618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2984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BBF0FA-E701-407F-ACD9-2C45ED26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D633D2-8FB1-4291-B772-596FB1622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C9E0AC-0632-4232-A372-948B9B2DD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97D87AC-D0BC-4FE5-8BF9-265A8525E3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20D2546-776C-414E-B802-AA28D3E320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618D043-164A-4323-829C-0A358DD0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F0B0489-CBC9-49CE-897F-C77E5726D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42B6491-D66C-4DA8-AA16-FEA108DF5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B92A6-A5AC-499A-B423-88A4B52D792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2355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2F570-2E39-4C59-9BBC-5F6B7F54B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A098272-A520-4C99-B206-5CF860692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1846E15-C5E9-482F-A727-89232DCA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78939DB-DD95-4DB2-AEA3-B325DB47C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71E27-B177-4E27-898E-094887FBB28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0706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285BFB4-1BE3-4D37-90F4-7EFCF6D0B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0111FC2-DC77-40EA-B056-BDB4B00E2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FB2B8DF-4D7D-4993-AF9E-87BBBEB2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FD78F9-B3CD-43AC-8654-7366443BFBA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9193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D78118-C343-4936-8129-3FC086FCB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A8ECDAA-29D9-4D42-B8D7-68F3D16F1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40E3D5-6E0C-4533-AAAB-7D7984C56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788F70-4491-4B23-8261-5AE6E002D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DD356F-5979-4308-8D6E-D79AE8CF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7F90F92-FA25-4510-B9B2-F4B94B7C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91261-9639-469F-BDFB-F714EBE125D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02795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757DC4-8DD8-4454-B115-A75D1A3C7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1C5BE89-3D6D-4FF3-BDB1-ED66F3A6B5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537343-E856-4B8E-B6E9-C26A81069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04C44A9-C8C6-41F6-A4A0-F5C5F8558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C7FB6FB-01DE-4FF7-B17E-0A49D62AD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C833B8-EF9F-452B-87C9-BA93D548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CF585-7DCD-406E-A2BB-19407EF5A97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25534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DA50F7E-1740-4031-96DD-69642C32F0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9D70B86-2E26-4AE1-9CF8-6C97206E54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DD94230-4455-4B24-957A-4C431A95BD6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7595AC4-1A9D-44AB-9BA5-B9561C2D5F7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10A5C47-320F-4797-BEE0-30FD25C740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F5CF79-617B-411E-940C-86292FAFC6B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>
            <a:extLst>
              <a:ext uri="{FF2B5EF4-FFF2-40B4-BE49-F238E27FC236}">
                <a16:creationId xmlns:a16="http://schemas.microsoft.com/office/drawing/2014/main" id="{999C8832-55B2-4DB4-959E-DED490B18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>
            <a:extLst>
              <a:ext uri="{FF2B5EF4-FFF2-40B4-BE49-F238E27FC236}">
                <a16:creationId xmlns:a16="http://schemas.microsoft.com/office/drawing/2014/main" id="{8FFDD335-D031-475B-BF2B-DA2858ED9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7162800" cy="374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1" name="Rectangle 5">
            <a:extLst>
              <a:ext uri="{FF2B5EF4-FFF2-40B4-BE49-F238E27FC236}">
                <a16:creationId xmlns:a16="http://schemas.microsoft.com/office/drawing/2014/main" id="{B80B8051-24B2-46A7-8234-CC89F06FB6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029200"/>
            <a:ext cx="85344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Satanás está furioso e ataca a mãe. Ela encontra um lugar de refúgio preparado por Deus. Então, Satanás persegue seus filhos remanescentes. Alguns sobrevivem aos ataques; outros são feridos ou mortos... </a:t>
            </a:r>
            <a:endParaRPr lang="pt-PT" altLang="pt-BR" sz="32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>
            <a:extLst>
              <a:ext uri="{FF2B5EF4-FFF2-40B4-BE49-F238E27FC236}">
                <a16:creationId xmlns:a16="http://schemas.microsoft.com/office/drawing/2014/main" id="{8ECC2658-A2CA-4522-99C4-8ECCD50B5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1" name="Rectangle 3">
            <a:extLst>
              <a:ext uri="{FF2B5EF4-FFF2-40B4-BE49-F238E27FC236}">
                <a16:creationId xmlns:a16="http://schemas.microsoft.com/office/drawing/2014/main" id="{281A1D72-23CD-4447-916A-8983275FC3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4114800" cy="4572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que é o "testemunho de Jesus"? 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(Ver Apocalipse 19:10)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“O Espírito da Profecia.”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>
            <a:extLst>
              <a:ext uri="{FF2B5EF4-FFF2-40B4-BE49-F238E27FC236}">
                <a16:creationId xmlns:a16="http://schemas.microsoft.com/office/drawing/2014/main" id="{93D8C6FB-E415-4875-8ED6-B34AF3478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1" name="Rectangle 5">
            <a:extLst>
              <a:ext uri="{FF2B5EF4-FFF2-40B4-BE49-F238E27FC236}">
                <a16:creationId xmlns:a16="http://schemas.microsoft.com/office/drawing/2014/main" id="{E01C0874-E790-4AD0-8E86-F3775CDA75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219200"/>
            <a:ext cx="4800600" cy="3810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Desesperado e frustrado por fracassar em destruir a igreja durante os 1260 anos da Idade Escura, Satanás agora ataca "os restantes da sua descendência" (da igreja).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5" name="Picture 3">
            <a:extLst>
              <a:ext uri="{FF2B5EF4-FFF2-40B4-BE49-F238E27FC236}">
                <a16:creationId xmlns:a16="http://schemas.microsoft.com/office/drawing/2014/main" id="{67762575-29C5-4783-8AE6-57E28E97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7" name="Rectangle 5">
            <a:extLst>
              <a:ext uri="{FF2B5EF4-FFF2-40B4-BE49-F238E27FC236}">
                <a16:creationId xmlns:a16="http://schemas.microsoft.com/office/drawing/2014/main" id="{4393B412-4140-4327-BA46-59DD446193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48200" y="609600"/>
            <a:ext cx="4419600" cy="46482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Isso se refere aos cristãos que vivem nos últimos dias da história da Terra. Outra precisa tradução das frase "restantes da sua descendência" é "remanescente".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>
            <a:extLst>
              <a:ext uri="{FF2B5EF4-FFF2-40B4-BE49-F238E27FC236}">
                <a16:creationId xmlns:a16="http://schemas.microsoft.com/office/drawing/2014/main" id="{422E9039-266B-4E64-94DF-25984CA3F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5" name="Rectangle 5">
            <a:extLst>
              <a:ext uri="{FF2B5EF4-FFF2-40B4-BE49-F238E27FC236}">
                <a16:creationId xmlns:a16="http://schemas.microsoft.com/office/drawing/2014/main" id="{69714AF3-B04B-4660-8D78-B895B07456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762000"/>
            <a:ext cx="6858000" cy="495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Nos tempos bíblicos, as tribos e nações freqüentemente enfrentavam ameaça de extinção por exércitos invasores ou fome. Elas encontravam conforto em saber que, se um remanescente sobrevivesse, esse grupo seria capaz de restaurar a tribo e reconstruir a identidade nacional.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>
            <a:extLst>
              <a:ext uri="{FF2B5EF4-FFF2-40B4-BE49-F238E27FC236}">
                <a16:creationId xmlns:a16="http://schemas.microsoft.com/office/drawing/2014/main" id="{A57F1295-F5E9-4EDF-B514-5A9D60F8C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5" name="Rectangle 5">
            <a:extLst>
              <a:ext uri="{FF2B5EF4-FFF2-40B4-BE49-F238E27FC236}">
                <a16:creationId xmlns:a16="http://schemas.microsoft.com/office/drawing/2014/main" id="{5844A45A-4116-4931-87BB-AA63223CE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962400"/>
            <a:ext cx="6934200" cy="25146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Noé e sua família de sete pessoas, por exemplo, sobreviveram ao Dilúvio e evitaram, por conseguinte, que a raça humana se extinguisse.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>
            <a:extLst>
              <a:ext uri="{FF2B5EF4-FFF2-40B4-BE49-F238E27FC236}">
                <a16:creationId xmlns:a16="http://schemas.microsoft.com/office/drawing/2014/main" id="{DB4BEDD3-A812-4B0D-8C86-D0467B794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9" name="Rectangle 5">
            <a:extLst>
              <a:ext uri="{FF2B5EF4-FFF2-40B4-BE49-F238E27FC236}">
                <a16:creationId xmlns:a16="http://schemas.microsoft.com/office/drawing/2014/main" id="{5921FD4D-B6D9-470E-BFE9-E6A13B7E16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343400"/>
            <a:ext cx="8382000" cy="23622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2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Os exilados judeus que retornaram do cativeiro babilônico foram o remanescente que reconstruiu o templo e reclamou sua herança judaica. </a:t>
            </a:r>
            <a:endParaRPr lang="pt-PT" altLang="pt-BR" sz="3200" b="1">
              <a:solidFill>
                <a:srgbClr val="FFFF99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0" name="Picture 4">
            <a:extLst>
              <a:ext uri="{FF2B5EF4-FFF2-40B4-BE49-F238E27FC236}">
                <a16:creationId xmlns:a16="http://schemas.microsoft.com/office/drawing/2014/main" id="{D7D8D110-E61B-4380-B90E-98C459BD2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2" name="Rectangle 6">
            <a:extLst>
              <a:ext uri="{FF2B5EF4-FFF2-40B4-BE49-F238E27FC236}">
                <a16:creationId xmlns:a16="http://schemas.microsoft.com/office/drawing/2014/main" id="{494BFF2F-EC1A-446E-B3BB-3DA2C80CB0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48200" y="762000"/>
            <a:ext cx="4114800" cy="43434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Na Bíblia, o remanescente, aqueles que são deixados de resto, assume um significado muito especial.</a:t>
            </a:r>
            <a:r>
              <a:rPr lang="pt-PT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>
            <a:extLst>
              <a:ext uri="{FF2B5EF4-FFF2-40B4-BE49-F238E27FC236}">
                <a16:creationId xmlns:a16="http://schemas.microsoft.com/office/drawing/2014/main" id="{452CCFA9-D41D-4FAF-ADF8-CBBCCAD22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4" name="Rectangle 6">
            <a:extLst>
              <a:ext uri="{FF2B5EF4-FFF2-40B4-BE49-F238E27FC236}">
                <a16:creationId xmlns:a16="http://schemas.microsoft.com/office/drawing/2014/main" id="{8661088E-B610-4188-BAC2-32BE442747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9600" y="1066800"/>
            <a:ext cx="4419600" cy="42672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remanescente de Apocalipse 12 é composto de crentes que, nos últimos dias da história terrena, permanecem fiéis ao seu amoroso relacionamento com Jesus Cristo...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3" name="Picture 3">
            <a:extLst>
              <a:ext uri="{FF2B5EF4-FFF2-40B4-BE49-F238E27FC236}">
                <a16:creationId xmlns:a16="http://schemas.microsoft.com/office/drawing/2014/main" id="{7BEB3685-AABB-4EA2-945E-655699844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5" name="Rectangle 5">
            <a:extLst>
              <a:ext uri="{FF2B5EF4-FFF2-40B4-BE49-F238E27FC236}">
                <a16:creationId xmlns:a16="http://schemas.microsoft.com/office/drawing/2014/main" id="{520DA334-75C1-4947-A077-94CE7A86D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3886200" cy="495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Eles obedecem aos Dez Mandamentos; sua vida testifica de que pertencem a Jesus...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0" name="Picture 4">
            <a:extLst>
              <a:ext uri="{FF2B5EF4-FFF2-40B4-BE49-F238E27FC236}">
                <a16:creationId xmlns:a16="http://schemas.microsoft.com/office/drawing/2014/main" id="{04097CE7-4C71-4ECE-97EB-0824D1C78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4" name="Rectangle 8">
            <a:extLst>
              <a:ext uri="{FF2B5EF4-FFF2-40B4-BE49-F238E27FC236}">
                <a16:creationId xmlns:a16="http://schemas.microsoft.com/office/drawing/2014/main" id="{DC4E829B-0380-4204-8882-EC306D250B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0"/>
            <a:ext cx="4495800" cy="47244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Eles são salvos pelo evangelho de Jesus Cristo e são guiados pelo Espírito Santo que revela as mensagens de Deus através de escolhidos profetas.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>
            <a:extLst>
              <a:ext uri="{FF2B5EF4-FFF2-40B4-BE49-F238E27FC236}">
                <a16:creationId xmlns:a16="http://schemas.microsoft.com/office/drawing/2014/main" id="{59014E7C-C65A-45F2-B8F9-7BD69DF3F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5" name="Rectangle 5">
            <a:extLst>
              <a:ext uri="{FF2B5EF4-FFF2-40B4-BE49-F238E27FC236}">
                <a16:creationId xmlns:a16="http://schemas.microsoft.com/office/drawing/2014/main" id="{CC9739C0-6934-4B99-ABFF-136FDBC62B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914400"/>
            <a:ext cx="4191000" cy="47244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No final, todavia, a mãe e seus filhos sobreviventes passam a eternidade com Jesus.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3">
            <a:extLst>
              <a:ext uri="{FF2B5EF4-FFF2-40B4-BE49-F238E27FC236}">
                <a16:creationId xmlns:a16="http://schemas.microsoft.com/office/drawing/2014/main" id="{409F9D93-DCA4-4F2D-93F6-092C5AA5A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7" name="Rectangle 5">
            <a:extLst>
              <a:ext uri="{FF2B5EF4-FFF2-40B4-BE49-F238E27FC236}">
                <a16:creationId xmlns:a16="http://schemas.microsoft.com/office/drawing/2014/main" id="{5D9D70BB-60F5-46A7-927B-88C1F3C69F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7244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Há um remanescente, acima de tudo, porque Deus ainda cuida. 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6">
            <a:extLst>
              <a:ext uri="{FF2B5EF4-FFF2-40B4-BE49-F238E27FC236}">
                <a16:creationId xmlns:a16="http://schemas.microsoft.com/office/drawing/2014/main" id="{E5F0E50E-236D-49A7-9CCB-A6F0C64A9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0" name="Rectangle 8">
            <a:extLst>
              <a:ext uri="{FF2B5EF4-FFF2-40B4-BE49-F238E27FC236}">
                <a16:creationId xmlns:a16="http://schemas.microsoft.com/office/drawing/2014/main" id="{C804F2C1-8C18-4AB0-9CC5-DE1B529B1F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971800"/>
            <a:ext cx="77724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Em resumo, antes da Idade Escura haver principiado, havia uma igreja cristã. Porque Roma era o império governante, a igreja oficial era a Igreja Católica Romana. Após o período entre 538 a 1798 (o tempo dos 1260 anos proféticos), a igreja perdeu de vista muitas das verdades escriturísticas.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>
            <a:extLst>
              <a:ext uri="{FF2B5EF4-FFF2-40B4-BE49-F238E27FC236}">
                <a16:creationId xmlns:a16="http://schemas.microsoft.com/office/drawing/2014/main" id="{4713104A-DEC5-4870-B64A-471D2A1E9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2" name="Rectangle 6">
            <a:extLst>
              <a:ext uri="{FF2B5EF4-FFF2-40B4-BE49-F238E27FC236}">
                <a16:creationId xmlns:a16="http://schemas.microsoft.com/office/drawing/2014/main" id="{01D6D927-134A-42CE-A705-DA3941AFC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819400"/>
            <a:ext cx="61722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Em certas ocasiões, corajosos estudantes da Bíblia e líderes da igreja  levantaram suas vozes  contra as posições antibíblicas que eram ensinadas. Esses indivíduos foram chamados "protestadores" ou "protestantes".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>
            <a:extLst>
              <a:ext uri="{FF2B5EF4-FFF2-40B4-BE49-F238E27FC236}">
                <a16:creationId xmlns:a16="http://schemas.microsoft.com/office/drawing/2014/main" id="{85B3D760-5B35-4A4F-A179-353D88F4A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6" name="Rectangle 6">
            <a:extLst>
              <a:ext uri="{FF2B5EF4-FFF2-40B4-BE49-F238E27FC236}">
                <a16:creationId xmlns:a16="http://schemas.microsoft.com/office/drawing/2014/main" id="{01752F2F-1ABF-48E5-B9C1-7D513B2A11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9718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período de 1260 anos começou com uma única igreja cristã existente – a Igreja Católica Romana – mas findou com muitas e diferentes denominações cristãs, ensinando diversificadas mensagens da Bíblia.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3">
            <a:extLst>
              <a:ext uri="{FF2B5EF4-FFF2-40B4-BE49-F238E27FC236}">
                <a16:creationId xmlns:a16="http://schemas.microsoft.com/office/drawing/2014/main" id="{9649C67C-CE74-4026-AAD9-C76EB0D4D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9" name="Rectangle 5">
            <a:extLst>
              <a:ext uri="{FF2B5EF4-FFF2-40B4-BE49-F238E27FC236}">
                <a16:creationId xmlns:a16="http://schemas.microsoft.com/office/drawing/2014/main" id="{A3277700-66F3-497C-8484-FF5C5F49F2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743200"/>
            <a:ext cx="45720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Deus, todavia, tem uma só verdade na Escritura. Antes do retorno de Jesus à Terra, um "remanescente" voltará às puras verdades dos Escritos Sagrados e dará a mensagem final aos que vivem na Terra.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2" name="Picture 6">
            <a:extLst>
              <a:ext uri="{FF2B5EF4-FFF2-40B4-BE49-F238E27FC236}">
                <a16:creationId xmlns:a16="http://schemas.microsoft.com/office/drawing/2014/main" id="{E8140537-812F-4B5C-9990-F8C2DB874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3" name="Rectangle 7">
            <a:extLst>
              <a:ext uri="{FF2B5EF4-FFF2-40B4-BE49-F238E27FC236}">
                <a16:creationId xmlns:a16="http://schemas.microsoft.com/office/drawing/2014/main" id="{92693D54-FE76-4D79-9ECF-6A32DCFEB5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267200"/>
            <a:ext cx="7772400" cy="1143000"/>
          </a:xfrm>
          <a:effectLst>
            <a:outerShdw dist="68392" dir="1308085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800" b="1">
                <a:solidFill>
                  <a:schemeClr val="bg1"/>
                </a:solidFill>
                <a:latin typeface="Tahoma" panose="020B0604030504040204" pitchFamily="34" charset="0"/>
              </a:rPr>
              <a:t>John Wicliffe</a:t>
            </a:r>
            <a:endParaRPr lang="pt-PT" altLang="pt-BR" sz="48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>
            <a:extLst>
              <a:ext uri="{FF2B5EF4-FFF2-40B4-BE49-F238E27FC236}">
                <a16:creationId xmlns:a16="http://schemas.microsoft.com/office/drawing/2014/main" id="{8E418DA7-7860-43F3-AEE6-D922B642F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6" name="Rectangle 6">
            <a:extLst>
              <a:ext uri="{FF2B5EF4-FFF2-40B4-BE49-F238E27FC236}">
                <a16:creationId xmlns:a16="http://schemas.microsoft.com/office/drawing/2014/main" id="{201CE3D3-E9FF-4916-98F6-F3F7C71B9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4724400"/>
            <a:ext cx="84582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 corajosa posição de um homem afetou toda a nação. Cada um de nós foi chamado para tomar uma posição hoje... </a:t>
            </a:r>
            <a:endParaRPr lang="pt-PT" altLang="pt-BR" sz="3600" b="1">
              <a:solidFill>
                <a:srgbClr val="FFFF99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>
            <a:extLst>
              <a:ext uri="{FF2B5EF4-FFF2-40B4-BE49-F238E27FC236}">
                <a16:creationId xmlns:a16="http://schemas.microsoft.com/office/drawing/2014/main" id="{AD756EBC-418D-4F67-9EE4-D85FD6808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3" name="Rectangle 3">
            <a:extLst>
              <a:ext uri="{FF2B5EF4-FFF2-40B4-BE49-F238E27FC236}">
                <a16:creationId xmlns:a16="http://schemas.microsoft.com/office/drawing/2014/main" id="{894F385A-10D3-4CAB-A84E-E52DB973BA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4648200"/>
            <a:ext cx="88392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...Cada um de nós pode causar um impacto a favor de Deus em nosso mundo. É nosso privilégio fazer parte do povo remanescente de Deus nos últimos dias. </a:t>
            </a:r>
            <a:endParaRPr lang="pt-PT" altLang="pt-BR" sz="3600" b="1">
              <a:solidFill>
                <a:srgbClr val="FFFF99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>
            <a:extLst>
              <a:ext uri="{FF2B5EF4-FFF2-40B4-BE49-F238E27FC236}">
                <a16:creationId xmlns:a16="http://schemas.microsoft.com/office/drawing/2014/main" id="{67688B64-CD72-4EBF-BCFB-456549CDB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0" name="Rectangle 6">
            <a:extLst>
              <a:ext uri="{FF2B5EF4-FFF2-40B4-BE49-F238E27FC236}">
                <a16:creationId xmlns:a16="http://schemas.microsoft.com/office/drawing/2014/main" id="{E96D1A7E-82E7-422F-9AC3-7439595128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676400"/>
            <a:ext cx="4724400" cy="3429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Senhor está apelando a você agora mesmo. Ele deseja que você seja um dos que vencem pelo sangue do Cordeiro. Ele quer que você faça parte da igreja remanescente...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>
            <a:extLst>
              <a:ext uri="{FF2B5EF4-FFF2-40B4-BE49-F238E27FC236}">
                <a16:creationId xmlns:a16="http://schemas.microsoft.com/office/drawing/2014/main" id="{66BE1901-591F-40AD-83B8-BA9298274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07" name="Rectangle 3">
            <a:extLst>
              <a:ext uri="{FF2B5EF4-FFF2-40B4-BE49-F238E27FC236}">
                <a16:creationId xmlns:a16="http://schemas.microsoft.com/office/drawing/2014/main" id="{E7D503B2-E827-4E7D-AA74-3FEDB16E5F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4495800" cy="32766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Quando responder a Deus e se unir a Ele, os vastos recursos celestiais o apoiarão.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A9FB4937-312C-4C98-8921-7CE5CF1F6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Rectangle 5">
            <a:extLst>
              <a:ext uri="{FF2B5EF4-FFF2-40B4-BE49-F238E27FC236}">
                <a16:creationId xmlns:a16="http://schemas.microsoft.com/office/drawing/2014/main" id="{43C3C530-09EB-49F2-B54B-F0772344BC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609600"/>
            <a:ext cx="4572000" cy="54102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Vamos dar uma olhada nos principais protagonistas desse episódio: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 mulher (mãe) representa a pura igreja de Deus (II Coríntios 11:2)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>
            <a:extLst>
              <a:ext uri="{FF2B5EF4-FFF2-40B4-BE49-F238E27FC236}">
                <a16:creationId xmlns:a16="http://schemas.microsoft.com/office/drawing/2014/main" id="{CC9AA77F-122B-40F8-9C7E-6B610DD4D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3" name="Rectangle 5">
            <a:extLst>
              <a:ext uri="{FF2B5EF4-FFF2-40B4-BE49-F238E27FC236}">
                <a16:creationId xmlns:a16="http://schemas.microsoft.com/office/drawing/2014/main" id="{DB295A22-7DA1-4C7A-AD44-91A2E730A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495800"/>
            <a:ext cx="77724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Você tem acesso ao centro do Céu através da oração. Você tem acesso à sabedoria de Deus. Você tem acesso a Seus anjos ministradores. </a:t>
            </a:r>
            <a:endParaRPr lang="pt-PT" altLang="pt-BR" sz="3600" b="1">
              <a:solidFill>
                <a:srgbClr val="FFFF99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1" name="Picture 3">
            <a:extLst>
              <a:ext uri="{FF2B5EF4-FFF2-40B4-BE49-F238E27FC236}">
                <a16:creationId xmlns:a16="http://schemas.microsoft.com/office/drawing/2014/main" id="{73526C14-C00D-435F-9C6E-5806B6DFE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3" name="Rectangle 5">
            <a:extLst>
              <a:ext uri="{FF2B5EF4-FFF2-40B4-BE49-F238E27FC236}">
                <a16:creationId xmlns:a16="http://schemas.microsoft.com/office/drawing/2014/main" id="{6735135E-2F43-4DFB-AA9F-4023C39F9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743200"/>
            <a:ext cx="51816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melhor de tudo é que você tem um lugar reservado ao pé da cruz. O sangue do Cordeiro ainda é poderoso contra todas as fortalezas. Satanás ainda se encolhe diante "da palavra do seu testemunho sobre Jesus".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>
            <a:extLst>
              <a:ext uri="{FF2B5EF4-FFF2-40B4-BE49-F238E27FC236}">
                <a16:creationId xmlns:a16="http://schemas.microsoft.com/office/drawing/2014/main" id="{2C523E96-FBBD-4BF6-9CC5-0C0383569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3" name="Rectangle 5">
            <a:extLst>
              <a:ext uri="{FF2B5EF4-FFF2-40B4-BE49-F238E27FC236}">
                <a16:creationId xmlns:a16="http://schemas.microsoft.com/office/drawing/2014/main" id="{FCE13B5E-6FEF-4766-B140-B423225DD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2590800"/>
            <a:ext cx="4724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Se houver um passo que o Senhor queira que você dê hoje, por favor, não o adie. Por favor, aceite o gracioso convite do Senhor que cuida de você muito mais profundamente do que possa compreender. 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Picture 6">
            <a:extLst>
              <a:ext uri="{FF2B5EF4-FFF2-40B4-BE49-F238E27FC236}">
                <a16:creationId xmlns:a16="http://schemas.microsoft.com/office/drawing/2014/main" id="{384CEC9A-E4A5-4C6F-A230-AC96E51F6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20" name="Rectangle 8">
            <a:extLst>
              <a:ext uri="{FF2B5EF4-FFF2-40B4-BE49-F238E27FC236}">
                <a16:creationId xmlns:a16="http://schemas.microsoft.com/office/drawing/2014/main" id="{6F38B55A-3B27-4C5C-A644-5DF36E5AC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514600"/>
            <a:ext cx="65532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Oração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	Pai, eu escolho fazer parte da Tua igreja remanescente e entrego completamente minha vida a Ti. Aceito os Dez Mandamentos em minha vida...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>
            <a:extLst>
              <a:ext uri="{FF2B5EF4-FFF2-40B4-BE49-F238E27FC236}">
                <a16:creationId xmlns:a16="http://schemas.microsoft.com/office/drawing/2014/main" id="{FEE55741-4AD0-43BE-A4A5-A4489333F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79" name="Rectangle 3">
            <a:extLst>
              <a:ext uri="{FF2B5EF4-FFF2-40B4-BE49-F238E27FC236}">
                <a16:creationId xmlns:a16="http://schemas.microsoft.com/office/drawing/2014/main" id="{BF1CB65F-0C4C-4A1A-98B1-E3727C8838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819400"/>
            <a:ext cx="71628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...pedindo que o Espírito Santo me ajude a seguir-Te cada dia. Obrigado por ouvires e responderes à minha oração. Peço tudo isso em nome de Jesus, amém. 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10" name="Picture 6">
            <a:extLst>
              <a:ext uri="{FF2B5EF4-FFF2-40B4-BE49-F238E27FC236}">
                <a16:creationId xmlns:a16="http://schemas.microsoft.com/office/drawing/2014/main" id="{A807C6A0-860F-4D65-83AC-64B3C3B11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12" name="Rectangle 8">
            <a:extLst>
              <a:ext uri="{FF2B5EF4-FFF2-40B4-BE49-F238E27FC236}">
                <a16:creationId xmlns:a16="http://schemas.microsoft.com/office/drawing/2014/main" id="{BCED8E8C-FFFE-4227-A3E1-F4A35E752F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6019800" cy="18288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bebê representa Jesus (Mateus 1 e 2).</a:t>
            </a:r>
            <a:endParaRPr lang="pt-PT" altLang="pt-BR" b="1">
              <a:solidFill>
                <a:srgbClr val="FFFF99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>
            <a:extLst>
              <a:ext uri="{FF2B5EF4-FFF2-40B4-BE49-F238E27FC236}">
                <a16:creationId xmlns:a16="http://schemas.microsoft.com/office/drawing/2014/main" id="{FF3F2B83-E95B-4671-950A-FE03CA6CD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8" name="Rectangle 6">
            <a:extLst>
              <a:ext uri="{FF2B5EF4-FFF2-40B4-BE49-F238E27FC236}">
                <a16:creationId xmlns:a16="http://schemas.microsoft.com/office/drawing/2014/main" id="{9DF3C238-04A9-4F4C-9FFF-3C849B7F3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4267200" cy="47244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dragão simboliza Satanás (Apocalipse 12:9).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3">
            <a:extLst>
              <a:ext uri="{FF2B5EF4-FFF2-40B4-BE49-F238E27FC236}">
                <a16:creationId xmlns:a16="http://schemas.microsoft.com/office/drawing/2014/main" id="{70D5977C-565B-439D-91BF-4F842DCDA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1" name="Rectangle 5">
            <a:extLst>
              <a:ext uri="{FF2B5EF4-FFF2-40B4-BE49-F238E27FC236}">
                <a16:creationId xmlns:a16="http://schemas.microsoft.com/office/drawing/2014/main" id="{58014B06-FD7F-4431-93E5-4D44A9B4DD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181600"/>
            <a:ext cx="87630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Os filhos que sobraram representam os seguidores de Jesus (Apocalipse 12:17).</a:t>
            </a:r>
            <a:endParaRPr lang="pt-PT" altLang="pt-BR" sz="4000" b="1">
              <a:solidFill>
                <a:srgbClr val="FFFF99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>
            <a:extLst>
              <a:ext uri="{FF2B5EF4-FFF2-40B4-BE49-F238E27FC236}">
                <a16:creationId xmlns:a16="http://schemas.microsoft.com/office/drawing/2014/main" id="{F60C4ACB-463E-4E69-AB86-03A304140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85800"/>
            <a:ext cx="4056063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Rectangle 5">
            <a:extLst>
              <a:ext uri="{FF2B5EF4-FFF2-40B4-BE49-F238E27FC236}">
                <a16:creationId xmlns:a16="http://schemas.microsoft.com/office/drawing/2014/main" id="{9A8245AA-436F-463A-AF6A-E83970089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685800"/>
            <a:ext cx="4800600" cy="5334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Através dos séculos, Satanás tem atormentado e perseguido o povo de Deus. Seus ataques fazem realmente parte do conflito cósmico, uma grande controvérsia entre Jesus e Satanás...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>
            <a:extLst>
              <a:ext uri="{FF2B5EF4-FFF2-40B4-BE49-F238E27FC236}">
                <a16:creationId xmlns:a16="http://schemas.microsoft.com/office/drawing/2014/main" id="{13C654E1-7B97-4EEB-814D-B9DDE62B9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85800"/>
            <a:ext cx="4056063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5" name="Rectangle 3">
            <a:extLst>
              <a:ext uri="{FF2B5EF4-FFF2-40B4-BE49-F238E27FC236}">
                <a16:creationId xmlns:a16="http://schemas.microsoft.com/office/drawing/2014/main" id="{39553C06-04D5-4976-9C7E-9AAD8FD1B1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609600"/>
            <a:ext cx="4800600" cy="5334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...Apocalipse 12 traz essa guerra para o palco central. Ele focaliza quatro encontros na história do grande conflito. </a:t>
            </a:r>
            <a:r>
              <a:rPr lang="es-ES_tradnl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Vamos estudá-los: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>
            <a:extLst>
              <a:ext uri="{FF2B5EF4-FFF2-40B4-BE49-F238E27FC236}">
                <a16:creationId xmlns:a16="http://schemas.microsoft.com/office/drawing/2014/main" id="{A7661F82-5B89-4F31-9610-6B0412ED9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Rectangle 5">
            <a:extLst>
              <a:ext uri="{FF2B5EF4-FFF2-40B4-BE49-F238E27FC236}">
                <a16:creationId xmlns:a16="http://schemas.microsoft.com/office/drawing/2014/main" id="{8C8A0341-2C90-4EF3-9661-1B0592482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5181600" cy="3657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BATALHA NÚMERO 1: Introdução às táticas assassinas de Satanás – Jesus é atacado!</a:t>
            </a:r>
            <a:r>
              <a:rPr lang="pt-PT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>
            <a:extLst>
              <a:ext uri="{FF2B5EF4-FFF2-40B4-BE49-F238E27FC236}">
                <a16:creationId xmlns:a16="http://schemas.microsoft.com/office/drawing/2014/main" id="{F7E55085-FAE2-441D-B565-299B648D1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Rectangle 5">
            <a:extLst>
              <a:ext uri="{FF2B5EF4-FFF2-40B4-BE49-F238E27FC236}">
                <a16:creationId xmlns:a16="http://schemas.microsoft.com/office/drawing/2014/main" id="{B42A37B5-71A6-4F96-AB2E-DCA7142486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0" y="2209800"/>
            <a:ext cx="4724400" cy="41148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Você já se perguntou como o pecado entrou em nosso mundo? Estes versos vão lhe dizer. Vamos aos detalhes.</a:t>
            </a:r>
            <a:r>
              <a:rPr lang="pt-PT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extLst>
              <a:ext uri="{FF2B5EF4-FFF2-40B4-BE49-F238E27FC236}">
                <a16:creationId xmlns:a16="http://schemas.microsoft.com/office/drawing/2014/main" id="{DF54BF40-46ED-4C42-B59B-F5E68A457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5">
            <a:extLst>
              <a:ext uri="{FF2B5EF4-FFF2-40B4-BE49-F238E27FC236}">
                <a16:creationId xmlns:a16="http://schemas.microsoft.com/office/drawing/2014/main" id="{2765BFA1-72E6-428B-81F8-3E54F39DAF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505200"/>
            <a:ext cx="8458200" cy="1981200"/>
          </a:xfrm>
          <a:noFill/>
          <a:ln/>
          <a:effectLst>
            <a:outerShdw dist="68392" dir="1308085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Foco na Profecia – 14</a:t>
            </a:r>
            <a:br>
              <a:rPr lang="pt-BR" altLang="pt-BR" sz="40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Foco Sobre o Apocalipse</a:t>
            </a:r>
            <a:br>
              <a:rPr lang="pt-BR" altLang="pt-BR" sz="40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sz="40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</a:br>
            <a:endParaRPr lang="pt-PT" altLang="pt-BR" sz="40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2D2F7363-D734-4AFE-9733-C5B3723DF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Rectangle 6">
            <a:extLst>
              <a:ext uri="{FF2B5EF4-FFF2-40B4-BE49-F238E27FC236}">
                <a16:creationId xmlns:a16="http://schemas.microsoft.com/office/drawing/2014/main" id="{A2D557AE-B0FF-482F-9A8A-A80E88B07E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67200" y="990600"/>
            <a:ext cx="4724400" cy="4038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Descreva como a mulher (igreja) estava vestida (verso 1).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>
            <a:extLst>
              <a:ext uri="{FF2B5EF4-FFF2-40B4-BE49-F238E27FC236}">
                <a16:creationId xmlns:a16="http://schemas.microsoft.com/office/drawing/2014/main" id="{4D28DCC1-48CF-49BC-90DB-E250CCE2E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3" name="Rectangle 3">
            <a:extLst>
              <a:ext uri="{FF2B5EF4-FFF2-40B4-BE49-F238E27FC236}">
                <a16:creationId xmlns:a16="http://schemas.microsoft.com/office/drawing/2014/main" id="{E0EBB16B-CADA-4082-B9A1-ECD2335FFA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67200" y="1524000"/>
            <a:ext cx="4724400" cy="4038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Descreva como a mulher (igreja) estava vestida (verso 1).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Estava vestida do Sol e uma coroa de doze estrelas.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>
            <a:extLst>
              <a:ext uri="{FF2B5EF4-FFF2-40B4-BE49-F238E27FC236}">
                <a16:creationId xmlns:a16="http://schemas.microsoft.com/office/drawing/2014/main" id="{25006E6F-BDF5-4FAB-B8A8-EBE4C2CD6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>
            <a:extLst>
              <a:ext uri="{FF2B5EF4-FFF2-40B4-BE49-F238E27FC236}">
                <a16:creationId xmlns:a16="http://schemas.microsoft.com/office/drawing/2014/main" id="{A4660A5E-4164-4DBD-8502-84B41F8191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971800"/>
            <a:ext cx="86868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 luz é a vestimenta que Deus usa (Salmo 104:2). Jesus é chamado de "a luz do mundo" e o "sol da justiça" (João 8:12, Malaquias 4:2. Os cristãos são chamados de "filhos da luz" (Lucas 16:8). A mulher, vestida de sol, representa a igreja de Deus em seu melhor estado, cheia do poder divino. </a:t>
            </a:r>
            <a:endParaRPr lang="pt-PT" altLang="pt-BR" sz="4000" b="1">
              <a:solidFill>
                <a:srgbClr val="FFFF99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99"/>
            </a:gs>
            <a:gs pos="100000">
              <a:srgbClr val="FF9999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EFD7EA6C-7D1E-4747-9DB3-3DB19B200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395763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Rectangle 3">
            <a:extLst>
              <a:ext uri="{FF2B5EF4-FFF2-40B4-BE49-F238E27FC236}">
                <a16:creationId xmlns:a16="http://schemas.microsoft.com/office/drawing/2014/main" id="{6D9759C1-0C81-4BC2-B06D-17DB9B2C1E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0" y="914400"/>
            <a:ext cx="4648200" cy="46482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furioso dragão é descrito como tendo </a:t>
            </a:r>
            <a:r>
              <a:rPr lang="pt-BR" altLang="pt-BR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____</a:t>
            </a: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cabeças e </a:t>
            </a:r>
            <a:r>
              <a:rPr lang="pt-BR" altLang="pt-BR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___</a:t>
            </a: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chifres, e </a:t>
            </a:r>
            <a:r>
              <a:rPr lang="pt-BR" altLang="pt-BR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____ ________</a:t>
            </a: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sobre sua cabeça (verso 3).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99"/>
            </a:gs>
            <a:gs pos="100000">
              <a:srgbClr val="FF9999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6D928392-15A2-494C-A160-76A4D1E37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395763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5" name="Rectangle 3">
            <a:extLst>
              <a:ext uri="{FF2B5EF4-FFF2-40B4-BE49-F238E27FC236}">
                <a16:creationId xmlns:a16="http://schemas.microsoft.com/office/drawing/2014/main" id="{A0809A6E-AED7-4241-80AB-7C574D5608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0" y="914400"/>
            <a:ext cx="4648200" cy="46482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furioso dragão é descrito como tendo </a:t>
            </a:r>
            <a:r>
              <a:rPr lang="pt-BR" altLang="pt-BR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sete</a:t>
            </a: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cabeças e </a:t>
            </a:r>
            <a:r>
              <a:rPr lang="pt-BR" altLang="pt-BR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dez</a:t>
            </a: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chifres, e </a:t>
            </a:r>
            <a:r>
              <a:rPr lang="pt-BR" altLang="pt-BR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sete diademas</a:t>
            </a: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sobre sua cabeça (verso 3).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>
            <a:extLst>
              <a:ext uri="{FF2B5EF4-FFF2-40B4-BE49-F238E27FC236}">
                <a16:creationId xmlns:a16="http://schemas.microsoft.com/office/drawing/2014/main" id="{69B60FFC-220D-4540-8DBB-89FD9DF8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Rectangle 5">
            <a:extLst>
              <a:ext uri="{FF2B5EF4-FFF2-40B4-BE49-F238E27FC236}">
                <a16:creationId xmlns:a16="http://schemas.microsoft.com/office/drawing/2014/main" id="{68DBEAC3-BEC9-4EA4-B4D9-F232B091C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6600" y="609600"/>
            <a:ext cx="5562600" cy="4191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Quantas estrelas foram lançadas sobre a  Terra? (verso 4)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860CC49B-5013-4E1C-90FF-A43C51B64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Rectangle 3">
            <a:extLst>
              <a:ext uri="{FF2B5EF4-FFF2-40B4-BE49-F238E27FC236}">
                <a16:creationId xmlns:a16="http://schemas.microsoft.com/office/drawing/2014/main" id="{0D0FF982-B094-4711-9A83-E4F0D1B93F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6600" y="609600"/>
            <a:ext cx="5562600" cy="4191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Quantas estrelas foram lançadas sobre a  Terra? (verso 4)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 terça parte.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>
            <a:extLst>
              <a:ext uri="{FF2B5EF4-FFF2-40B4-BE49-F238E27FC236}">
                <a16:creationId xmlns:a16="http://schemas.microsoft.com/office/drawing/2014/main" id="{CE4E06C6-9CE9-4C25-B3B4-074D06720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Rectangle 5">
            <a:extLst>
              <a:ext uri="{FF2B5EF4-FFF2-40B4-BE49-F238E27FC236}">
                <a16:creationId xmlns:a16="http://schemas.microsoft.com/office/drawing/2014/main" id="{E5CAF084-D2CC-47F5-B0C0-BBA5309DA4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0" y="914400"/>
            <a:ext cx="4800600" cy="495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Nesse verso, os anjos celestiais são referidos como estrelas. O verso 9 nos fala  que quando Satanás foi expulso do Céu, os anjos que se uniram a ele na rebelião também caíram juntamente.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>
            <a:extLst>
              <a:ext uri="{FF2B5EF4-FFF2-40B4-BE49-F238E27FC236}">
                <a16:creationId xmlns:a16="http://schemas.microsoft.com/office/drawing/2014/main" id="{BCDE1418-F34B-4753-9656-2F93442FD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Rectangle 5">
            <a:extLst>
              <a:ext uri="{FF2B5EF4-FFF2-40B4-BE49-F238E27FC236}">
                <a16:creationId xmlns:a16="http://schemas.microsoft.com/office/drawing/2014/main" id="{A65F75F8-A1A7-40E9-9A4A-1AF7B03275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29200" y="990600"/>
            <a:ext cx="3886200" cy="44196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2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Os acontecimentos que cercaram o nascimento de Jesus se ajustam aos símbolos de Apocalipse 12. O verso 5 declara que esse menino foi arrebatado para o trono de Deus... </a:t>
            </a:r>
            <a:endParaRPr lang="pt-PT" altLang="pt-BR" sz="32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>
            <a:extLst>
              <a:ext uri="{FF2B5EF4-FFF2-40B4-BE49-F238E27FC236}">
                <a16:creationId xmlns:a16="http://schemas.microsoft.com/office/drawing/2014/main" id="{49EC66EF-C0B5-41A8-8147-BBFDCD4E6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699" name="Rectangle 3">
            <a:extLst>
              <a:ext uri="{FF2B5EF4-FFF2-40B4-BE49-F238E27FC236}">
                <a16:creationId xmlns:a16="http://schemas.microsoft.com/office/drawing/2014/main" id="{7A6990AB-0B88-4AB0-86C6-FE7B4C588A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29200" y="914400"/>
            <a:ext cx="3886200" cy="44958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 única criança nascida neste mundo e levada até Deus foi o Homem Cristo Jesus.</a:t>
            </a:r>
            <a:r>
              <a:rPr lang="pt-PT" altLang="pt-BR" sz="4000" b="1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3">
            <a:extLst>
              <a:ext uri="{FF2B5EF4-FFF2-40B4-BE49-F238E27FC236}">
                <a16:creationId xmlns:a16="http://schemas.microsoft.com/office/drawing/2014/main" id="{48FD914E-BC72-4FF1-9E25-78B432276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9" name="Rectangle 5">
            <a:extLst>
              <a:ext uri="{FF2B5EF4-FFF2-40B4-BE49-F238E27FC236}">
                <a16:creationId xmlns:a16="http://schemas.microsoft.com/office/drawing/2014/main" id="{A405FD4D-2F85-4D3A-A484-76CD3AB779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124200"/>
            <a:ext cx="65532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  <a:t>Conspiração Assassina</a:t>
            </a:r>
            <a:b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</a:br>
            <a:b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</a:br>
            <a:b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</a:br>
            <a:b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</a:br>
            <a:b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</a:br>
            <a:b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</a:br>
            <a:b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</a:br>
            <a:b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</a:br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Apocalipse 12 </a:t>
            </a:r>
            <a:endParaRPr lang="pt-PT" altLang="pt-BR" b="1">
              <a:solidFill>
                <a:schemeClr val="bg1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>
            <a:extLst>
              <a:ext uri="{FF2B5EF4-FFF2-40B4-BE49-F238E27FC236}">
                <a16:creationId xmlns:a16="http://schemas.microsoft.com/office/drawing/2014/main" id="{0BD41097-6D69-4EBD-B88A-83867AD8C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Rectangle 5">
            <a:extLst>
              <a:ext uri="{FF2B5EF4-FFF2-40B4-BE49-F238E27FC236}">
                <a16:creationId xmlns:a16="http://schemas.microsoft.com/office/drawing/2014/main" id="{E60A8386-95CE-4A9A-BA5D-BB98E3907C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81600" y="1371600"/>
            <a:ext cx="3962400" cy="51054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Quando a virgem Maria estava prestes a ter o menino Jesus, o rei romano, Herodes, conspirou para assassinar às ocultas esse concorrente ao seu trono. Mas Deus frustrou seu plano...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>
            <a:extLst>
              <a:ext uri="{FF2B5EF4-FFF2-40B4-BE49-F238E27FC236}">
                <a16:creationId xmlns:a16="http://schemas.microsoft.com/office/drawing/2014/main" id="{6A42FEC6-DF27-4DED-8859-A9E16C625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0525"/>
            <a:ext cx="38100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1" name="Rectangle 5">
            <a:extLst>
              <a:ext uri="{FF2B5EF4-FFF2-40B4-BE49-F238E27FC236}">
                <a16:creationId xmlns:a16="http://schemas.microsoft.com/office/drawing/2014/main" id="{20E39EF4-3E6D-411C-88EB-33A9A72C24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0" y="381000"/>
            <a:ext cx="5181600" cy="4114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Através de um sonho, Ele advertiu os magos que vieram prestar homenagem a Jesus em Belém, a nada dizerem a Herodes sobre o lugar do nascimento do bebê. O rei, apavorado, ordenou que cada menino abaixo de dois anos de idade em Belém fosse morto... </a:t>
            </a:r>
            <a:endParaRPr lang="pt-PT" altLang="pt-BR" sz="32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>
            <a:extLst>
              <a:ext uri="{FF2B5EF4-FFF2-40B4-BE49-F238E27FC236}">
                <a16:creationId xmlns:a16="http://schemas.microsoft.com/office/drawing/2014/main" id="{694F3EE4-807D-44D8-B684-491F243B3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6" name="Rectangle 6">
            <a:extLst>
              <a:ext uri="{FF2B5EF4-FFF2-40B4-BE49-F238E27FC236}">
                <a16:creationId xmlns:a16="http://schemas.microsoft.com/office/drawing/2014/main" id="{9DD0072C-262B-421D-A7CD-A3FA76B97D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4800600"/>
            <a:ext cx="81534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2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Maria, José e Jesus fugiram para o Egito (Mateus 2:1-15). Por trás dessa terrível atrocidade podemos ver a fúria de Satanás contra seu rival, Cristo.</a:t>
            </a:r>
            <a:r>
              <a:rPr lang="pt-PT" altLang="pt-BR" sz="3200" b="1">
                <a:solidFill>
                  <a:srgbClr val="FFFF99"/>
                </a:solidFill>
                <a:latin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>
            <a:extLst>
              <a:ext uri="{FF2B5EF4-FFF2-40B4-BE49-F238E27FC236}">
                <a16:creationId xmlns:a16="http://schemas.microsoft.com/office/drawing/2014/main" id="{A0B4A8AE-7E02-4CC6-85FB-1448CED25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3" name="Rectangle 7">
            <a:extLst>
              <a:ext uri="{FF2B5EF4-FFF2-40B4-BE49-F238E27FC236}">
                <a16:creationId xmlns:a16="http://schemas.microsoft.com/office/drawing/2014/main" id="{5CED79B5-FB2E-485B-A47A-5309D3FD44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343400"/>
            <a:ext cx="77724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Trinta e três anos mais tarde, Satanás ainda estava em atividade. Pôncio Pilatos, deu ordens para pregarem Jesus numa cruz do monte Calvário. </a:t>
            </a:r>
            <a:endParaRPr lang="pt-PT" altLang="pt-BR" sz="4000" b="1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>
            <a:extLst>
              <a:ext uri="{FF2B5EF4-FFF2-40B4-BE49-F238E27FC236}">
                <a16:creationId xmlns:a16="http://schemas.microsoft.com/office/drawing/2014/main" id="{11C513C9-539A-418D-A1E2-3A980A150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9" name="Rectangle 5">
            <a:extLst>
              <a:ext uri="{FF2B5EF4-FFF2-40B4-BE49-F238E27FC236}">
                <a16:creationId xmlns:a16="http://schemas.microsoft.com/office/drawing/2014/main" id="{ECD6E2B0-4B65-4339-8F6F-248ED8B401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4419600" cy="54864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Séculos mais tarde, a própria igreja oficial, que se havia tornado poderosa em Roma, agiu em favor do grande dragão vermelho, perseguindo impiedosamente alguns dos mais devotos seguidores de Cristo.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2A214427-8E6F-4CE8-934E-CC91530A1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3" name="Rectangle 3">
            <a:extLst>
              <a:ext uri="{FF2B5EF4-FFF2-40B4-BE49-F238E27FC236}">
                <a16:creationId xmlns:a16="http://schemas.microsoft.com/office/drawing/2014/main" id="{83F02D17-EB97-49CD-A385-E6EE6C1F3D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143000"/>
            <a:ext cx="4648200" cy="4495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 acordo com o verso 5, o que Cristo está destinado a fazer?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>
            <a:extLst>
              <a:ext uri="{FF2B5EF4-FFF2-40B4-BE49-F238E27FC236}">
                <a16:creationId xmlns:a16="http://schemas.microsoft.com/office/drawing/2014/main" id="{887B62A8-3C41-44BF-9422-422B1DE9F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5">
            <a:extLst>
              <a:ext uri="{FF2B5EF4-FFF2-40B4-BE49-F238E27FC236}">
                <a16:creationId xmlns:a16="http://schemas.microsoft.com/office/drawing/2014/main" id="{DEF5328C-AC00-4ED9-AA6F-0E87845552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447800"/>
            <a:ext cx="4648200" cy="4495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 acordo com o verso 5, o que Cristo está destinado a fazer?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Reger todas as nações.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>
            <a:extLst>
              <a:ext uri="{FF2B5EF4-FFF2-40B4-BE49-F238E27FC236}">
                <a16:creationId xmlns:a16="http://schemas.microsoft.com/office/drawing/2014/main" id="{BF313773-A885-4F56-8B4D-FBDBAED32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Rectangle 6">
            <a:extLst>
              <a:ext uri="{FF2B5EF4-FFF2-40B4-BE49-F238E27FC236}">
                <a16:creationId xmlns:a16="http://schemas.microsoft.com/office/drawing/2014/main" id="{394D3FE6-9D0C-4425-B01B-2C8A453231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667000"/>
            <a:ext cx="83820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 igreja entrou no período desértico dos 1.260 dias, que  aprendemos serem os 1260 anos de tempo profético (ver Daniel 7:25, Apocalipse 11:2 e 3). Como vimos, esse período ocorreu entre os anos 538 e 1798 d.C. </a:t>
            </a:r>
            <a:endParaRPr lang="pt-PT" altLang="pt-BR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3" name="Picture 5">
            <a:extLst>
              <a:ext uri="{FF2B5EF4-FFF2-40B4-BE49-F238E27FC236}">
                <a16:creationId xmlns:a16="http://schemas.microsoft.com/office/drawing/2014/main" id="{2EFC5620-226B-4476-9901-C401B4C7A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5" name="Rectangle 7">
            <a:extLst>
              <a:ext uri="{FF2B5EF4-FFF2-40B4-BE49-F238E27FC236}">
                <a16:creationId xmlns:a16="http://schemas.microsoft.com/office/drawing/2014/main" id="{5A8F6F3E-9B4B-41D8-9606-E9F01E10D0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0" y="1066800"/>
            <a:ext cx="5181600" cy="4876800"/>
          </a:xfrm>
          <a:noFill/>
          <a:ln/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Durante esse tempo, a igreja de Roma perseguiu os crentes que não aceitavam sua autoridade e doutrinas. Foi uma época de grandes aflições...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>
            <a:extLst>
              <a:ext uri="{FF2B5EF4-FFF2-40B4-BE49-F238E27FC236}">
                <a16:creationId xmlns:a16="http://schemas.microsoft.com/office/drawing/2014/main" id="{FA6BE976-3446-47D0-B69C-17C670B2B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3" name="Rectangle 3">
            <a:extLst>
              <a:ext uri="{FF2B5EF4-FFF2-40B4-BE49-F238E27FC236}">
                <a16:creationId xmlns:a16="http://schemas.microsoft.com/office/drawing/2014/main" id="{5046DD18-180E-4286-A25B-294C6003BA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0" y="990600"/>
            <a:ext cx="5181600" cy="4876800"/>
          </a:xfrm>
          <a:noFill/>
          <a:ln/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...Mas muitos testemunhos acerca do que ocorreu nesses anos, mostram-nos que Deus pôs Seus braços de amor ao redor de Seus fiéis discípulos durante essa cruel experiência. Deus ainda cuida.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10054000-DE16-4ED5-B253-DFC5C41C8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5">
            <a:extLst>
              <a:ext uri="{FF2B5EF4-FFF2-40B4-BE49-F238E27FC236}">
                <a16:creationId xmlns:a16="http://schemas.microsoft.com/office/drawing/2014/main" id="{94E051FA-2F58-4592-8660-2AC6077D4C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1752600"/>
            <a:ext cx="7620000" cy="39624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Uma mulher pura vestida de branco é atacada por um dragão vermelho de sete cabeças e encontra refúgio no deserto.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>
            <a:extLst>
              <a:ext uri="{FF2B5EF4-FFF2-40B4-BE49-F238E27FC236}">
                <a16:creationId xmlns:a16="http://schemas.microsoft.com/office/drawing/2014/main" id="{A75E6E6E-51F7-4244-87F4-27DA216A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Rectangle 5">
            <a:extLst>
              <a:ext uri="{FF2B5EF4-FFF2-40B4-BE49-F238E27FC236}">
                <a16:creationId xmlns:a16="http://schemas.microsoft.com/office/drawing/2014/main" id="{88A2D9BC-2C59-4A8A-BC48-1EB47BA613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914400"/>
            <a:ext cx="5257800" cy="5181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Você já teve o que poderia chamar de experiência probante, um tempo no qual lhe pareceu que o feroz dragão vermelho, Satanás, estava tentando destruí-lo ou confundir sua vida? Se assim foi, como você reagiu?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3">
            <a:extLst>
              <a:ext uri="{FF2B5EF4-FFF2-40B4-BE49-F238E27FC236}">
                <a16:creationId xmlns:a16="http://schemas.microsoft.com/office/drawing/2014/main" id="{FC2A9D2D-650D-44DA-8BBA-762C9010D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3" name="Rectangle 5">
            <a:extLst>
              <a:ext uri="{FF2B5EF4-FFF2-40B4-BE49-F238E27FC236}">
                <a16:creationId xmlns:a16="http://schemas.microsoft.com/office/drawing/2014/main" id="{26E700AE-B6D1-4B8C-B2B2-9507562C20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4191000" cy="47244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final dessa dramática história é que Jesus venceu! Cristo morreu sobre a cruz...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>
            <a:extLst>
              <a:ext uri="{FF2B5EF4-FFF2-40B4-BE49-F238E27FC236}">
                <a16:creationId xmlns:a16="http://schemas.microsoft.com/office/drawing/2014/main" id="{D8239C7D-A9F4-4E43-BD9F-C25F1AD36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Rectangle 5">
            <a:extLst>
              <a:ext uri="{FF2B5EF4-FFF2-40B4-BE49-F238E27FC236}">
                <a16:creationId xmlns:a16="http://schemas.microsoft.com/office/drawing/2014/main" id="{0754AAA2-63CD-4F74-A0DE-309DAE1EA4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0600" y="381000"/>
            <a:ext cx="4343400" cy="54864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...mas Ele ressurgiu da sepultura e ascendeu ao Céu. 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3">
            <a:extLst>
              <a:ext uri="{FF2B5EF4-FFF2-40B4-BE49-F238E27FC236}">
                <a16:creationId xmlns:a16="http://schemas.microsoft.com/office/drawing/2014/main" id="{592CAFB6-8289-4D36-A492-AEAE0538B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7" name="Rectangle 5">
            <a:extLst>
              <a:ext uri="{FF2B5EF4-FFF2-40B4-BE49-F238E27FC236}">
                <a16:creationId xmlns:a16="http://schemas.microsoft.com/office/drawing/2014/main" id="{2A2A236D-5E14-4581-B227-C9847A9FC3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914400"/>
            <a:ext cx="4572000" cy="495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Hoje Cristo está ministrando em favor de cada um de nós nas cortes celestiais. No fim Ele acaba regendo as nações. Isso significa que há vitória para você e para mim.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>
            <a:extLst>
              <a:ext uri="{FF2B5EF4-FFF2-40B4-BE49-F238E27FC236}">
                <a16:creationId xmlns:a16="http://schemas.microsoft.com/office/drawing/2014/main" id="{24295DC7-1BB2-4212-B2F2-8B184B246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Rectangle 5">
            <a:extLst>
              <a:ext uri="{FF2B5EF4-FFF2-40B4-BE49-F238E27FC236}">
                <a16:creationId xmlns:a16="http://schemas.microsoft.com/office/drawing/2014/main" id="{1F7C8C79-1272-483C-813A-42FEF0A33C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4196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BATALHA NÚMERO 2: Guerra no Céu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Leia Apocalipse 12:7-12.</a:t>
            </a:r>
            <a:r>
              <a:rPr lang="pt-PT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>
            <a:extLst>
              <a:ext uri="{FF2B5EF4-FFF2-40B4-BE49-F238E27FC236}">
                <a16:creationId xmlns:a16="http://schemas.microsoft.com/office/drawing/2014/main" id="{68FAC4FE-B6FD-43CF-866C-144DF7CB5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Rectangle 5">
            <a:extLst>
              <a:ext uri="{FF2B5EF4-FFF2-40B4-BE49-F238E27FC236}">
                <a16:creationId xmlns:a16="http://schemas.microsoft.com/office/drawing/2014/main" id="{8797CB85-7EB9-4C16-8E24-F6130DDDF1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4191000" cy="5562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conflito sobre o qual acabamos de ler se estende muito além do nascimento de Cristo. A razão de existir uma batalha na Terra foi por que houve, primeiramente, uma batalha no Céu. Muito tempo atrás, um glorioso anjo chamado Lúcifer rebelou-se abertamente contra Deus. </a:t>
            </a:r>
            <a:endParaRPr lang="pt-PT" altLang="pt-BR" sz="32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8" name="Picture 6">
            <a:extLst>
              <a:ext uri="{FF2B5EF4-FFF2-40B4-BE49-F238E27FC236}">
                <a16:creationId xmlns:a16="http://schemas.microsoft.com/office/drawing/2014/main" id="{C3713EDA-75D0-4430-A070-DB4BE1B95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2202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0" name="Rectangle 8">
            <a:extLst>
              <a:ext uri="{FF2B5EF4-FFF2-40B4-BE49-F238E27FC236}">
                <a16:creationId xmlns:a16="http://schemas.microsoft.com/office/drawing/2014/main" id="{3910BCE5-2216-4C59-8F24-7DA1B7524F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514600"/>
            <a:ext cx="7772400" cy="1143000"/>
          </a:xfrm>
          <a:noFill/>
          <a:ln/>
          <a:effectLst>
            <a:outerShdw dist="45791" dir="3378596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Foi-lhe dado o poder de escolha, justamente como aconteceu com todos os seres perfeitos criados. Esse poder inclui a possibilidade de fazer más escolhas.  A trágica escolha de Lúcifer foi uma semente que cresceu até resultar em toda a crueldade e sofrimento que nos cercam. Deus não forçaria Lúcifer a obedecê-Lo, porque o amor não pode ser obrigado. Ele deve ser dado livremente.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>
            <a:extLst>
              <a:ext uri="{FF2B5EF4-FFF2-40B4-BE49-F238E27FC236}">
                <a16:creationId xmlns:a16="http://schemas.microsoft.com/office/drawing/2014/main" id="{779E1E06-1E84-40FD-B87D-A0AEECBE4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5">
            <a:extLst>
              <a:ext uri="{FF2B5EF4-FFF2-40B4-BE49-F238E27FC236}">
                <a16:creationId xmlns:a16="http://schemas.microsoft.com/office/drawing/2014/main" id="{F09AA55D-AD2F-4F6C-A05D-974A7AD79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5257800" cy="5334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Anote os nomes dos participantes dessa guerra (verso 7).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A9B95D0A-B3FA-4F57-8BF8-8303C6F6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9" name="Rectangle 3">
            <a:extLst>
              <a:ext uri="{FF2B5EF4-FFF2-40B4-BE49-F238E27FC236}">
                <a16:creationId xmlns:a16="http://schemas.microsoft.com/office/drawing/2014/main" id="{FD13DA14-B719-41AC-9A52-6188B2793E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5257800" cy="5334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Anote os nomes dos participantes dessa guerra (verso 7).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Miguel e seus anjos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X 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dragão e seus anjos.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>
            <a:extLst>
              <a:ext uri="{FF2B5EF4-FFF2-40B4-BE49-F238E27FC236}">
                <a16:creationId xmlns:a16="http://schemas.microsoft.com/office/drawing/2014/main" id="{628E24E1-821B-417D-BC0D-7A4D64983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Rectangle 5">
            <a:extLst>
              <a:ext uri="{FF2B5EF4-FFF2-40B4-BE49-F238E27FC236}">
                <a16:creationId xmlns:a16="http://schemas.microsoft.com/office/drawing/2014/main" id="{D4D2D635-DCCB-4930-849A-52925BF9E3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-685800"/>
            <a:ext cx="4876800" cy="58674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Que nomes são dados ao dragão nesses versos? (verso 9)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>
            <a:extLst>
              <a:ext uri="{FF2B5EF4-FFF2-40B4-BE49-F238E27FC236}">
                <a16:creationId xmlns:a16="http://schemas.microsoft.com/office/drawing/2014/main" id="{AE06334D-9AA9-4186-B33B-EF145053B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Rectangle 5">
            <a:extLst>
              <a:ext uri="{FF2B5EF4-FFF2-40B4-BE49-F238E27FC236}">
                <a16:creationId xmlns:a16="http://schemas.microsoft.com/office/drawing/2014/main" id="{C29F1137-1FE9-463F-9F43-9B22B435C1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4953000" cy="54102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Apocalipse 12 nos mostra quem realmente está por trás de todo crime e crueldade cometidos em nosso mundo. E esse capítulo revela isso expondo uma tentativa de assassinato contra à família celestial.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>
            <a:extLst>
              <a:ext uri="{FF2B5EF4-FFF2-40B4-BE49-F238E27FC236}">
                <a16:creationId xmlns:a16="http://schemas.microsoft.com/office/drawing/2014/main" id="{CBC8CC7F-47E4-4E21-AC2E-05163E53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7" name="Rectangle 3">
            <a:extLst>
              <a:ext uri="{FF2B5EF4-FFF2-40B4-BE49-F238E27FC236}">
                <a16:creationId xmlns:a16="http://schemas.microsoft.com/office/drawing/2014/main" id="{693EF4DF-7CC9-43BD-9921-69568CDD00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4876800" cy="58674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Que nomes são dados ao dragão nesses versos? (verso 9)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“A antiga serpente, diabo, Satanás, sedutor de todo o mundo...”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>
            <a:extLst>
              <a:ext uri="{FF2B5EF4-FFF2-40B4-BE49-F238E27FC236}">
                <a16:creationId xmlns:a16="http://schemas.microsoft.com/office/drawing/2014/main" id="{1C736C6D-EF67-491A-9311-F203D71B3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Rectangle 5">
            <a:extLst>
              <a:ext uri="{FF2B5EF4-FFF2-40B4-BE49-F238E27FC236}">
                <a16:creationId xmlns:a16="http://schemas.microsoft.com/office/drawing/2014/main" id="{FA229578-BA6C-480F-90D3-A7FABA598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3810000"/>
            <a:ext cx="77724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Que outros nomes bíblicos de Satanás você se lembra? 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50000">
              <a:srgbClr val="000066">
                <a:gamma/>
                <a:shade val="0"/>
                <a:invGamma/>
              </a:srgbClr>
            </a:gs>
            <a:gs pos="100000">
              <a:srgbClr val="00006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>
            <a:extLst>
              <a:ext uri="{FF2B5EF4-FFF2-40B4-BE49-F238E27FC236}">
                <a16:creationId xmlns:a16="http://schemas.microsoft.com/office/drawing/2014/main" id="{554556FA-71DC-439A-ABDD-C0232CE7C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6213" cy="6858000"/>
          </a:xfrm>
          <a:prstGeom prst="rect">
            <a:avLst/>
          </a:prstGeom>
          <a:noFill/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Rectangle 5">
            <a:extLst>
              <a:ext uri="{FF2B5EF4-FFF2-40B4-BE49-F238E27FC236}">
                <a16:creationId xmlns:a16="http://schemas.microsoft.com/office/drawing/2014/main" id="{807EF985-9F02-4DC6-BFD1-E8174DE13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38800" y="762000"/>
            <a:ext cx="3276600" cy="495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verso 9 declara que Satanás e seus anjos foram expulsos do Céu e lançados na Terra.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>
            <a:extLst>
              <a:ext uri="{FF2B5EF4-FFF2-40B4-BE49-F238E27FC236}">
                <a16:creationId xmlns:a16="http://schemas.microsoft.com/office/drawing/2014/main" id="{CCA79CD5-A8C3-4E86-8CA4-A3BA1FAD3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Rectangle 5">
            <a:extLst>
              <a:ext uri="{FF2B5EF4-FFF2-40B4-BE49-F238E27FC236}">
                <a16:creationId xmlns:a16="http://schemas.microsoft.com/office/drawing/2014/main" id="{77A9F37C-0EA1-4EE1-B672-424885289B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0" y="609600"/>
            <a:ext cx="4648200" cy="4800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Que decepção! Em resumo, é isso. Eis por que todos no mundo lutam com a tentação. Ela pode ser o desejo de mentir, roubar, vingar-se, trair o cônjuge, etc.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>
            <a:extLst>
              <a:ext uri="{FF2B5EF4-FFF2-40B4-BE49-F238E27FC236}">
                <a16:creationId xmlns:a16="http://schemas.microsoft.com/office/drawing/2014/main" id="{EBAC996B-AB16-445F-B9C0-E84814E89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3" name="Rectangle 5">
            <a:extLst>
              <a:ext uri="{FF2B5EF4-FFF2-40B4-BE49-F238E27FC236}">
                <a16:creationId xmlns:a16="http://schemas.microsoft.com/office/drawing/2014/main" id="{6B4DFED4-F1A1-494E-95A7-2B7431524A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3434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Muitas vezes os pastores ouvem confissões de certos indivíduos: "Eu não sei por que fiz isso. Eu sabia que não deveria, mas o impulso me dominou totalmente.''</a:t>
            </a:r>
            <a:r>
              <a:rPr lang="pt-PT" altLang="pt-BR" sz="4000" b="1">
                <a:solidFill>
                  <a:srgbClr val="FFFF99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>
            <a:extLst>
              <a:ext uri="{FF2B5EF4-FFF2-40B4-BE49-F238E27FC236}">
                <a16:creationId xmlns:a16="http://schemas.microsoft.com/office/drawing/2014/main" id="{515A4F4A-EF8A-479D-91D0-E753A2EB7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Rectangle 6">
            <a:extLst>
              <a:ext uri="{FF2B5EF4-FFF2-40B4-BE49-F238E27FC236}">
                <a16:creationId xmlns:a16="http://schemas.microsoft.com/office/drawing/2014/main" id="{65B4C4C7-2CFE-4617-9252-7B27BF6C4A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876800"/>
            <a:ext cx="86868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2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Talvez você queira saber por que seus filhos se comportam desta ou daquela maneira, depois de você ter gasto anos fazendo o melhor para educá-los... </a:t>
            </a:r>
            <a:endParaRPr lang="pt-PT" altLang="pt-BR" sz="3200" b="1">
              <a:solidFill>
                <a:srgbClr val="FFFF99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3">
            <a:extLst>
              <a:ext uri="{FF2B5EF4-FFF2-40B4-BE49-F238E27FC236}">
                <a16:creationId xmlns:a16="http://schemas.microsoft.com/office/drawing/2014/main" id="{9D52D05F-770D-4756-B92C-2B2473120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3" name="Rectangle 5">
            <a:extLst>
              <a:ext uri="{FF2B5EF4-FFF2-40B4-BE49-F238E27FC236}">
                <a16:creationId xmlns:a16="http://schemas.microsoft.com/office/drawing/2014/main" id="{0348CCBF-5141-4499-8A4F-8A6880C23C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876800"/>
            <a:ext cx="77724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O verso 9 revela a razão básica – os enganos de Satanás...</a:t>
            </a:r>
            <a:endParaRPr lang="pt-PT" altLang="pt-BR" sz="4000" b="1">
              <a:solidFill>
                <a:srgbClr val="FFFF99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5" name="Picture 3">
            <a:extLst>
              <a:ext uri="{FF2B5EF4-FFF2-40B4-BE49-F238E27FC236}">
                <a16:creationId xmlns:a16="http://schemas.microsoft.com/office/drawing/2014/main" id="{1A3F726B-5A67-4014-A3BB-6B3CF109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7" name="Rectangle 5">
            <a:extLst>
              <a:ext uri="{FF2B5EF4-FFF2-40B4-BE49-F238E27FC236}">
                <a16:creationId xmlns:a16="http://schemas.microsoft.com/office/drawing/2014/main" id="{6B5FB720-66E4-4DE0-9459-6FF1A1D26C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4419600"/>
            <a:ext cx="8153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Ele está tentando desesperadamente iludir a todos. Ele não quer que eles vejam quão maravilhoso é o caminho de Deus. Ele não quer que eles vejam quão destrutivo é o seu caminho. </a:t>
            </a:r>
            <a:endParaRPr lang="pt-PT" altLang="pt-BR" sz="4000" b="1">
              <a:solidFill>
                <a:srgbClr val="FFFF99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>
            <a:extLst>
              <a:ext uri="{FF2B5EF4-FFF2-40B4-BE49-F238E27FC236}">
                <a16:creationId xmlns:a16="http://schemas.microsoft.com/office/drawing/2014/main" id="{CC70E2CF-8B40-4197-B6F4-EB41BC7D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Rectangle 5">
            <a:extLst>
              <a:ext uri="{FF2B5EF4-FFF2-40B4-BE49-F238E27FC236}">
                <a16:creationId xmlns:a16="http://schemas.microsoft.com/office/drawing/2014/main" id="{D29FB6FC-2301-4B4B-93CF-602264C590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524000"/>
            <a:ext cx="4495800" cy="3276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Assim, por favor, não culpe a Deus pelos fracassos morais. Ele não criou a Terra como o lixão do Universo. Ele fez um mundo perfeito. 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>
            <a:extLst>
              <a:ext uri="{FF2B5EF4-FFF2-40B4-BE49-F238E27FC236}">
                <a16:creationId xmlns:a16="http://schemas.microsoft.com/office/drawing/2014/main" id="{807D0B6E-3689-4C05-8C0D-2962C07D3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1" name="Rectangle 5">
            <a:extLst>
              <a:ext uri="{FF2B5EF4-FFF2-40B4-BE49-F238E27FC236}">
                <a16:creationId xmlns:a16="http://schemas.microsoft.com/office/drawing/2014/main" id="{78EA07AF-813B-446B-88E8-84078DAA8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7432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Mas, como Gênesis 1–3 nos mostra, Deus outorgou a Adão e Eva as mesmas escolhas que deu a Satanás e aos anjos. Eles poderiam amar e obedecer livremente a Deus e receber vida eterna, ou apartar-se dEle, atolando-se no  caminho de Satanás, sofrendo morte eterna. 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:a16="http://schemas.microsoft.com/office/drawing/2014/main" id="{77EEE1D0-19C4-48C1-A667-9C6A46446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5">
            <a:extLst>
              <a:ext uri="{FF2B5EF4-FFF2-40B4-BE49-F238E27FC236}">
                <a16:creationId xmlns:a16="http://schemas.microsoft.com/office/drawing/2014/main" id="{7C9C9EC7-8CF1-4130-9289-13934CB180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219200"/>
            <a:ext cx="6705600" cy="4800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O assassino é Satanás, um rebelde expulso do Céu e que agora está procurando perpetrar sua infernal vingança. Ele sabe que sua única chance de consolidar-se no poder sobre este mundo é destruir Jesus, o Messias, o Único que pode salvar a humanidade. Apocalipse 12 apresenta sua conspiração em linguagem simbólica.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>
            <a:extLst>
              <a:ext uri="{FF2B5EF4-FFF2-40B4-BE49-F238E27FC236}">
                <a16:creationId xmlns:a16="http://schemas.microsoft.com/office/drawing/2014/main" id="{26DC0341-057D-4EA2-8742-5423FEA1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6" name="Rectangle 6">
            <a:extLst>
              <a:ext uri="{FF2B5EF4-FFF2-40B4-BE49-F238E27FC236}">
                <a16:creationId xmlns:a16="http://schemas.microsoft.com/office/drawing/2014/main" id="{F2294F8D-03AD-45EC-A704-B1BD2447A4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0" y="609600"/>
            <a:ext cx="4038600" cy="5334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Satanás está em intensa atividade em nosso mundo, mas Deus não Se encontra passivo. Cada um tem a mesma escolha a fazer: seguir a Deus ou a Satanás.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>
            <a:extLst>
              <a:ext uri="{FF2B5EF4-FFF2-40B4-BE49-F238E27FC236}">
                <a16:creationId xmlns:a16="http://schemas.microsoft.com/office/drawing/2014/main" id="{4649D453-2315-4517-93D7-B78C051BB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Rectangle 5">
            <a:extLst>
              <a:ext uri="{FF2B5EF4-FFF2-40B4-BE49-F238E27FC236}">
                <a16:creationId xmlns:a16="http://schemas.microsoft.com/office/drawing/2014/main" id="{32368597-050D-4027-BD1C-DF85B0A8C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8956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Lembre-se: não se embarace com os detalhes do conflito cósmico entre o bem e o mal; especialmente, não se concentre em todas as terríveis coisas que Satanás está fazendo ou vier a fazer. 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0" name="Picture 6">
            <a:extLst>
              <a:ext uri="{FF2B5EF4-FFF2-40B4-BE49-F238E27FC236}">
                <a16:creationId xmlns:a16="http://schemas.microsoft.com/office/drawing/2014/main" id="{8BA33347-C79E-45D6-BCA3-F81AAE76A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2" name="Rectangle 8">
            <a:extLst>
              <a:ext uri="{FF2B5EF4-FFF2-40B4-BE49-F238E27FC236}">
                <a16:creationId xmlns:a16="http://schemas.microsoft.com/office/drawing/2014/main" id="{ECD65879-BC2B-44F7-A440-39A63D286D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6019800" cy="52578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 maioria das declarações nesta lição descrevem a vitória de Cristo sobre Satanás e seus anjos. Lemos palavras tais como "salvação", "força", "poder", "vitória" e "alegria". Esses são conceitos-chaves para quem segue a Jesus. Satanás, "o acusador", pode nos molestar, mas Alguém tem a última palavra.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>
            <a:extLst>
              <a:ext uri="{FF2B5EF4-FFF2-40B4-BE49-F238E27FC236}">
                <a16:creationId xmlns:a16="http://schemas.microsoft.com/office/drawing/2014/main" id="{2889C7A3-12C7-4671-A205-0E0794633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Rectangle 5">
            <a:extLst>
              <a:ext uri="{FF2B5EF4-FFF2-40B4-BE49-F238E27FC236}">
                <a16:creationId xmlns:a16="http://schemas.microsoft.com/office/drawing/2014/main" id="{E6DA015C-2221-44B3-BF6D-CFB7ED8887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971800"/>
            <a:ext cx="7467600" cy="35052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De acordo com o verso 11, como os seguidores de Jesus obtêm a vitória sobre Satanás?</a:t>
            </a:r>
            <a:endParaRPr lang="pt-PT" altLang="pt-BR" sz="3600" b="1">
              <a:solidFill>
                <a:srgbClr val="FFFF99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>
            <a:extLst>
              <a:ext uri="{FF2B5EF4-FFF2-40B4-BE49-F238E27FC236}">
                <a16:creationId xmlns:a16="http://schemas.microsoft.com/office/drawing/2014/main" id="{5A00B5C0-4088-4874-A3E1-3B6761439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3" name="Rectangle 3">
            <a:extLst>
              <a:ext uri="{FF2B5EF4-FFF2-40B4-BE49-F238E27FC236}">
                <a16:creationId xmlns:a16="http://schemas.microsoft.com/office/drawing/2014/main" id="{314CAC83-7BF3-43CB-9ACE-7DEC6EEC5B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0"/>
            <a:ext cx="8001000" cy="35052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br>
              <a:rPr lang="pt-BR" altLang="pt-BR" sz="36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Pelo sangue do Cordeiro e por causa da palavra do testemunho.</a:t>
            </a:r>
            <a:endParaRPr lang="pt-PT" altLang="pt-BR" sz="3600" b="1">
              <a:solidFill>
                <a:srgbClr val="FFFF99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>
            <a:extLst>
              <a:ext uri="{FF2B5EF4-FFF2-40B4-BE49-F238E27FC236}">
                <a16:creationId xmlns:a16="http://schemas.microsoft.com/office/drawing/2014/main" id="{11B69339-FA4B-4A9C-96DE-7A047133F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Rectangle 5">
            <a:extLst>
              <a:ext uri="{FF2B5EF4-FFF2-40B4-BE49-F238E27FC236}">
                <a16:creationId xmlns:a16="http://schemas.microsoft.com/office/drawing/2014/main" id="{B2E7894D-9A14-4820-9017-7A3D6AFFE0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2819400"/>
            <a:ext cx="77724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que a frase "não amaram as suas vidas até a morte" significa para você?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ar-SA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ٱ</a:t>
            </a: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Que deveríamos amar a Jesus até morrer.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ar-SA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ٱ</a:t>
            </a: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Que deveríamos estar dispostos a dar a vida por nossa fé em Deus.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ar-SA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ٱ</a:t>
            </a: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Que deveríamos estar dispostos a abandonar prazeres danosos e valores mundanos.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>
            <a:extLst>
              <a:ext uri="{FF2B5EF4-FFF2-40B4-BE49-F238E27FC236}">
                <a16:creationId xmlns:a16="http://schemas.microsoft.com/office/drawing/2014/main" id="{066344B5-4BF4-4495-9D97-CD8055535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id="{CF1472B2-0DF5-4DD6-BDAB-1B561A1A4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4958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 acordo com os versos 11 e 12, uma vez que Cristo derrotou Satanás na cruz, o diabo tem pouco tempo para produzir destruição no mundo. Você não fica feliz com isso?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>
            <a:extLst>
              <a:ext uri="{FF2B5EF4-FFF2-40B4-BE49-F238E27FC236}">
                <a16:creationId xmlns:a16="http://schemas.microsoft.com/office/drawing/2014/main" id="{7C84D8D9-AB65-40F4-81FB-2F21236F9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Rectangle 5">
            <a:extLst>
              <a:ext uri="{FF2B5EF4-FFF2-40B4-BE49-F238E27FC236}">
                <a16:creationId xmlns:a16="http://schemas.microsoft.com/office/drawing/2014/main" id="{AB063990-4381-4F84-9711-8DED7B16D1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419600"/>
            <a:ext cx="86106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No entanto, o diabo tem atormentado homens e mulheres por milhares de anos. Isso não soa como um pequeno lapso de tempo? "Pequeno" é um termo relativo... </a:t>
            </a:r>
            <a:endParaRPr lang="pt-PT" altLang="pt-BR" sz="4000" b="1">
              <a:solidFill>
                <a:srgbClr val="FFFF99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>
            <a:extLst>
              <a:ext uri="{FF2B5EF4-FFF2-40B4-BE49-F238E27FC236}">
                <a16:creationId xmlns:a16="http://schemas.microsoft.com/office/drawing/2014/main" id="{796DB9D1-145E-446D-B995-18C9F5DF2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10" name="Rectangle 6">
            <a:extLst>
              <a:ext uri="{FF2B5EF4-FFF2-40B4-BE49-F238E27FC236}">
                <a16:creationId xmlns:a16="http://schemas.microsoft.com/office/drawing/2014/main" id="{6DF46266-3DC4-46AE-B69C-8653EEEF01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0"/>
            <a:ext cx="4191000" cy="46482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Quando você compara uns poucos milhares de anos com a eternidade, ele </a:t>
            </a:r>
            <a:r>
              <a:rPr lang="pt-BR" altLang="pt-BR" sz="4000" b="1" i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é 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um tempo bem diminuto...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>
            <a:extLst>
              <a:ext uri="{FF2B5EF4-FFF2-40B4-BE49-F238E27FC236}">
                <a16:creationId xmlns:a16="http://schemas.microsoft.com/office/drawing/2014/main" id="{D6922E94-88E2-4F74-8165-92999E17A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Rectangle 5">
            <a:extLst>
              <a:ext uri="{FF2B5EF4-FFF2-40B4-BE49-F238E27FC236}">
                <a16:creationId xmlns:a16="http://schemas.microsoft.com/office/drawing/2014/main" id="{7A8280E7-B551-412A-A779-49E78FE2C3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tempo de que Satanás dispõe para tentar não será para prolongado  para sempre. Ele terá fim. Isso é algo para se ter em mente quando nossos problemas e sofrimentos parecem infindáveis.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>
            <a:extLst>
              <a:ext uri="{FF2B5EF4-FFF2-40B4-BE49-F238E27FC236}">
                <a16:creationId xmlns:a16="http://schemas.microsoft.com/office/drawing/2014/main" id="{01EE2034-BE2C-48EB-81A5-B5FFB5F53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>
            <a:extLst>
              <a:ext uri="{FF2B5EF4-FFF2-40B4-BE49-F238E27FC236}">
                <a16:creationId xmlns:a16="http://schemas.microsoft.com/office/drawing/2014/main" id="{B595F1AB-CA10-4E1E-9BA0-0E10114CCE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4800600" cy="5181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Primeiramente vemos a figura de u'a mãe projetada no céu, como numa gigantesca tela de cinema. O Sol, a Lua e as estrelas a cercam refletindo a luz de sua beleza. Ela está gritando por causa das dores de parto e prestes a dar à luz.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>
            <a:extLst>
              <a:ext uri="{FF2B5EF4-FFF2-40B4-BE49-F238E27FC236}">
                <a16:creationId xmlns:a16="http://schemas.microsoft.com/office/drawing/2014/main" id="{A0AE7CCC-EE81-44F4-A862-2305FC08C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Rectangle 5">
            <a:extLst>
              <a:ext uri="{FF2B5EF4-FFF2-40B4-BE49-F238E27FC236}">
                <a16:creationId xmlns:a16="http://schemas.microsoft.com/office/drawing/2014/main" id="{03D64380-8D24-4ABB-98B6-8BE4AC7AFB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819400"/>
            <a:ext cx="44196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Em Cristo, é oferecida a você uma vida sem fim de alegria, paz e amor. Por favor, lembre-se de que sua pior provação é muito pequena quando comparada com a eternidade ao lado de Deus.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3">
            <a:extLst>
              <a:ext uri="{FF2B5EF4-FFF2-40B4-BE49-F238E27FC236}">
                <a16:creationId xmlns:a16="http://schemas.microsoft.com/office/drawing/2014/main" id="{B72521AB-8409-4FFD-90F6-BF54BFB2C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3" name="Rectangle 5">
            <a:extLst>
              <a:ext uri="{FF2B5EF4-FFF2-40B4-BE49-F238E27FC236}">
                <a16:creationId xmlns:a16="http://schemas.microsoft.com/office/drawing/2014/main" id="{C084DFAD-9726-450A-B762-863ABEEC85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905000"/>
            <a:ext cx="5715000" cy="35052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 você pode ser um vencedor pelo sangue do Cordeiro e pela Palavra do Seu testemunho. Você sempre irá vencer quando puser sua fé na vitória e no poder de Jesus Cristo!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>
            <a:extLst>
              <a:ext uri="{FF2B5EF4-FFF2-40B4-BE49-F238E27FC236}">
                <a16:creationId xmlns:a16="http://schemas.microsoft.com/office/drawing/2014/main" id="{7777BCB8-7E50-4A26-B3D7-CFFC0B18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8" name="Rectangle 8">
            <a:extLst>
              <a:ext uri="{FF2B5EF4-FFF2-40B4-BE49-F238E27FC236}">
                <a16:creationId xmlns:a16="http://schemas.microsoft.com/office/drawing/2014/main" id="{2EEA567E-9DC2-4589-BB54-D5AE1233E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181600"/>
            <a:ext cx="77724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BATALHA NÚMERO 3: Satanás ataca o povo de Deus </a:t>
            </a:r>
            <a:endParaRPr lang="pt-PT" altLang="pt-BR" sz="4000" b="1">
              <a:solidFill>
                <a:srgbClr val="FFFF99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>
            <a:extLst>
              <a:ext uri="{FF2B5EF4-FFF2-40B4-BE49-F238E27FC236}">
                <a16:creationId xmlns:a16="http://schemas.microsoft.com/office/drawing/2014/main" id="{56EBABB3-F9BF-492B-BB79-F37B323E3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7" name="Rectangle 5">
            <a:extLst>
              <a:ext uri="{FF2B5EF4-FFF2-40B4-BE49-F238E27FC236}">
                <a16:creationId xmlns:a16="http://schemas.microsoft.com/office/drawing/2014/main" id="{8EE95189-8455-4E00-841B-68BB614A56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54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Leia os versos 13-16</a:t>
            </a:r>
            <a:endParaRPr lang="pt-PT" altLang="pt-BR" sz="5400" b="1">
              <a:solidFill>
                <a:srgbClr val="FFFF99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>
            <a:extLst>
              <a:ext uri="{FF2B5EF4-FFF2-40B4-BE49-F238E27FC236}">
                <a16:creationId xmlns:a16="http://schemas.microsoft.com/office/drawing/2014/main" id="{565E8FE9-D536-4A2A-B637-C5E6A0A76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Rectangle 6">
            <a:extLst>
              <a:ext uri="{FF2B5EF4-FFF2-40B4-BE49-F238E27FC236}">
                <a16:creationId xmlns:a16="http://schemas.microsoft.com/office/drawing/2014/main" id="{BAA899B4-AFD0-4CCD-99E8-1C0A50827B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24400" y="838200"/>
            <a:ext cx="3733800" cy="50292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Após a morte de Jesus, Satanás tentou destruir a igreja de Deus através dos imperadores romanos e suas ferozes perseguições. </a:t>
            </a:r>
            <a:endParaRPr lang="pt-PT" altLang="pt-BR" sz="3600" b="1">
              <a:solidFill>
                <a:srgbClr val="FFFF99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3">
            <a:extLst>
              <a:ext uri="{FF2B5EF4-FFF2-40B4-BE49-F238E27FC236}">
                <a16:creationId xmlns:a16="http://schemas.microsoft.com/office/drawing/2014/main" id="{84EB4886-6850-47EB-BBDE-64C34D0D4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1" name="Rectangle 5">
            <a:extLst>
              <a:ext uri="{FF2B5EF4-FFF2-40B4-BE49-F238E27FC236}">
                <a16:creationId xmlns:a16="http://schemas.microsoft.com/office/drawing/2014/main" id="{4CAB9F8C-8382-4271-BD9E-F9F60631C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3962400" cy="50292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Os cristãos foram queimados em estacas, lançados aos leões, espancados, presos e torturados.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6" name="Picture 6">
            <a:extLst>
              <a:ext uri="{FF2B5EF4-FFF2-40B4-BE49-F238E27FC236}">
                <a16:creationId xmlns:a16="http://schemas.microsoft.com/office/drawing/2014/main" id="{D0789C49-2FAC-4E5F-8A63-BCF8C2E2B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8" name="Rectangle 8">
            <a:extLst>
              <a:ext uri="{FF2B5EF4-FFF2-40B4-BE49-F238E27FC236}">
                <a16:creationId xmlns:a16="http://schemas.microsoft.com/office/drawing/2014/main" id="{FA72D507-F17D-4DA7-A3B0-C920C73DB1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00600"/>
            <a:ext cx="73152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Os historiadores estimam que milhões de cristãos foram martirizados nesse tempo. Mas, a despeito dessa cruel opressão, a igreja cristã cresceu e floresceu.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5" name="Picture 7">
            <a:extLst>
              <a:ext uri="{FF2B5EF4-FFF2-40B4-BE49-F238E27FC236}">
                <a16:creationId xmlns:a16="http://schemas.microsoft.com/office/drawing/2014/main" id="{D3DABF5C-936D-469C-BFFC-B076B51E5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7" name="Rectangle 9">
            <a:extLst>
              <a:ext uri="{FF2B5EF4-FFF2-40B4-BE49-F238E27FC236}">
                <a16:creationId xmlns:a16="http://schemas.microsoft.com/office/drawing/2014/main" id="{13382237-1CCF-42A2-A976-124D177697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50292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Então Satanás mudou suas táticas. Ele decidiu infiltrar-se na própria igreja. Ele introduziu heresias doutrinárias e espírito de intolerância.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>
            <a:extLst>
              <a:ext uri="{FF2B5EF4-FFF2-40B4-BE49-F238E27FC236}">
                <a16:creationId xmlns:a16="http://schemas.microsoft.com/office/drawing/2014/main" id="{738CE6AA-FE2B-4716-B54B-DD35C672C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7" name="Rectangle 3">
            <a:extLst>
              <a:ext uri="{FF2B5EF4-FFF2-40B4-BE49-F238E27FC236}">
                <a16:creationId xmlns:a16="http://schemas.microsoft.com/office/drawing/2014/main" id="{73A7855B-6DFD-4882-8AA3-B71DFED75E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0"/>
            <a:ext cx="84582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Trabalhou por trás do pano para unir a autoridade religiosa ao poder civil no império romano. </a:t>
            </a:r>
            <a:endParaRPr lang="pt-PT" altLang="pt-BR" b="1">
              <a:solidFill>
                <a:srgbClr val="FFFF99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>
            <a:extLst>
              <a:ext uri="{FF2B5EF4-FFF2-40B4-BE49-F238E27FC236}">
                <a16:creationId xmlns:a16="http://schemas.microsoft.com/office/drawing/2014/main" id="{2A64389B-F620-4134-BB1C-3061590B7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3" name="Rectangle 5">
            <a:extLst>
              <a:ext uri="{FF2B5EF4-FFF2-40B4-BE49-F238E27FC236}">
                <a16:creationId xmlns:a16="http://schemas.microsoft.com/office/drawing/2014/main" id="{8B8C6B27-2244-4F9A-BF16-4515DF5DF8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4648200"/>
            <a:ext cx="77724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O poder corrompeu a igreja. A união de igreja e estado produziu um verdadeiro pesadelo conhecido como Idade Escura. </a:t>
            </a:r>
            <a:endParaRPr lang="pt-PT" altLang="pt-BR" sz="4000" b="1">
              <a:solidFill>
                <a:srgbClr val="FFFF99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3">
            <a:extLst>
              <a:ext uri="{FF2B5EF4-FFF2-40B4-BE49-F238E27FC236}">
                <a16:creationId xmlns:a16="http://schemas.microsoft.com/office/drawing/2014/main" id="{7C981503-742E-4613-BDD8-F8BC88F6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7" name="Rectangle 5">
            <a:extLst>
              <a:ext uri="{FF2B5EF4-FFF2-40B4-BE49-F238E27FC236}">
                <a16:creationId xmlns:a16="http://schemas.microsoft.com/office/drawing/2014/main" id="{1142CAE9-F384-4647-9795-BBAD2CA644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295400"/>
            <a:ext cx="5181600" cy="43434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Satanás aparece disfarçado como um dragão de sete cabeças. Ele espera desempenhar o papel de parteiro nesse importantíssimo nascimento,  só para poder assassinar a criança.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>
            <a:extLst>
              <a:ext uri="{FF2B5EF4-FFF2-40B4-BE49-F238E27FC236}">
                <a16:creationId xmlns:a16="http://schemas.microsoft.com/office/drawing/2014/main" id="{CD59612B-B10B-4125-9F0B-A65D1FDF4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4" name="Rectangle 6">
            <a:extLst>
              <a:ext uri="{FF2B5EF4-FFF2-40B4-BE49-F238E27FC236}">
                <a16:creationId xmlns:a16="http://schemas.microsoft.com/office/drawing/2014/main" id="{A10A05A9-C607-48E2-96D6-08B4B3A4ED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4495800"/>
            <a:ext cx="7467600" cy="14478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Crentes simples, que nada mais desejavam senão viver de acordo com os ensinamentos de Jesus, tinham de fugir para salvar a vida. </a:t>
            </a:r>
            <a:endParaRPr lang="pt-PT" altLang="pt-BR" sz="3600" b="1">
              <a:solidFill>
                <a:srgbClr val="FFFF99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>
            <a:extLst>
              <a:ext uri="{FF2B5EF4-FFF2-40B4-BE49-F238E27FC236}">
                <a16:creationId xmlns:a16="http://schemas.microsoft.com/office/drawing/2014/main" id="{5738F31D-C22C-419F-994F-5B4772CF6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7" name="Rectangle 5">
            <a:extLst>
              <a:ext uri="{FF2B5EF4-FFF2-40B4-BE49-F238E27FC236}">
                <a16:creationId xmlns:a16="http://schemas.microsoft.com/office/drawing/2014/main" id="{D72882E9-88EE-4333-8ABC-04F34B07F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257800"/>
            <a:ext cx="73152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Alguns, na Inglaterra, decidiram reiniciar sua vida num novo continente. </a:t>
            </a:r>
            <a:endParaRPr lang="pt-PT" altLang="pt-BR" sz="36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>
            <a:extLst>
              <a:ext uri="{FF2B5EF4-FFF2-40B4-BE49-F238E27FC236}">
                <a16:creationId xmlns:a16="http://schemas.microsoft.com/office/drawing/2014/main" id="{60F291CF-DB03-4E08-A7AE-6E5C3B6FB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8" name="Rectangle 6">
            <a:extLst>
              <a:ext uri="{FF2B5EF4-FFF2-40B4-BE49-F238E27FC236}">
                <a16:creationId xmlns:a16="http://schemas.microsoft.com/office/drawing/2014/main" id="{9D7D856D-8A4A-4461-97EB-CFDB74E526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9718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Os Peregrinos que vieram para a América fundaram um país que garantia liberdade religiosa, e seus descendentes redigiram uma constituição que decreta a separação entre igreja e estado.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>
            <a:extLst>
              <a:ext uri="{FF2B5EF4-FFF2-40B4-BE49-F238E27FC236}">
                <a16:creationId xmlns:a16="http://schemas.microsoft.com/office/drawing/2014/main" id="{E5122287-8141-4FD5-A2D1-A566078F2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Rectangle 5">
            <a:extLst>
              <a:ext uri="{FF2B5EF4-FFF2-40B4-BE49-F238E27FC236}">
                <a16:creationId xmlns:a16="http://schemas.microsoft.com/office/drawing/2014/main" id="{9EC27C33-4421-4470-B6CB-9BA6E62E89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590800"/>
            <a:ext cx="54864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Esses versos descrevem eventos que tiveram lugar durante os 1260 anos mencionados nos versos 6 a 14, quando a igreja cristã do império romano perseguiu os crentes que se recusaram a seguir seus ensinos.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>
            <a:extLst>
              <a:ext uri="{FF2B5EF4-FFF2-40B4-BE49-F238E27FC236}">
                <a16:creationId xmlns:a16="http://schemas.microsoft.com/office/drawing/2014/main" id="{2BBC8EDB-8D70-4EAF-A0EE-7196D2155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Rectangle 5">
            <a:extLst>
              <a:ext uri="{FF2B5EF4-FFF2-40B4-BE49-F238E27FC236}">
                <a16:creationId xmlns:a16="http://schemas.microsoft.com/office/drawing/2014/main" id="{3FBBC672-529F-4424-AF5E-7716CD3FC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200400"/>
            <a:ext cx="8153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Os 1260 anos (538 a 1798 d.C.) são referidos como "tempo, tempos e metade de um tempo" no verso 14. O ano 538 d.C. é significativo porque foi nele que os líderes da igreja romana  receberam autoridade civil e também religiosa por parte do imperador romano. 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9" name="Picture 3">
            <a:extLst>
              <a:ext uri="{FF2B5EF4-FFF2-40B4-BE49-F238E27FC236}">
                <a16:creationId xmlns:a16="http://schemas.microsoft.com/office/drawing/2014/main" id="{AEFA6EC4-EF38-4E45-8570-EB0DE37FB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1" name="Rectangle 5">
            <a:extLst>
              <a:ext uri="{FF2B5EF4-FFF2-40B4-BE49-F238E27FC236}">
                <a16:creationId xmlns:a16="http://schemas.microsoft.com/office/drawing/2014/main" id="{435EDC15-E290-4702-BB79-32A128F29E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029200"/>
            <a:ext cx="72390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papa foi o maior poder da Europa durante 1260 anos, até a subversão do domínio papista por Berthier, general napoleônico, em 1798.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>
            <a:extLst>
              <a:ext uri="{FF2B5EF4-FFF2-40B4-BE49-F238E27FC236}">
                <a16:creationId xmlns:a16="http://schemas.microsoft.com/office/drawing/2014/main" id="{4D77D078-389B-4F38-B6DF-05640E580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4" name="Rectangle 8">
            <a:extLst>
              <a:ext uri="{FF2B5EF4-FFF2-40B4-BE49-F238E27FC236}">
                <a16:creationId xmlns:a16="http://schemas.microsoft.com/office/drawing/2014/main" id="{DEEC26BD-CBC9-406C-A808-7C238626E8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447800"/>
            <a:ext cx="5562600" cy="41148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Que termos simbólicos João usa para descrever como Deus livrou Sua igreja da perseguição? (versos 14 e 16)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60046">
                <a:gamma/>
                <a:shade val="46275"/>
                <a:invGamma/>
              </a:srgbClr>
            </a:gs>
            <a:gs pos="50000">
              <a:srgbClr val="460046"/>
            </a:gs>
            <a:gs pos="100000">
              <a:srgbClr val="460046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>
            <a:extLst>
              <a:ext uri="{FF2B5EF4-FFF2-40B4-BE49-F238E27FC236}">
                <a16:creationId xmlns:a16="http://schemas.microsoft.com/office/drawing/2014/main" id="{650EC110-55F7-4767-A225-444E56E39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75200"/>
          </a:xfrm>
          <a:prstGeom prst="rect">
            <a:avLst/>
          </a:prstGeom>
          <a:noFill/>
          <a:effectLst>
            <a:outerShdw dist="68392" dir="4091915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3" name="Rectangle 3">
            <a:extLst>
              <a:ext uri="{FF2B5EF4-FFF2-40B4-BE49-F238E27FC236}">
                <a16:creationId xmlns:a16="http://schemas.microsoft.com/office/drawing/2014/main" id="{8D015460-A173-4777-B590-8018A34647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4876800"/>
            <a:ext cx="84582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“Foram dadas à mulher as duas asas da grande águia, para que voasse até o deserto...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>
            <a:extLst>
              <a:ext uri="{FF2B5EF4-FFF2-40B4-BE49-F238E27FC236}">
                <a16:creationId xmlns:a16="http://schemas.microsoft.com/office/drawing/2014/main" id="{FC5CE3E8-0F55-4861-B69E-01839EF7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0" name="Rectangle 6">
            <a:extLst>
              <a:ext uri="{FF2B5EF4-FFF2-40B4-BE49-F238E27FC236}">
                <a16:creationId xmlns:a16="http://schemas.microsoft.com/office/drawing/2014/main" id="{DDE1ACE1-8EA0-4686-9353-7AA452ECC0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953000"/>
            <a:ext cx="79248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...A terra porém socorreu a mulher; e a terra abriu abriu a boca e engoliu o rio que o dragão tinha arrojado de sua boca.”</a:t>
            </a:r>
            <a:br>
              <a:rPr lang="pt-BR" altLang="pt-BR" sz="36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</a:br>
            <a:endParaRPr lang="pt-PT" altLang="pt-BR" sz="3600" b="1">
              <a:solidFill>
                <a:srgbClr val="FFFF99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>
            <a:extLst>
              <a:ext uri="{FF2B5EF4-FFF2-40B4-BE49-F238E27FC236}">
                <a16:creationId xmlns:a16="http://schemas.microsoft.com/office/drawing/2014/main" id="{98174CDB-9532-43FB-B6D9-D271AD055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Rectangle 5">
            <a:extLst>
              <a:ext uri="{FF2B5EF4-FFF2-40B4-BE49-F238E27FC236}">
                <a16:creationId xmlns:a16="http://schemas.microsoft.com/office/drawing/2014/main" id="{0FFB6C78-D68A-4861-A3E6-40E55F59E4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54864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2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Referindo-se à libertação de Israel da escravidão egípcia, Moisés disse que Deus os levara sobre "asas de águia" </a:t>
            </a:r>
            <a:br>
              <a:rPr lang="pt-BR" altLang="pt-BR" sz="32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pt-BR" altLang="pt-BR" sz="32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(Êxodo 19:4).</a:t>
            </a:r>
            <a:r>
              <a:rPr lang="pt-PT" altLang="pt-BR" sz="3200" b="1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>
            <a:extLst>
              <a:ext uri="{FF2B5EF4-FFF2-40B4-BE49-F238E27FC236}">
                <a16:creationId xmlns:a16="http://schemas.microsoft.com/office/drawing/2014/main" id="{FCCA9A08-0002-4337-882B-C4E4DAF7B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Rectangle 5">
            <a:extLst>
              <a:ext uri="{FF2B5EF4-FFF2-40B4-BE49-F238E27FC236}">
                <a16:creationId xmlns:a16="http://schemas.microsoft.com/office/drawing/2014/main" id="{0510BB7B-DDE1-4A1A-896B-8396989498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066800"/>
            <a:ext cx="4038600" cy="4495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bebê nasce. Milagrosamente ele é arrebatado das garras do dragão e levado até o trono de Deus sob Sua proteção...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5" name="Picture 11">
            <a:extLst>
              <a:ext uri="{FF2B5EF4-FFF2-40B4-BE49-F238E27FC236}">
                <a16:creationId xmlns:a16="http://schemas.microsoft.com/office/drawing/2014/main" id="{787EC078-9A48-4247-BDEF-7F855010D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7" name="Rectangle 13">
            <a:extLst>
              <a:ext uri="{FF2B5EF4-FFF2-40B4-BE49-F238E27FC236}">
                <a16:creationId xmlns:a16="http://schemas.microsoft.com/office/drawing/2014/main" id="{78B79F52-78C2-418E-A349-DB390E673E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8768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2800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 família de Noé ficou protegida das águas do Dilúvio na arca. Nos versos que estamos estudando, Deus faz com que a terra trague a inundação que ameaçava Seu povo.</a:t>
            </a:r>
            <a:r>
              <a:rPr lang="pt-PT" altLang="pt-BR" sz="2800" b="1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>
            <a:extLst>
              <a:ext uri="{FF2B5EF4-FFF2-40B4-BE49-F238E27FC236}">
                <a16:creationId xmlns:a16="http://schemas.microsoft.com/office/drawing/2014/main" id="{1236FAD3-94A8-49FD-9658-78792BB10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4" name="Rectangle 6">
            <a:extLst>
              <a:ext uri="{FF2B5EF4-FFF2-40B4-BE49-F238E27FC236}">
                <a16:creationId xmlns:a16="http://schemas.microsoft.com/office/drawing/2014/main" id="{8B867568-129D-4519-A885-DE5E7B2FA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4196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As águas podem subir, o dilúvio pode parecer vasto, mas lembre-se sempre de que os amorosos braços e cuidados divinos são ainda maiores.</a:t>
            </a:r>
            <a:r>
              <a:rPr lang="pt-PT" altLang="pt-BR" sz="4000" b="1">
                <a:solidFill>
                  <a:srgbClr val="FFFF99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>
            <a:extLst>
              <a:ext uri="{FF2B5EF4-FFF2-40B4-BE49-F238E27FC236}">
                <a16:creationId xmlns:a16="http://schemas.microsoft.com/office/drawing/2014/main" id="{128B9E50-51FD-478C-9D99-4B6F4DE8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Rectangle 5">
            <a:extLst>
              <a:ext uri="{FF2B5EF4-FFF2-40B4-BE49-F238E27FC236}">
                <a16:creationId xmlns:a16="http://schemas.microsoft.com/office/drawing/2014/main" id="{60403923-DD96-4A89-B1CB-FAECE0DF47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581400"/>
            <a:ext cx="7772400" cy="1143000"/>
          </a:xfrm>
          <a:noFill/>
          <a:ln/>
          <a:effectLst>
            <a:outerShdw dist="63500" dir="221219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BATALHA NÚMERO 4: O povo de Deus dos últimos dias – o Seu remanescente</a:t>
            </a:r>
            <a:r>
              <a:rPr lang="pt-BR" altLang="pt-BR" sz="3600" b="1">
                <a:solidFill>
                  <a:srgbClr val="FFFF99"/>
                </a:solidFill>
                <a:latin typeface="Tahoma" panose="020B0604030504040204" pitchFamily="34" charset="0"/>
              </a:rPr>
              <a:t>.</a:t>
            </a:r>
            <a:br>
              <a:rPr lang="pt-BR" altLang="pt-BR" sz="3600" b="1">
                <a:solidFill>
                  <a:srgbClr val="FFFF99"/>
                </a:solidFill>
                <a:latin typeface="Tahoma" panose="020B0604030504040204" pitchFamily="34" charset="0"/>
              </a:rPr>
            </a:br>
            <a:endParaRPr lang="pt-PT" altLang="pt-BR" sz="3600" b="1">
              <a:solidFill>
                <a:srgbClr val="FFFF99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1027">
            <a:extLst>
              <a:ext uri="{FF2B5EF4-FFF2-40B4-BE49-F238E27FC236}">
                <a16:creationId xmlns:a16="http://schemas.microsoft.com/office/drawing/2014/main" id="{24DF2C9F-A6C5-4A11-9A3B-44C535A89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7" name="Rectangle 1029">
            <a:extLst>
              <a:ext uri="{FF2B5EF4-FFF2-40B4-BE49-F238E27FC236}">
                <a16:creationId xmlns:a16="http://schemas.microsoft.com/office/drawing/2014/main" id="{5D1AD304-4927-4F1D-B82F-0ED4CB6C52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30480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54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Leia Apocalipse 12:17</a:t>
            </a:r>
            <a:endParaRPr lang="pt-PT" altLang="pt-BR" sz="54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>
            <a:extLst>
              <a:ext uri="{FF2B5EF4-FFF2-40B4-BE49-F238E27FC236}">
                <a16:creationId xmlns:a16="http://schemas.microsoft.com/office/drawing/2014/main" id="{CA1CA7C5-2728-4587-B33E-BA1DFDCB0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Rectangle 5">
            <a:extLst>
              <a:ext uri="{FF2B5EF4-FFF2-40B4-BE49-F238E27FC236}">
                <a16:creationId xmlns:a16="http://schemas.microsoft.com/office/drawing/2014/main" id="{405A2043-4599-45DD-A381-2F4428263F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600200"/>
            <a:ext cx="5181600" cy="33528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Depois da Idade Escura, Satanás ainda não pôde vencer a batalha contra o povo de Deus. Ele não pôde remover a fé em Jesus.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>
            <a:extLst>
              <a:ext uri="{FF2B5EF4-FFF2-40B4-BE49-F238E27FC236}">
                <a16:creationId xmlns:a16="http://schemas.microsoft.com/office/drawing/2014/main" id="{9528DBF0-58F6-44BA-A093-4FB1E9A9F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Rectangle 5">
            <a:extLst>
              <a:ext uri="{FF2B5EF4-FFF2-40B4-BE49-F238E27FC236}">
                <a16:creationId xmlns:a16="http://schemas.microsoft.com/office/drawing/2014/main" id="{0A5C2587-CFC7-4438-A4A3-C26EED075A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743200"/>
            <a:ext cx="49530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Em ira e frustração, a quem Satanás atacou? (verso 17)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Os "restantes de sua descendência" 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>
            <a:extLst>
              <a:ext uri="{FF2B5EF4-FFF2-40B4-BE49-F238E27FC236}">
                <a16:creationId xmlns:a16="http://schemas.microsoft.com/office/drawing/2014/main" id="{EF97588E-1416-4FF4-85C0-F2EF1C443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Rectangle 5">
            <a:extLst>
              <a:ext uri="{FF2B5EF4-FFF2-40B4-BE49-F238E27FC236}">
                <a16:creationId xmlns:a16="http://schemas.microsoft.com/office/drawing/2014/main" id="{635EB113-92DF-4B35-8292-DDBFD2DEC6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0400" y="609600"/>
            <a:ext cx="5257800" cy="28194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Quem são os "restantes de sua descendência" ("remanescente" – KJV) da igreja? (verso 17)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>
            <a:extLst>
              <a:ext uri="{FF2B5EF4-FFF2-40B4-BE49-F238E27FC236}">
                <a16:creationId xmlns:a16="http://schemas.microsoft.com/office/drawing/2014/main" id="{AA9D1F1E-9D5D-4690-A204-574275EC8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4" name="Rectangle 6">
            <a:extLst>
              <a:ext uri="{FF2B5EF4-FFF2-40B4-BE49-F238E27FC236}">
                <a16:creationId xmlns:a16="http://schemas.microsoft.com/office/drawing/2014/main" id="{50006B73-F398-4870-87E7-8DA6344013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990600"/>
            <a:ext cx="7315200" cy="40386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que são os "mandamentos de Deus"? 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ar-SA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ٱ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Os Dez Mandamentos                           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ar-SA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ٱ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Somente as Palavras de Jesus               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ar-SA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ٱ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Toda a Bíblia.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>
            <a:extLst>
              <a:ext uri="{FF2B5EF4-FFF2-40B4-BE49-F238E27FC236}">
                <a16:creationId xmlns:a16="http://schemas.microsoft.com/office/drawing/2014/main" id="{24FFD466-4D93-4F43-A2A0-64E53311F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19" name="Rectangle 3">
            <a:extLst>
              <a:ext uri="{FF2B5EF4-FFF2-40B4-BE49-F238E27FC236}">
                <a16:creationId xmlns:a16="http://schemas.microsoft.com/office/drawing/2014/main" id="{27ED6251-5355-4CAF-A5BF-359220020E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990600"/>
            <a:ext cx="7315200" cy="40386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que são os "mandamentos de Deus"? 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ar-SA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ٱ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Os Dez Mandamentos                           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ar-SA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ٱ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Somente as Palavras de Jesus               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ar-SA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ٱ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Toda a Bíblia.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7220" name="Text Box 4">
            <a:extLst>
              <a:ext uri="{FF2B5EF4-FFF2-40B4-BE49-F238E27FC236}">
                <a16:creationId xmlns:a16="http://schemas.microsoft.com/office/drawing/2014/main" id="{23AE17FB-6BE7-41EA-8AB1-625BC2C7B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114800"/>
            <a:ext cx="1524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>
                <a:solidFill>
                  <a:schemeClr val="bg1"/>
                </a:solidFill>
                <a:latin typeface="Arial Narrow" panose="020B0606020202030204" pitchFamily="34" charset="0"/>
              </a:rPr>
              <a:t>x</a:t>
            </a:r>
            <a:endParaRPr lang="pt-PT" altLang="pt-BR" sz="40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>
            <a:extLst>
              <a:ext uri="{FF2B5EF4-FFF2-40B4-BE49-F238E27FC236}">
                <a16:creationId xmlns:a16="http://schemas.microsoft.com/office/drawing/2014/main" id="{06B3C5ED-CEC1-4F43-9F51-9FF868084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Rectangle 5">
            <a:extLst>
              <a:ext uri="{FF2B5EF4-FFF2-40B4-BE49-F238E27FC236}">
                <a16:creationId xmlns:a16="http://schemas.microsoft.com/office/drawing/2014/main" id="{74E378E8-40FA-445F-B2C1-659F711B66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4114800" cy="4572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que é o "testemunho de Jesus"? 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(Ver Apocalipse 19:10)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3431</Words>
  <Application>Microsoft Office PowerPoint</Application>
  <PresentationFormat>Apresentação na tela (4:3)</PresentationFormat>
  <Paragraphs>124</Paragraphs>
  <Slides>124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124</vt:i4>
      </vt:variant>
    </vt:vector>
  </HeadingPairs>
  <TitlesOfParts>
    <vt:vector size="128" baseType="lpstr">
      <vt:lpstr>Times New Roman</vt:lpstr>
      <vt:lpstr>Tahoma</vt:lpstr>
      <vt:lpstr>Arial Narrow</vt:lpstr>
      <vt:lpstr>Estrutura padrão</vt:lpstr>
      <vt:lpstr>Apresentação do PowerPoint</vt:lpstr>
      <vt:lpstr>Foco na Profecia – 14        Foco Sobre o Apocalipse   </vt:lpstr>
      <vt:lpstr>Conspiração Assassina         Apocalipse 12 </vt:lpstr>
      <vt:lpstr>Uma mulher pura vestida de branco é atacada por um dragão vermelho de sete cabeças e encontra refúgio no deserto. </vt:lpstr>
      <vt:lpstr> Apocalipse 12 nos mostra quem realmente está por trás de todo crime e crueldade cometidos em nosso mundo. E esse capítulo revela isso expondo uma tentativa de assassinato contra à família celestial. </vt:lpstr>
      <vt:lpstr> O assassino é Satanás, um rebelde expulso do Céu e que agora está procurando perpetrar sua infernal vingança. Ele sabe que sua única chance de consolidar-se no poder sobre este mundo é destruir Jesus, o Messias, o Único que pode salvar a humanidade. Apocalipse 12 apresenta sua conspiração em linguagem simbólica. </vt:lpstr>
      <vt:lpstr>Primeiramente vemos a figura de u'a mãe projetada no céu, como numa gigantesca tela de cinema. O Sol, a Lua e as estrelas a cercam refletindo a luz de sua beleza. Ela está gritando por causa das dores de parto e prestes a dar à luz. </vt:lpstr>
      <vt:lpstr>Satanás aparece disfarçado como um dragão de sete cabeças. Ele espera desempenhar o papel de parteiro nesse importantíssimo nascimento,  só para poder assassinar a criança.</vt:lpstr>
      <vt:lpstr>O bebê nasce. Milagrosamente ele é arrebatado das garras do dragão e levado até o trono de Deus sob Sua proteção... </vt:lpstr>
      <vt:lpstr>Satanás está furioso e ataca a mãe. Ela encontra um lugar de refúgio preparado por Deus. Então, Satanás persegue seus filhos remanescentes. Alguns sobrevivem aos ataques; outros são feridos ou mortos... </vt:lpstr>
      <vt:lpstr>No final, todavia, a mãe e seus filhos sobreviventes passam a eternidade com Jesus.</vt:lpstr>
      <vt:lpstr>Vamos dar uma olhada nos principais protagonistas desse episódio:   A mulher (mãe) representa a pura igreja de Deus (II Coríntios 11:2) </vt:lpstr>
      <vt:lpstr>O bebê representa Jesus (Mateus 1 e 2).</vt:lpstr>
      <vt:lpstr>O dragão simboliza Satanás (Apocalipse 12:9).</vt:lpstr>
      <vt:lpstr>Os filhos que sobraram representam os seguidores de Jesus (Apocalipse 12:17).</vt:lpstr>
      <vt:lpstr>Através dos séculos, Satanás tem atormentado e perseguido o povo de Deus. Seus ataques fazem realmente parte do conflito cósmico, uma grande controvérsia entre Jesus e Satanás... </vt:lpstr>
      <vt:lpstr>...Apocalipse 12 traz essa guerra para o palco central. Ele focaliza quatro encontros na história do grande conflito. Vamos estudá-los:</vt:lpstr>
      <vt:lpstr>BATALHA NÚMERO 1: Introdução às táticas assassinas de Satanás – Jesus é atacado! </vt:lpstr>
      <vt:lpstr>Você já se perguntou como o pecado entrou em nosso mundo? Estes versos vão lhe dizer. Vamos aos detalhes. </vt:lpstr>
      <vt:lpstr>Descreva como a mulher (igreja) estava vestida (verso 1).  </vt:lpstr>
      <vt:lpstr>Descreva como a mulher (igreja) estava vestida (verso 1).  Estava vestida do Sol e uma coroa de doze estrelas.</vt:lpstr>
      <vt:lpstr>A luz é a vestimenta que Deus usa (Salmo 104:2). Jesus é chamado de "a luz do mundo" e o "sol da justiça" (João 8:12, Malaquias 4:2. Os cristãos são chamados de "filhos da luz" (Lucas 16:8). A mulher, vestida de sol, representa a igreja de Deus em seu melhor estado, cheia do poder divino. </vt:lpstr>
      <vt:lpstr>O furioso dragão é descrito como tendo ____ cabeças e ___ chifres, e ____ ________ sobre sua cabeça (verso 3).</vt:lpstr>
      <vt:lpstr>O furioso dragão é descrito como tendo sete cabeças e dez chifres, e sete diademas sobre sua cabeça (verso 3).</vt:lpstr>
      <vt:lpstr>Quantas estrelas foram lançadas sobre a  Terra? (verso 4)   </vt:lpstr>
      <vt:lpstr>Quantas estrelas foram lançadas sobre a  Terra? (verso 4)  A terça parte. </vt:lpstr>
      <vt:lpstr>Nesse verso, os anjos celestiais são referidos como estrelas. O verso 9 nos fala  que quando Satanás foi expulso do Céu, os anjos que se uniram a ele na rebelião também caíram juntamente. </vt:lpstr>
      <vt:lpstr>Os acontecimentos que cercaram o nascimento de Jesus se ajustam aos símbolos de Apocalipse 12. O verso 5 declara que esse menino foi arrebatado para o trono de Deus... </vt:lpstr>
      <vt:lpstr>A única criança nascida neste mundo e levada até Deus foi o Homem Cristo Jesus. </vt:lpstr>
      <vt:lpstr>Quando a virgem Maria estava prestes a ter o menino Jesus, o rei romano, Herodes, conspirou para assassinar às ocultas esse concorrente ao seu trono. Mas Deus frustrou seu plano... </vt:lpstr>
      <vt:lpstr>Através de um sonho, Ele advertiu os magos que vieram prestar homenagem a Jesus em Belém, a nada dizerem a Herodes sobre o lugar do nascimento do bebê. O rei, apavorado, ordenou que cada menino abaixo de dois anos de idade em Belém fosse morto... </vt:lpstr>
      <vt:lpstr>Maria, José e Jesus fugiram para o Egito (Mateus 2:1-15). Por trás dessa terrível atrocidade podemos ver a fúria de Satanás contra seu rival, Cristo. </vt:lpstr>
      <vt:lpstr>Trinta e três anos mais tarde, Satanás ainda estava em atividade. Pôncio Pilatos, deu ordens para pregarem Jesus numa cruz do monte Calvário. </vt:lpstr>
      <vt:lpstr>Séculos mais tarde, a própria igreja oficial, que se havia tornado poderosa em Roma, agiu em favor do grande dragão vermelho, perseguindo impiedosamente alguns dos mais devotos seguidores de Cristo. </vt:lpstr>
      <vt:lpstr>De acordo com o verso 5, o que Cristo está destinado a fazer?   </vt:lpstr>
      <vt:lpstr>De acordo com o verso 5, o que Cristo está destinado a fazer?  Reger todas as nações. </vt:lpstr>
      <vt:lpstr>A igreja entrou no período desértico dos 1.260 dias, que  aprendemos serem os 1260 anos de tempo profético (ver Daniel 7:25, Apocalipse 11:2 e 3). Como vimos, esse período ocorreu entre os anos 538 e 1798 d.C. </vt:lpstr>
      <vt:lpstr>Durante esse tempo, a igreja de Roma perseguiu os crentes que não aceitavam sua autoridade e doutrinas. Foi uma época de grandes aflições...</vt:lpstr>
      <vt:lpstr>...Mas muitos testemunhos acerca do que ocorreu nesses anos, mostram-nos que Deus pôs Seus braços de amor ao redor de Seus fiéis discípulos durante essa cruel experiência. Deus ainda cuida. </vt:lpstr>
      <vt:lpstr>Você já teve o que poderia chamar de experiência probante, um tempo no qual lhe pareceu que o feroz dragão vermelho, Satanás, estava tentando destruí-lo ou confundir sua vida? Se assim foi, como você reagiu? </vt:lpstr>
      <vt:lpstr>O final dessa dramática história é que Jesus venceu! Cristo morreu sobre a cruz...</vt:lpstr>
      <vt:lpstr>...mas Ele ressurgiu da sepultura e ascendeu ao Céu. </vt:lpstr>
      <vt:lpstr>Hoje Cristo está ministrando em favor de cada um de nós nas cortes celestiais. No fim Ele acaba regendo as nações. Isso significa que há vitória para você e para mim.</vt:lpstr>
      <vt:lpstr>BATALHA NÚMERO 2: Guerra no Céu   Leia Apocalipse 12:7-12. </vt:lpstr>
      <vt:lpstr>O conflito sobre o qual acabamos de ler se estende muito além do nascimento de Cristo. A razão de existir uma batalha na Terra foi por que houve, primeiramente, uma batalha no Céu. Muito tempo atrás, um glorioso anjo chamado Lúcifer rebelou-se abertamente contra Deus. </vt:lpstr>
      <vt:lpstr>Foi-lhe dado o poder de escolha, justamente como aconteceu com todos os seres perfeitos criados. Esse poder inclui a possibilidade de fazer más escolhas.  A trágica escolha de Lúcifer foi uma semente que cresceu até resultar em toda a crueldade e sofrimento que nos cercam. Deus não forçaria Lúcifer a obedecê-Lo, porque o amor não pode ser obrigado. Ele deve ser dado livremente. </vt:lpstr>
      <vt:lpstr>Anote os nomes dos participantes dessa guerra (verso 7).  </vt:lpstr>
      <vt:lpstr>Anote os nomes dos participantes dessa guerra (verso 7).  Miguel e seus anjos  X  o dragão e seus anjos.</vt:lpstr>
      <vt:lpstr>Que nomes são dados ao dragão nesses versos? (verso 9)  </vt:lpstr>
      <vt:lpstr>Que nomes são dados ao dragão nesses versos? (verso 9)  “A antiga serpente, diabo, Satanás, sedutor de todo o mundo...”</vt:lpstr>
      <vt:lpstr>Que outros nomes bíblicos de Satanás você se lembra? </vt:lpstr>
      <vt:lpstr>O verso 9 declara que Satanás e seus anjos foram expulsos do Céu e lançados na Terra. </vt:lpstr>
      <vt:lpstr>Que decepção! Em resumo, é isso. Eis por que todos no mundo lutam com a tentação. Ela pode ser o desejo de mentir, roubar, vingar-se, trair o cônjuge, etc. </vt:lpstr>
      <vt:lpstr>Muitas vezes os pastores ouvem confissões de certos indivíduos: "Eu não sei por que fiz isso. Eu sabia que não deveria, mas o impulso me dominou totalmente.'' </vt:lpstr>
      <vt:lpstr>Talvez você queira saber por que seus filhos se comportam desta ou daquela maneira, depois de você ter gasto anos fazendo o melhor para educá-los... </vt:lpstr>
      <vt:lpstr>O verso 9 revela a razão básica – os enganos de Satanás...</vt:lpstr>
      <vt:lpstr>Ele está tentando desesperadamente iludir a todos. Ele não quer que eles vejam quão maravilhoso é o caminho de Deus. Ele não quer que eles vejam quão destrutivo é o seu caminho. </vt:lpstr>
      <vt:lpstr>Assim, por favor, não culpe a Deus pelos fracassos morais. Ele não criou a Terra como o lixão do Universo. Ele fez um mundo perfeito. </vt:lpstr>
      <vt:lpstr>Mas, como Gênesis 1–3 nos mostra, Deus outorgou a Adão e Eva as mesmas escolhas que deu a Satanás e aos anjos. Eles poderiam amar e obedecer livremente a Deus e receber vida eterna, ou apartar-se dEle, atolando-se no  caminho de Satanás, sofrendo morte eterna.  </vt:lpstr>
      <vt:lpstr>Satanás está em intensa atividade em nosso mundo, mas Deus não Se encontra passivo. Cada um tem a mesma escolha a fazer: seguir a Deus ou a Satanás. </vt:lpstr>
      <vt:lpstr>Lembre-se: não se embarace com os detalhes do conflito cósmico entre o bem e o mal; especialmente, não se concentre em todas as terríveis coisas que Satanás está fazendo ou vier a fazer. </vt:lpstr>
      <vt:lpstr>A maioria das declarações nesta lição descrevem a vitória de Cristo sobre Satanás e seus anjos. Lemos palavras tais como "salvação", "força", "poder", "vitória" e "alegria". Esses são conceitos-chaves para quem segue a Jesus. Satanás, "o acusador", pode nos molestar, mas Alguém tem a última palavra. </vt:lpstr>
      <vt:lpstr>De acordo com o verso 11, como os seguidores de Jesus obtêm a vitória sobre Satanás?</vt:lpstr>
      <vt:lpstr> Pelo sangue do Cordeiro e por causa da palavra do testemunho.</vt:lpstr>
      <vt:lpstr>O que a frase "não amaram as suas vidas até a morte" significa para você?   ٱ Que deveríamos amar a Jesus até morrer. ٱ Que deveríamos estar dispostos a dar a vida por nossa fé em Deus. ٱ Que deveríamos estar dispostos a abandonar prazeres danosos e valores mundanos. </vt:lpstr>
      <vt:lpstr>De acordo com os versos 11 e 12, uma vez que Cristo derrotou Satanás na cruz, o diabo tem pouco tempo para produzir destruição no mundo. Você não fica feliz com isso? </vt:lpstr>
      <vt:lpstr> No entanto, o diabo tem atormentado homens e mulheres por milhares de anos. Isso não soa como um pequeno lapso de tempo? "Pequeno" é um termo relativo... </vt:lpstr>
      <vt:lpstr>Quando você compara uns poucos milhares de anos com a eternidade, ele é um tempo bem diminuto... </vt:lpstr>
      <vt:lpstr>O tempo de que Satanás dispõe para tentar não será para prolongado  para sempre. Ele terá fim. Isso é algo para se ter em mente quando nossos problemas e sofrimentos parecem infindáveis. </vt:lpstr>
      <vt:lpstr>Em Cristo, é oferecida a você uma vida sem fim de alegria, paz e amor. Por favor, lembre-se de que sua pior provação é muito pequena quando comparada com a eternidade ao lado de Deus. </vt:lpstr>
      <vt:lpstr>E você pode ser um vencedor pelo sangue do Cordeiro e pela Palavra do Seu testemunho. Você sempre irá vencer quando puser sua fé na vitória e no poder de Jesus Cristo! </vt:lpstr>
      <vt:lpstr>BATALHA NÚMERO 3: Satanás ataca o povo de Deus </vt:lpstr>
      <vt:lpstr>Leia os versos 13-16</vt:lpstr>
      <vt:lpstr>Após a morte de Jesus, Satanás tentou destruir a igreja de Deus através dos imperadores romanos e suas ferozes perseguições. </vt:lpstr>
      <vt:lpstr>Os cristãos foram queimados em estacas, lançados aos leões, espancados, presos e torturados. </vt:lpstr>
      <vt:lpstr>Os historiadores estimam que milhões de cristãos foram martirizados nesse tempo. Mas, a despeito dessa cruel opressão, a igreja cristã cresceu e floresceu. </vt:lpstr>
      <vt:lpstr>Então Satanás mudou suas táticas. Ele decidiu infiltrar-se na própria igreja. Ele introduziu heresias doutrinárias e espírito de intolerância. </vt:lpstr>
      <vt:lpstr>Trabalhou por trás do pano para unir a autoridade religiosa ao poder civil no império romano. </vt:lpstr>
      <vt:lpstr>O poder corrompeu a igreja. A união de igreja e estado produziu um verdadeiro pesadelo conhecido como Idade Escura. </vt:lpstr>
      <vt:lpstr>Crentes simples, que nada mais desejavam senão viver de acordo com os ensinamentos de Jesus, tinham de fugir para salvar a vida. </vt:lpstr>
      <vt:lpstr>Alguns, na Inglaterra, decidiram reiniciar sua vida num novo continente. </vt:lpstr>
      <vt:lpstr>Os Peregrinos que vieram para a América fundaram um país que garantia liberdade religiosa, e seus descendentes redigiram uma constituição que decreta a separação entre igreja e estado. </vt:lpstr>
      <vt:lpstr>Esses versos descrevem eventos que tiveram lugar durante os 1260 anos mencionados nos versos 6 a 14, quando a igreja cristã do império romano perseguiu os crentes que se recusaram a seguir seus ensinos. </vt:lpstr>
      <vt:lpstr>Os 1260 anos (538 a 1798 d.C.) são referidos como "tempo, tempos e metade de um tempo" no verso 14. O ano 538 d.C. é significativo porque foi nele que os líderes da igreja romana  receberam autoridade civil e também religiosa por parte do imperador romano.  </vt:lpstr>
      <vt:lpstr>O papa foi o maior poder da Europa durante 1260 anos, até a subversão do domínio papista por Berthier, general napoleônico, em 1798. </vt:lpstr>
      <vt:lpstr>Que termos simbólicos João usa para descrever como Deus livrou Sua igreja da perseguição? (versos 14 e 16) </vt:lpstr>
      <vt:lpstr> “Foram dadas à mulher as duas asas da grande águia, para que voasse até o deserto...</vt:lpstr>
      <vt:lpstr>...A terra porém socorreu a mulher; e a terra abriu abriu a boca e engoliu o rio que o dragão tinha arrojado de sua boca.” </vt:lpstr>
      <vt:lpstr>Referindo-se à libertação de Israel da escravidão egípcia, Moisés disse que Deus os levara sobre "asas de águia"  (Êxodo 19:4). </vt:lpstr>
      <vt:lpstr>A família de Noé ficou protegida das águas do Dilúvio na arca. Nos versos que estamos estudando, Deus faz com que a terra trague a inundação que ameaçava Seu povo. </vt:lpstr>
      <vt:lpstr>As águas podem subir, o dilúvio pode parecer vasto, mas lembre-se sempre de que os amorosos braços e cuidados divinos são ainda maiores. </vt:lpstr>
      <vt:lpstr>BATALHA NÚMERO 4: O povo de Deus dos últimos dias – o Seu remanescente. </vt:lpstr>
      <vt:lpstr>Leia Apocalipse 12:17</vt:lpstr>
      <vt:lpstr>Depois da Idade Escura, Satanás ainda não pôde vencer a batalha contra o povo de Deus. Ele não pôde remover a fé em Jesus. </vt:lpstr>
      <vt:lpstr>Em ira e frustração, a quem Satanás atacou? (verso 17)  Os "restantes de sua descendência"  </vt:lpstr>
      <vt:lpstr>Quem são os "restantes de sua descendência" ("remanescente" – KJV) da igreja? (verso 17) </vt:lpstr>
      <vt:lpstr>O que são os "mandamentos de Deus"?   ٱ Os Dez Mandamentos                            ٱ Somente as Palavras de Jesus                 ٱ Toda a Bíblia.</vt:lpstr>
      <vt:lpstr>O que são os "mandamentos de Deus"?   ٱ Os Dez Mandamentos                            ٱ Somente as Palavras de Jesus                 ٱ Toda a Bíblia.</vt:lpstr>
      <vt:lpstr>O que é o "testemunho de Jesus"?  (Ver Apocalipse 19:10)  </vt:lpstr>
      <vt:lpstr>O que é o "testemunho de Jesus"?  (Ver Apocalipse 19:10)  “O Espírito da Profecia.”</vt:lpstr>
      <vt:lpstr>Desesperado e frustrado por fracassar em destruir a igreja durante os 1260 anos da Idade Escura, Satanás agora ataca "os restantes da sua descendência" (da igreja). </vt:lpstr>
      <vt:lpstr>Isso se refere aos cristãos que vivem nos últimos dias da história da Terra. Outra precisa tradução das frase "restantes da sua descendência" é "remanescente". </vt:lpstr>
      <vt:lpstr>Nos tempos bíblicos, as tribos e nações freqüentemente enfrentavam ameaça de extinção por exércitos invasores ou fome. Elas encontravam conforto em saber que, se um remanescente sobrevivesse, esse grupo seria capaz de restaurar a tribo e reconstruir a identidade nacional. </vt:lpstr>
      <vt:lpstr>Noé e sua família de sete pessoas, por exemplo, sobreviveram ao Dilúvio e evitaram, por conseguinte, que a raça humana se extinguisse. </vt:lpstr>
      <vt:lpstr>Os exilados judeus que retornaram do cativeiro babilônico foram o remanescente que reconstruiu o templo e reclamou sua herança judaica. </vt:lpstr>
      <vt:lpstr>Na Bíblia, o remanescente, aqueles que são deixados de resto, assume um significado muito especial. </vt:lpstr>
      <vt:lpstr>O remanescente de Apocalipse 12 é composto de crentes que, nos últimos dias da história terrena, permanecem fiéis ao seu amoroso relacionamento com Jesus Cristo... </vt:lpstr>
      <vt:lpstr>Eles obedecem aos Dez Mandamentos; sua vida testifica de que pertencem a Jesus... </vt:lpstr>
      <vt:lpstr>Eles são salvos pelo evangelho de Jesus Cristo e são guiados pelo Espírito Santo que revela as mensagens de Deus através de escolhidos profetas. </vt:lpstr>
      <vt:lpstr>Há um remanescente, acima de tudo, porque Deus ainda cuida. </vt:lpstr>
      <vt:lpstr>Em resumo, antes da Idade Escura haver principiado, havia uma igreja cristã. Porque Roma era o império governante, a igreja oficial era a Igreja Católica Romana. Após o período entre 538 a 1798 (o tempo dos 1260 anos proféticos), a igreja perdeu de vista muitas das verdades escriturísticas. </vt:lpstr>
      <vt:lpstr>Em certas ocasiões, corajosos estudantes da Bíblia e líderes da igreja  levantaram suas vozes  contra as posições antibíblicas que eram ensinadas. Esses indivíduos foram chamados "protestadores" ou "protestantes". </vt:lpstr>
      <vt:lpstr>O período de 1260 anos começou com uma única igreja cristã existente – a Igreja Católica Romana – mas findou com muitas e diferentes denominações cristãs, ensinando diversificadas mensagens da Bíblia. </vt:lpstr>
      <vt:lpstr>Deus, todavia, tem uma só verdade na Escritura. Antes do retorno de Jesus à Terra, um "remanescente" voltará às puras verdades dos Escritos Sagrados e dará a mensagem final aos que vivem na Terra. </vt:lpstr>
      <vt:lpstr>John Wicliffe</vt:lpstr>
      <vt:lpstr>A corajosa posição de um homem afetou toda a nação. Cada um de nós foi chamado para tomar uma posição hoje... </vt:lpstr>
      <vt:lpstr>...Cada um de nós pode causar um impacto a favor de Deus em nosso mundo. É nosso privilégio fazer parte do povo remanescente de Deus nos últimos dias. </vt:lpstr>
      <vt:lpstr>O Senhor está apelando a você agora mesmo. Ele deseja que você seja um dos que vencem pelo sangue do Cordeiro. Ele quer que você faça parte da igreja remanescente...</vt:lpstr>
      <vt:lpstr>Quando responder a Deus e se unir a Ele, os vastos recursos celestiais o apoiarão. </vt:lpstr>
      <vt:lpstr>Você tem acesso ao centro do Céu através da oração. Você tem acesso à sabedoria de Deus. Você tem acesso a Seus anjos ministradores. </vt:lpstr>
      <vt:lpstr>O melhor de tudo é que você tem um lugar reservado ao pé da cruz. O sangue do Cordeiro ainda é poderoso contra todas as fortalezas. Satanás ainda se encolhe diante "da palavra do seu testemunho sobre Jesus". </vt:lpstr>
      <vt:lpstr>Se houver um passo que o Senhor queira que você dê hoje, por favor, não o adie. Por favor, aceite o gracioso convite do Senhor que cuida de você muito mais profundamente do que possa compreender.  </vt:lpstr>
      <vt:lpstr>Oração  Pai, eu escolho fazer parte da Tua igreja remanescente e entrego completamente minha vida a Ti. Aceito os Dez Mandamentos em minha vida...</vt:lpstr>
      <vt:lpstr>...pedindo que o Espírito Santo me ajude a seguir-Te cada dia. Obrigado por ouvires e responderes à minha oração. Peço tudo isso em nome de Jesus, amém. </vt:lpstr>
    </vt:vector>
  </TitlesOfParts>
  <Company>M &amp; M Info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FOCO NA PROFECIA</dc:subject>
  <dc:creator>4TONS - Pr. Marcelo Augusto de Carvalho</dc:creator>
  <cp:keywords>www.4tons.com.br</cp:keywords>
  <dc:description>COMÉRCIO PROIBIDO. USO PESSOAL</dc:description>
  <cp:lastModifiedBy>UCB - Marcelo Augusto de Carvalho</cp:lastModifiedBy>
  <cp:revision>10</cp:revision>
  <dcterms:created xsi:type="dcterms:W3CDTF">2003-05-09T12:39:33Z</dcterms:created>
  <dcterms:modified xsi:type="dcterms:W3CDTF">2021-01-08T06:19:34Z</dcterms:modified>
  <cp:category>EVANGELISMO</cp:category>
</cp:coreProperties>
</file>