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3" r:id="rId2"/>
    <p:sldId id="257" r:id="rId3"/>
    <p:sldId id="256" r:id="rId4"/>
    <p:sldId id="258" r:id="rId5"/>
    <p:sldId id="328" r:id="rId6"/>
    <p:sldId id="329" r:id="rId7"/>
    <p:sldId id="259" r:id="rId8"/>
    <p:sldId id="352" r:id="rId9"/>
    <p:sldId id="330" r:id="rId10"/>
    <p:sldId id="260" r:id="rId11"/>
    <p:sldId id="261" r:id="rId12"/>
    <p:sldId id="262" r:id="rId13"/>
    <p:sldId id="372" r:id="rId14"/>
    <p:sldId id="373" r:id="rId15"/>
    <p:sldId id="380" r:id="rId16"/>
    <p:sldId id="379" r:id="rId17"/>
    <p:sldId id="381" r:id="rId18"/>
    <p:sldId id="263" r:id="rId19"/>
    <p:sldId id="264" r:id="rId20"/>
    <p:sldId id="387" r:id="rId21"/>
    <p:sldId id="265" r:id="rId22"/>
    <p:sldId id="353" r:id="rId23"/>
    <p:sldId id="266" r:id="rId24"/>
    <p:sldId id="332" r:id="rId25"/>
    <p:sldId id="333" r:id="rId26"/>
    <p:sldId id="267" r:id="rId27"/>
    <p:sldId id="268" r:id="rId28"/>
    <p:sldId id="382" r:id="rId29"/>
    <p:sldId id="269" r:id="rId30"/>
    <p:sldId id="354" r:id="rId31"/>
    <p:sldId id="386" r:id="rId32"/>
    <p:sldId id="374" r:id="rId33"/>
    <p:sldId id="375" r:id="rId34"/>
    <p:sldId id="271" r:id="rId35"/>
    <p:sldId id="355" r:id="rId36"/>
    <p:sldId id="272" r:id="rId37"/>
    <p:sldId id="376" r:id="rId38"/>
    <p:sldId id="273" r:id="rId39"/>
    <p:sldId id="335" r:id="rId40"/>
    <p:sldId id="274" r:id="rId41"/>
    <p:sldId id="388" r:id="rId42"/>
    <p:sldId id="275" r:id="rId43"/>
    <p:sldId id="377" r:id="rId44"/>
    <p:sldId id="276" r:id="rId45"/>
    <p:sldId id="378" r:id="rId46"/>
    <p:sldId id="277" r:id="rId47"/>
    <p:sldId id="389" r:id="rId48"/>
    <p:sldId id="356" r:id="rId49"/>
    <p:sldId id="390" r:id="rId50"/>
    <p:sldId id="336" r:id="rId51"/>
    <p:sldId id="278" r:id="rId52"/>
    <p:sldId id="391" r:id="rId53"/>
    <p:sldId id="279" r:id="rId54"/>
    <p:sldId id="392" r:id="rId55"/>
    <p:sldId id="338" r:id="rId56"/>
    <p:sldId id="337" r:id="rId57"/>
    <p:sldId id="280" r:id="rId58"/>
    <p:sldId id="281" r:id="rId59"/>
    <p:sldId id="339" r:id="rId60"/>
    <p:sldId id="367" r:id="rId61"/>
    <p:sldId id="368" r:id="rId62"/>
    <p:sldId id="369" r:id="rId63"/>
    <p:sldId id="370" r:id="rId64"/>
    <p:sldId id="371" r:id="rId65"/>
    <p:sldId id="287" r:id="rId66"/>
    <p:sldId id="288" r:id="rId67"/>
    <p:sldId id="289" r:id="rId68"/>
    <p:sldId id="290" r:id="rId69"/>
    <p:sldId id="291" r:id="rId70"/>
    <p:sldId id="292" r:id="rId71"/>
    <p:sldId id="293" r:id="rId72"/>
    <p:sldId id="357" r:id="rId73"/>
    <p:sldId id="340" r:id="rId74"/>
    <p:sldId id="294" r:id="rId75"/>
    <p:sldId id="341" r:id="rId76"/>
    <p:sldId id="359" r:id="rId77"/>
    <p:sldId id="295" r:id="rId78"/>
    <p:sldId id="360" r:id="rId79"/>
    <p:sldId id="296" r:id="rId80"/>
    <p:sldId id="342" r:id="rId81"/>
    <p:sldId id="361" r:id="rId82"/>
    <p:sldId id="297" r:id="rId83"/>
    <p:sldId id="343" r:id="rId84"/>
    <p:sldId id="393" r:id="rId85"/>
    <p:sldId id="298" r:id="rId86"/>
    <p:sldId id="363" r:id="rId87"/>
    <p:sldId id="362" r:id="rId88"/>
    <p:sldId id="385" r:id="rId89"/>
    <p:sldId id="301" r:id="rId90"/>
    <p:sldId id="384" r:id="rId91"/>
    <p:sldId id="344" r:id="rId92"/>
    <p:sldId id="302" r:id="rId93"/>
    <p:sldId id="303" r:id="rId94"/>
    <p:sldId id="304" r:id="rId95"/>
    <p:sldId id="305" r:id="rId96"/>
    <p:sldId id="345" r:id="rId97"/>
    <p:sldId id="306" r:id="rId98"/>
    <p:sldId id="307" r:id="rId99"/>
    <p:sldId id="346" r:id="rId100"/>
    <p:sldId id="347" r:id="rId101"/>
    <p:sldId id="308" r:id="rId102"/>
    <p:sldId id="348" r:id="rId103"/>
    <p:sldId id="309" r:id="rId104"/>
    <p:sldId id="349" r:id="rId105"/>
    <p:sldId id="310" r:id="rId106"/>
    <p:sldId id="364" r:id="rId107"/>
    <p:sldId id="365" r:id="rId108"/>
    <p:sldId id="366" r:id="rId109"/>
    <p:sldId id="311" r:id="rId110"/>
    <p:sldId id="350" r:id="rId111"/>
    <p:sldId id="312" r:id="rId112"/>
    <p:sldId id="358" r:id="rId113"/>
    <p:sldId id="351" r:id="rId114"/>
    <p:sldId id="313" r:id="rId115"/>
    <p:sldId id="314" r:id="rId11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FF99"/>
    <a:srgbClr val="FFFFCC"/>
    <a:srgbClr val="DDDDDD"/>
    <a:srgbClr val="2A0222"/>
    <a:srgbClr val="3A000B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8AFF3-03B5-460F-8148-5433CFA91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13E357-3950-460A-8B7C-450FDE409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76DF5E-1331-4CAA-B849-9C049DC86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B894C2-FF8B-4CB9-9C44-6AB85B0F9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62CC24-F08C-4A1F-A47D-62B101D7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03049-F328-4E66-90A1-35F7EA0F856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161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BFE84-1E8E-477B-88AD-6061A4720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B77596-3E5A-4680-9240-05A7FAD89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BBD173-2500-4CA7-8E39-A8875DBAA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954C63-7E0C-44B0-8E10-280960597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F173E4-6C83-44B8-995F-3B0BE7763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58BBF-F274-478E-B63A-CC0B2CE33A8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789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1DDE4B-7B0E-4D76-9F27-E66E70370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6550347-7C76-4FE5-8CB4-20471B715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2559FE-B7EF-4477-912A-7C81B491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EBB1C1-BA7A-4D20-BDC7-B3477D1C5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B90CD1-6F0A-4508-A3A0-85BE4F739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B05A6-903C-4A46-B2B7-D848764BA2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8123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751461-FB98-4A21-A511-1DD7B82F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FAC255-E89D-428A-B5CD-5AF09F35B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8115DC-7878-47F8-9A3C-2B7A39647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56F6A4-9634-4693-A3CA-378FFBBF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AC20F8-4A54-4799-8316-B0CA5926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C6C04-468F-4DE6-8BF7-ACF14D3FF1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623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3BC6D-8953-4CD5-9D98-B9F061D3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2AF8726-E71E-4B9D-BBDF-A2C2A43B4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233269-9A0A-4485-BF20-F367FBEF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1026BB-34F4-40E4-ABC5-61DB709E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F906B9-15A9-495D-B778-9FF99EC9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F0251-7FEE-4F77-A473-8E7963651CA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376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4B8B9-942E-48DD-BD89-347C97F42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E3BBA8-D8F5-4B29-B602-9300FAB64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A791C39-32C3-495D-8B7F-A51981FD9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566DF7-3851-4452-9B17-B185F1C8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680E7F-626A-41FF-92FA-FD562EE1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0B8C2F-EF71-4908-B360-12ADE543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0C6D9-030F-4029-B266-CCA645AB4BB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182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D3826-4BF3-45B6-B059-B9BD1175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235449-2040-4C0A-B15F-67F535551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A2F4F2-3554-4CA8-80EB-B0ED607DF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4D65DFD-5AA2-487D-9C28-C06187AF4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DDCF05E-046D-47CB-B351-61E359124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BE6D916-7997-49AC-AC7D-09FE7E892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C0D944F-A21A-4E25-AED2-35AFEF04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0A8AF4C-8CB7-4B17-9255-DE30A1EA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D6D15-24BD-4FCD-9789-FF2A3B1696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6561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C5E42-3B27-4619-BEEA-45132A96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FC4D9F0-C471-424F-9FA1-9F0BE7E6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8E51A12-5223-4D75-A0CA-54A8F8D8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5952F6-4A73-482A-A03E-3FF15AE45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E0732-DF59-4937-9475-AE877945B49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782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A3328A-9401-4545-B4DA-062793476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A8C222B-A585-40D9-90E9-5DA1BA618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54082D-2051-466A-8FAF-85EFF0B9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3283A-9D3C-4D82-BC2A-261E45F47F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443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9782A-2D8B-4C7C-ACEA-7A2D9B2E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ED244A-84E1-4388-9F87-A7AE7F7F9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B2DE49-0A3C-4046-8ED8-5F5E395D1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8A1892-0BF7-4C30-9ACD-C1578FD4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58784F-C637-4754-AB17-317A6B07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12628A-5DF6-4406-B672-CA3A4220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45119-E229-4436-B181-66DCAD93CA6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845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CFDB9-4A6E-435C-ADA4-A20DEA6DE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6E3F418-FE55-430F-AF68-4F9202A89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E130F05-ADDE-4503-978A-434A6A95B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607F44-2938-4E7C-913E-0EEA8D7E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E0DC1F-CA9E-469F-B2AE-5BB28E65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41C951-4D7B-4ECB-9D51-6587A3F4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7CB9B-9DF3-49A2-8854-8BAE507E1C6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794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1C81983-3B2E-48AB-BF4D-8BFA39E94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240A264-D415-40EE-9C7E-7D240A404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1A979F-6B4E-4B82-AAA1-128D4CBD3C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28F099-F3E2-4D8C-9654-D5CA224D7D9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C3A8132-26E9-4B42-AB14-7A734F9F95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0AC9EE-A5B1-4BC8-BC9C-7FE2AE11C60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>
            <a:extLst>
              <a:ext uri="{FF2B5EF4-FFF2-40B4-BE49-F238E27FC236}">
                <a16:creationId xmlns:a16="http://schemas.microsoft.com/office/drawing/2014/main" id="{089459B2-03A7-4855-A665-2A80D8BD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:a16="http://schemas.microsoft.com/office/drawing/2014/main" id="{3DA92B61-9561-4801-A47C-3281DC1C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DD5657C1-4C07-4513-8B5F-EEBB3FE27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768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Esse é o assunto que Apocalipse 13 põe em destaque: A quem você pertence? A quem você adora e segue?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>
            <a:extLst>
              <a:ext uri="{FF2B5EF4-FFF2-40B4-BE49-F238E27FC236}">
                <a16:creationId xmlns:a16="http://schemas.microsoft.com/office/drawing/2014/main" id="{5A290F52-2848-4E2B-9D72-D94F4B111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Rectangle 5">
            <a:extLst>
              <a:ext uri="{FF2B5EF4-FFF2-40B4-BE49-F238E27FC236}">
                <a16:creationId xmlns:a16="http://schemas.microsoft.com/office/drawing/2014/main" id="{19FFAB5D-22E1-47F7-B1C1-F49A3BB231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5029200" cy="5181600"/>
          </a:xfrm>
          <a:noFill/>
          <a:ln/>
          <a:effectLst>
            <a:outerShdw dist="45791" dir="2021404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</a:t>
            </a:r>
            <a:r>
              <a:rPr lang="pt-BR" altLang="pt-BR" sz="32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Convert's Catechism of Catholic Doctrine </a:t>
            </a: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[Catecismo da Doutrina Católica para o Converso] pergunta: "Por que observamos o domingo em lugar do sábado?" </a:t>
            </a:r>
            <a:r>
              <a:rPr lang="pt-BR" altLang="pt-BR" sz="32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Resposta: </a:t>
            </a: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"Observamos o domingo em lugar do sábado porque a Igreja Católica... transferiu a solenidade do sábado para o domingo." (edição de 1957, Peter Geirmann, pág. 50)</a:t>
            </a:r>
            <a:r>
              <a:rPr lang="pt-PT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>
            <a:extLst>
              <a:ext uri="{FF2B5EF4-FFF2-40B4-BE49-F238E27FC236}">
                <a16:creationId xmlns:a16="http://schemas.microsoft.com/office/drawing/2014/main" id="{7CDA20C7-4A1F-4A34-BCD2-36D07024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Rectangle 5">
            <a:extLst>
              <a:ext uri="{FF2B5EF4-FFF2-40B4-BE49-F238E27FC236}">
                <a16:creationId xmlns:a16="http://schemas.microsoft.com/office/drawing/2014/main" id="{6A7AA1E2-1543-46A2-B840-E59483C9D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219200"/>
            <a:ext cx="6705600" cy="3429000"/>
          </a:xfrm>
          <a:noFill/>
          <a:ln/>
          <a:effectLst>
            <a:outerShdw dist="45791" dir="2021404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Escritura (o quarto mandamento) declara que o sétimo dia é o dia de descanso e adoração a Deus. Na criação, Deus deu o sábado a toda a raça humana (Gênesis, caps. 1 e 2).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>
            <a:extLst>
              <a:ext uri="{FF2B5EF4-FFF2-40B4-BE49-F238E27FC236}">
                <a16:creationId xmlns:a16="http://schemas.microsoft.com/office/drawing/2014/main" id="{F7A337E9-B8CD-4D57-A5A1-9E8A9190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6" name="Rectangle 6">
            <a:extLst>
              <a:ext uri="{FF2B5EF4-FFF2-40B4-BE49-F238E27FC236}">
                <a16:creationId xmlns:a16="http://schemas.microsoft.com/office/drawing/2014/main" id="{26615207-6778-43E2-9E22-5432D112F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124200"/>
            <a:ext cx="7620000" cy="1143000"/>
          </a:xfrm>
          <a:noFill/>
          <a:ln/>
          <a:effectLst>
            <a:outerShdw dist="45791" dir="2021404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 respeito ao sábado, Deus disse a Israel: "Entre Mim e os filhos de Israel será um sinal para sempre; porque em seis dias fez o Senhor o céu e a Terra, e ao sétimo dia descansou e achou refrigério." (Êxodo 31:17)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>
            <a:extLst>
              <a:ext uri="{FF2B5EF4-FFF2-40B4-BE49-F238E27FC236}">
                <a16:creationId xmlns:a16="http://schemas.microsoft.com/office/drawing/2014/main" id="{0F43B254-4AFE-460E-98F4-A004730D7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Rectangle 5">
            <a:extLst>
              <a:ext uri="{FF2B5EF4-FFF2-40B4-BE49-F238E27FC236}">
                <a16:creationId xmlns:a16="http://schemas.microsoft.com/office/drawing/2014/main" id="{AFDD650E-0233-435C-9597-0CD26C1D8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447800"/>
            <a:ext cx="5181600" cy="37338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Apocalipse 13:16-18 menciona a "marca da besta". A marca da besta se tornará uma questão futura, envolvendo a lealdade a Deus e à Sua Palavra, a Bíblia, incluindo o sábado do quarto mandamento, em oposição ao sábado feito pelo homem.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>
            <a:extLst>
              <a:ext uri="{FF2B5EF4-FFF2-40B4-BE49-F238E27FC236}">
                <a16:creationId xmlns:a16="http://schemas.microsoft.com/office/drawing/2014/main" id="{C609AAB2-1761-4E1F-A199-9EF2846C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Rectangle 5">
            <a:extLst>
              <a:ext uri="{FF2B5EF4-FFF2-40B4-BE49-F238E27FC236}">
                <a16:creationId xmlns:a16="http://schemas.microsoft.com/office/drawing/2014/main" id="{983A435A-A962-4D29-A42E-F5CB8EBF9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029200"/>
            <a:ext cx="8458200" cy="1143000"/>
          </a:xfrm>
          <a:noFill/>
          <a:ln/>
          <a:effectLst>
            <a:outerShdw dist="45791" dir="2021404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Ninguém tem hoje a marca da besta. Quando ela se tornar uma evidência, no futuro, todos serão forçados a escolher seguir a Palavra de Deus totalmente ou receber a marca da besta.</a:t>
            </a:r>
            <a:r>
              <a:rPr lang="pt-PT" altLang="pt-BR" sz="3600" b="1">
                <a:solidFill>
                  <a:srgbClr val="FFFF99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>
            <a:extLst>
              <a:ext uri="{FF2B5EF4-FFF2-40B4-BE49-F238E27FC236}">
                <a16:creationId xmlns:a16="http://schemas.microsoft.com/office/drawing/2014/main" id="{A974EE83-5CE2-4A7B-AB56-406DAF6F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Rectangle 5">
            <a:extLst>
              <a:ext uri="{FF2B5EF4-FFF2-40B4-BE49-F238E27FC236}">
                <a16:creationId xmlns:a16="http://schemas.microsoft.com/office/drawing/2014/main" id="{1D87D345-A3C3-456B-AAAA-F64C0E33A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04800"/>
            <a:ext cx="6096000" cy="27432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Como teve início a mudança do sábado do sétimo dia para o domingo?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B6CA5948-3048-41A8-B63B-D852758EE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Rectangle 3">
            <a:extLst>
              <a:ext uri="{FF2B5EF4-FFF2-40B4-BE49-F238E27FC236}">
                <a16:creationId xmlns:a16="http://schemas.microsoft.com/office/drawing/2014/main" id="{0FA6E9C1-A082-4AFD-9381-DAEE95204D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609600"/>
            <a:ext cx="5105400" cy="3810000"/>
          </a:xfrm>
          <a:noFill/>
          <a:ln/>
          <a:effectLst>
            <a:outerShdw dist="56796" dir="1593903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imperador romano Constantino decretou a primeira lei romana ordenando a observância do domingo, em 7 de março de 321 d.C. Seu edito assim se iniciava: "Que no venerável dia do Sol...</a:t>
            </a:r>
            <a:endParaRPr lang="pt-PT" altLang="pt-BR" sz="36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>
            <a:extLst>
              <a:ext uri="{FF2B5EF4-FFF2-40B4-BE49-F238E27FC236}">
                <a16:creationId xmlns:a16="http://schemas.microsoft.com/office/drawing/2014/main" id="{13C7A53C-A175-40DE-8179-7AB3FF89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>
            <a:extLst>
              <a:ext uri="{FF2B5EF4-FFF2-40B4-BE49-F238E27FC236}">
                <a16:creationId xmlns:a16="http://schemas.microsoft.com/office/drawing/2014/main" id="{AE4E8B99-C301-4890-8AE6-7B917B36A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419600"/>
            <a:ext cx="8534400" cy="1143000"/>
          </a:xfrm>
          <a:noFill/>
          <a:ln/>
          <a:effectLst>
            <a:outerShdw dist="56796" dir="1593903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...magistrados e povo residentes na cidade descansem e que todas as oficinas sejam fechadas." </a:t>
            </a:r>
            <a:r>
              <a:rPr lang="en-US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en-US" altLang="pt-BR" sz="3600" b="1" i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Codex Justinianus, </a:t>
            </a:r>
            <a:r>
              <a:rPr lang="en-US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lib. 3, tit. 12, 3 trans., Philip Schaff, </a:t>
            </a:r>
            <a:r>
              <a:rPr lang="en-US" altLang="pt-BR" sz="3600" b="1" i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History of the Christian Church </a:t>
            </a:r>
            <a:r>
              <a:rPr lang="en-US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[História da Igreja Cristã], </a:t>
            </a:r>
            <a:r>
              <a:rPr lang="en-US" altLang="pt-BR" sz="3600" b="1" i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vol. 3, pág. 380, nota I.</a:t>
            </a:r>
            <a:r>
              <a:rPr lang="en-US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)</a:t>
            </a:r>
            <a:r>
              <a:rPr lang="pt-PT" altLang="pt-BR" sz="3600" b="1">
                <a:solidFill>
                  <a:srgbClr val="FFFF99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>
            <a:extLst>
              <a:ext uri="{FF2B5EF4-FFF2-40B4-BE49-F238E27FC236}">
                <a16:creationId xmlns:a16="http://schemas.microsoft.com/office/drawing/2014/main" id="{BE5195D0-AF92-4EAF-A548-7B484757A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Rectangle 5">
            <a:extLst>
              <a:ext uri="{FF2B5EF4-FFF2-40B4-BE49-F238E27FC236}">
                <a16:creationId xmlns:a16="http://schemas.microsoft.com/office/drawing/2014/main" id="{C0898895-147B-4819-92EE-5F42E41A1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2971800"/>
            <a:ext cx="7620000" cy="3352800"/>
          </a:xfrm>
          <a:noFill/>
          <a:ln/>
          <a:effectLst>
            <a:outerShdw dist="45791" dir="2021404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Essa mudança humana do sábado do sétimo dia para o primeiro dia da semana fora predita pelo profeta Daniel. Estudamos sobre isso na lição 4.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>
            <a:extLst>
              <a:ext uri="{FF2B5EF4-FFF2-40B4-BE49-F238E27FC236}">
                <a16:creationId xmlns:a16="http://schemas.microsoft.com/office/drawing/2014/main" id="{EC6B8CEF-DEEE-4B53-979B-B539C99F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Rectangle 5">
            <a:extLst>
              <a:ext uri="{FF2B5EF4-FFF2-40B4-BE49-F238E27FC236}">
                <a16:creationId xmlns:a16="http://schemas.microsoft.com/office/drawing/2014/main" id="{79A3B711-17CB-45C8-98F7-5D62059E9C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4495800" cy="5105400"/>
          </a:xfrm>
          <a:noFill/>
          <a:ln/>
          <a:effectLst>
            <a:outerShdw dist="45791" dir="2021404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Lemos que a quarta besta e o "chifre pequeno" de Daniel 7:7 e 8 representam a combinação da igreja (Roma papal) e o estado (Roma política), que "intentariam" ou "pensariam em mudar os tempos e as leis" (Daniel 7:25).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C4569492-BBD1-4D92-B92A-21C00FB0F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14FF1508-D3BE-4CFE-9F8C-77CC52C759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295400"/>
            <a:ext cx="4572000" cy="4114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Leia Apocalipse 13:1-10.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	João assiste a uma cena surpreendente. Ele está numa praia, observando as ondas, quando surge do mar um animal horroroso e espantoso.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>
            <a:extLst>
              <a:ext uri="{FF2B5EF4-FFF2-40B4-BE49-F238E27FC236}">
                <a16:creationId xmlns:a16="http://schemas.microsoft.com/office/drawing/2014/main" id="{8C1874FA-CC3A-434E-8A14-AC0063E2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3" name="Rectangle 5">
            <a:extLst>
              <a:ext uri="{FF2B5EF4-FFF2-40B4-BE49-F238E27FC236}">
                <a16:creationId xmlns:a16="http://schemas.microsoft.com/office/drawing/2014/main" id="{BA0ED262-1BC6-4247-9179-75096F261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4572000" cy="5334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Como você pode ver, foi isso exatamente o que aconteceu. Note que alguém pode apenas "pensar" em mudar a lei de Deus, pois ela é eterna e nunca muda.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>
            <a:extLst>
              <a:ext uri="{FF2B5EF4-FFF2-40B4-BE49-F238E27FC236}">
                <a16:creationId xmlns:a16="http://schemas.microsoft.com/office/drawing/2014/main" id="{11AC07C7-6FA9-48B3-9865-FDF34BA1E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Rectangle 5">
            <a:extLst>
              <a:ext uri="{FF2B5EF4-FFF2-40B4-BE49-F238E27FC236}">
                <a16:creationId xmlns:a16="http://schemas.microsoft.com/office/drawing/2014/main" id="{8B53C28E-1648-453B-BDF0-617869F06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0574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Esses fatos históricos sobre a adoração na igreja são mostrados em Apocalipse 13 em impressionantes detalhes. Como adoramos faz diferença. Deus está simplesmente revelando a verdade.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>
            <a:extLst>
              <a:ext uri="{FF2B5EF4-FFF2-40B4-BE49-F238E27FC236}">
                <a16:creationId xmlns:a16="http://schemas.microsoft.com/office/drawing/2014/main" id="{532537C5-29FD-457A-9D05-CAEB1C36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7" name="Rectangle 5">
            <a:extLst>
              <a:ext uri="{FF2B5EF4-FFF2-40B4-BE49-F238E27FC236}">
                <a16:creationId xmlns:a16="http://schemas.microsoft.com/office/drawing/2014/main" id="{17190A44-498B-432E-85AF-F841ADEA1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6482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Ele quer que aceitemos e sigamos a verdade que revela e que estejamos preparados para os eventos que precedem o retorno de Cristo à Terra.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>
            <a:extLst>
              <a:ext uri="{FF2B5EF4-FFF2-40B4-BE49-F238E27FC236}">
                <a16:creationId xmlns:a16="http://schemas.microsoft.com/office/drawing/2014/main" id="{5C610667-516F-4287-866D-F2F06A5B4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7" name="Rectangle 5">
            <a:extLst>
              <a:ext uri="{FF2B5EF4-FFF2-40B4-BE49-F238E27FC236}">
                <a16:creationId xmlns:a16="http://schemas.microsoft.com/office/drawing/2014/main" id="{8759734D-B6A8-41B4-A542-309313321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029200"/>
            <a:ext cx="8534400" cy="5334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Deus está dizendo: "Estejam preparados. Estejam informados. O Filho do homem está vindo para libertá-los."</a:t>
            </a:r>
            <a:r>
              <a:rPr lang="pt-PT" altLang="pt-BR" sz="4000" b="1">
                <a:solidFill>
                  <a:srgbClr val="FFFF99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>
            <a:extLst>
              <a:ext uri="{FF2B5EF4-FFF2-40B4-BE49-F238E27FC236}">
                <a16:creationId xmlns:a16="http://schemas.microsoft.com/office/drawing/2014/main" id="{E3E3A0A7-514A-4616-91AE-614583308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Rectangle 5">
            <a:extLst>
              <a:ext uri="{FF2B5EF4-FFF2-40B4-BE49-F238E27FC236}">
                <a16:creationId xmlns:a16="http://schemas.microsoft.com/office/drawing/2014/main" id="{213B9F0B-BA5C-4E7C-9DAA-19D90F359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44958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Eis o porquê de Deus nos ter dado essas maravilhosas profecias bíblicas. Como você se sente ao saber que Deus o ama tanto que revelou detalhes sobre o futuro?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>
            <a:extLst>
              <a:ext uri="{FF2B5EF4-FFF2-40B4-BE49-F238E27FC236}">
                <a16:creationId xmlns:a16="http://schemas.microsoft.com/office/drawing/2014/main" id="{136D6917-0F8F-446C-A7DD-7F5F05CF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Rectangle 5">
            <a:extLst>
              <a:ext uri="{FF2B5EF4-FFF2-40B4-BE49-F238E27FC236}">
                <a16:creationId xmlns:a16="http://schemas.microsoft.com/office/drawing/2014/main" id="{C04F8EEA-F358-4337-9D49-36E7352F5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-228600"/>
            <a:ext cx="5638800" cy="6248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EAEAE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Oração</a:t>
            </a:r>
            <a:br>
              <a:rPr lang="pt-BR" altLang="pt-BR" sz="4000" b="1">
                <a:solidFill>
                  <a:srgbClr val="EAEAE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 i="1">
                <a:solidFill>
                  <a:srgbClr val="EAEAEA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Pai, ajuda-me a compreender as profecias que estou estudando. Enquanto eu as estudo, mostra-me como aplicar o que aprendo em minha vida diária. Obrigado, em nome de Jesus, amém. </a:t>
            </a:r>
            <a:endParaRPr lang="pt-PT" altLang="pt-BR" sz="4000" b="1" i="1">
              <a:solidFill>
                <a:srgbClr val="EAEAEA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9EFA59F4-2981-4986-8906-2BABE38C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Rectangle 8">
            <a:extLst>
              <a:ext uri="{FF2B5EF4-FFF2-40B4-BE49-F238E27FC236}">
                <a16:creationId xmlns:a16="http://schemas.microsoft.com/office/drawing/2014/main" id="{C7B615B9-5453-4335-89D5-D1D003346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895600"/>
            <a:ext cx="4800600" cy="3124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Descreva essa fera: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1. Ela possui </a:t>
            </a:r>
            <a:r>
              <a:rPr lang="pt-BR" altLang="pt-BR" sz="36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cabeças e </a:t>
            </a:r>
            <a:r>
              <a:rPr lang="pt-BR" altLang="pt-BR" sz="36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chifres.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2. Os dez chifres têm </a:t>
            </a:r>
            <a:r>
              <a:rPr lang="pt-BR" altLang="pt-BR" sz="36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 ________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sobre eles.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EF5F1276-A707-423F-BDA4-FE79FB776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3" name="Rectangle 3">
            <a:extLst>
              <a:ext uri="{FF2B5EF4-FFF2-40B4-BE49-F238E27FC236}">
                <a16:creationId xmlns:a16="http://schemas.microsoft.com/office/drawing/2014/main" id="{3D04A476-80E9-4410-BEEE-84E4C9676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895600"/>
            <a:ext cx="4800600" cy="3124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Descreva essa fera: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1. Ela possui </a:t>
            </a:r>
            <a:r>
              <a:rPr lang="pt-BR" altLang="pt-BR" sz="36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sete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cabeças e </a:t>
            </a:r>
            <a:r>
              <a:rPr lang="pt-BR" altLang="pt-BR" sz="36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dez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chifres.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2. Os dez chifres têm </a:t>
            </a:r>
            <a:r>
              <a:rPr lang="pt-BR" altLang="pt-BR" sz="36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dez diademas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sobre eles.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0BBCF0B6-3066-4FF1-93D6-E7499A32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7" name="Rectangle 3">
            <a:extLst>
              <a:ext uri="{FF2B5EF4-FFF2-40B4-BE49-F238E27FC236}">
                <a16:creationId xmlns:a16="http://schemas.microsoft.com/office/drawing/2014/main" id="{BDCEAAA1-5D2F-4A44-8B11-786525D49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9530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3. Cada uma das sete cabeças tem </a:t>
            </a:r>
            <a:r>
              <a:rPr lang="pt-BR" altLang="pt-BR" sz="40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__________________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escritos sobre elas (verso 1).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12BE9F14-3DA2-4C31-B7B1-06BEA40D4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9" name="Rectangle 3">
            <a:extLst>
              <a:ext uri="{FF2B5EF4-FFF2-40B4-BE49-F238E27FC236}">
                <a16:creationId xmlns:a16="http://schemas.microsoft.com/office/drawing/2014/main" id="{8CBE48D7-18EA-470F-8731-E7A0421ECC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9530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3. Cada uma das sete cabeças tem </a:t>
            </a:r>
            <a:r>
              <a:rPr lang="pt-BR" altLang="pt-BR" sz="40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nomes de blasfêmia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escritos sobre elas (verso 1).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extLst>
              <a:ext uri="{FF2B5EF4-FFF2-40B4-BE49-F238E27FC236}">
                <a16:creationId xmlns:a16="http://schemas.microsoft.com/office/drawing/2014/main" id="{58140BEC-77ED-4E0C-87A9-02E22FEC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5" name="Rectangle 3">
            <a:extLst>
              <a:ext uri="{FF2B5EF4-FFF2-40B4-BE49-F238E27FC236}">
                <a16:creationId xmlns:a16="http://schemas.microsoft.com/office/drawing/2014/main" id="{51381EDB-F0BA-4615-84F3-F2B6EE3F0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9530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4. A fera tem corpo de </a:t>
            </a:r>
            <a:r>
              <a:rPr lang="pt-BR" altLang="pt-BR" sz="40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________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pés como de </a:t>
            </a:r>
            <a:r>
              <a:rPr lang="pt-BR" altLang="pt-BR" sz="40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e boca semelhante a </a:t>
            </a:r>
            <a:r>
              <a:rPr lang="pt-BR" altLang="pt-BR" sz="40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_______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(verso 2).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>
            <a:extLst>
              <a:ext uri="{FF2B5EF4-FFF2-40B4-BE49-F238E27FC236}">
                <a16:creationId xmlns:a16="http://schemas.microsoft.com/office/drawing/2014/main" id="{3E252D39-1F6F-4214-B5A2-661DA41C8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3" name="Rectangle 3">
            <a:extLst>
              <a:ext uri="{FF2B5EF4-FFF2-40B4-BE49-F238E27FC236}">
                <a16:creationId xmlns:a16="http://schemas.microsoft.com/office/drawing/2014/main" id="{C490E97A-447A-4560-B0F4-2136E2423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9530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4. A fera tem corpo de </a:t>
            </a:r>
            <a:r>
              <a:rPr lang="pt-BR" altLang="pt-BR" sz="40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leopardo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pés como de </a:t>
            </a:r>
            <a:r>
              <a:rPr lang="pt-BR" altLang="pt-BR" sz="40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urso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e boca semelhante a </a:t>
            </a:r>
            <a:r>
              <a:rPr lang="pt-BR" altLang="pt-BR" sz="4000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 leão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(verso 2).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>
            <a:extLst>
              <a:ext uri="{FF2B5EF4-FFF2-40B4-BE49-F238E27FC236}">
                <a16:creationId xmlns:a16="http://schemas.microsoft.com/office/drawing/2014/main" id="{87C7B341-D554-43B8-98A5-2C6E80E2B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">
            <a:extLst>
              <a:ext uri="{FF2B5EF4-FFF2-40B4-BE49-F238E27FC236}">
                <a16:creationId xmlns:a16="http://schemas.microsoft.com/office/drawing/2014/main" id="{0E0E189C-B5EB-4DC5-90AC-A38773D72E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600200"/>
            <a:ext cx="4343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Uma visão notável! Vamos relacionar os fatos principais: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B61F2972-D991-49F6-B2B4-BB4BE87529C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657600"/>
            <a:ext cx="8610600" cy="17526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FATO 1 — A fera ou besta semelhante a um leopardo tem patas de urso e presas como as de um leão. Possui sete cabeças e dez chifres quando surge do mar, ensopada com a salmoura das agitadas águas (versos 1 e 2).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30FDAA34-180C-4A6D-AB39-746971F40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32C28AD6-B966-4D2D-BB2F-448378D840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5105400" cy="4876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FATO 2 —  O animal tem a palavra "blasfêmia" escrita em sua fronte (versos 1, 5 e 6). O dicionário define "blasfêmia" como "a ação de reivindicar para si os atributos de Deus"...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>
            <a:extLst>
              <a:ext uri="{FF2B5EF4-FFF2-40B4-BE49-F238E27FC236}">
                <a16:creationId xmlns:a16="http://schemas.microsoft.com/office/drawing/2014/main" id="{3D893B3D-A70C-46BB-899D-3C9CD1BC6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37880C50-0A7E-4243-ACCB-D86578EFF0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5146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Foco na Profecia – 15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Foco Sobre o Apocalipse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Apocalipse 13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>
            <a:extLst>
              <a:ext uri="{FF2B5EF4-FFF2-40B4-BE49-F238E27FC236}">
                <a16:creationId xmlns:a16="http://schemas.microsoft.com/office/drawing/2014/main" id="{F3A81C25-12F8-46E8-A2ED-E95156D7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7" name="Rectangle 3">
            <a:extLst>
              <a:ext uri="{FF2B5EF4-FFF2-40B4-BE49-F238E27FC236}">
                <a16:creationId xmlns:a16="http://schemas.microsoft.com/office/drawing/2014/main" id="{3405D595-9C67-4C40-A2DC-5C90D1BDF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4876800" cy="4876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...Além disso, João 10:33 e Marcos 2:7 nos mostram que um ser  que reivindica ser Deus comete "blasfêmia".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>
            <a:extLst>
              <a:ext uri="{FF2B5EF4-FFF2-40B4-BE49-F238E27FC236}">
                <a16:creationId xmlns:a16="http://schemas.microsoft.com/office/drawing/2014/main" id="{BFE9B8F7-80F6-4B50-AFB2-EC5AB534F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0"/>
            <a:ext cx="3962400" cy="29718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Rectangle 5">
            <a:extLst>
              <a:ext uri="{FF2B5EF4-FFF2-40B4-BE49-F238E27FC236}">
                <a16:creationId xmlns:a16="http://schemas.microsoft.com/office/drawing/2014/main" id="{A15C5C6F-B566-48D3-8E78-6000D6AA6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295400"/>
            <a:ext cx="5029200" cy="4038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FATO 3 — A besta domina a cena durante 42 meses (verso 5). Outros versos definem o período como três anos e meio ou "tempo, tempos e metade de um tempo" (Apocalipse 12:14) ou 1260 dias (Apocalipse 12:6)...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59234810-4DFD-49CB-8C6F-38C79466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28950"/>
            <a:ext cx="3962400" cy="29718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Rectangle 3">
            <a:extLst>
              <a:ext uri="{FF2B5EF4-FFF2-40B4-BE49-F238E27FC236}">
                <a16:creationId xmlns:a16="http://schemas.microsoft.com/office/drawing/2014/main" id="{40B7B3F2-8A98-4F1D-9A4A-1A60E74D9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838200"/>
            <a:ext cx="5029200" cy="4648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...Em profecia simbólica isso é traduzido como 1260 anos. Estudamos esse mesmo período em Daniel 7:25 e 12:7.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extLst>
              <a:ext uri="{FF2B5EF4-FFF2-40B4-BE49-F238E27FC236}">
                <a16:creationId xmlns:a16="http://schemas.microsoft.com/office/drawing/2014/main" id="{E768B3CE-8EAB-4783-912D-703591F4B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id="{C78E7E3B-B5DC-420C-B88C-E8707042B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8200" y="838200"/>
            <a:ext cx="4191000" cy="5105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FATO 4 — Quem é a besta poderosa?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A- Ela é um poder religioso (o verso 8 diz que a besta recebe </a:t>
            </a:r>
            <a:r>
              <a:rPr lang="pt-BR" altLang="pt-BR" sz="40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adoração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do mundo).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>
            <a:extLst>
              <a:ext uri="{FF2B5EF4-FFF2-40B4-BE49-F238E27FC236}">
                <a16:creationId xmlns:a16="http://schemas.microsoft.com/office/drawing/2014/main" id="{5C351E89-B538-4AE5-A8A9-42AAEF10A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Rectangle 5">
            <a:extLst>
              <a:ext uri="{FF2B5EF4-FFF2-40B4-BE49-F238E27FC236}">
                <a16:creationId xmlns:a16="http://schemas.microsoft.com/office/drawing/2014/main" id="{E1A84845-9658-4A88-A6EE-7F2B0353A0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3810000" cy="5715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B- Ela representa um poder político (os versos 1 e 2 declaram que a besta tem tronos e coroas).</a:t>
            </a:r>
            <a:b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C- Depois de reinar por 1260 anos, esse poder foi ferido e quase destruído (Verso 3).</a:t>
            </a:r>
            <a:b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>
            <a:extLst>
              <a:ext uri="{FF2B5EF4-FFF2-40B4-BE49-F238E27FC236}">
                <a16:creationId xmlns:a16="http://schemas.microsoft.com/office/drawing/2014/main" id="{24D6124B-01E0-40D7-9A51-F35F4B6F4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060BA33F-94A4-461F-980E-FB6EDCAC0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5800" y="609600"/>
            <a:ext cx="4343400" cy="48768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D- A ferida é curada e a besta reafirma sua dominação global (verso 3).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E- Esse poder faz guerra contra o povo de Deus (verso 7).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>
            <a:extLst>
              <a:ext uri="{FF2B5EF4-FFF2-40B4-BE49-F238E27FC236}">
                <a16:creationId xmlns:a16="http://schemas.microsoft.com/office/drawing/2014/main" id="{2A2FFAE1-9CD8-4ACC-9B40-F110CD50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E8344FBD-982B-43C4-B692-C31225C9F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590800"/>
            <a:ext cx="76962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8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SUMÁRIO: A BESTA É UM PODER MUNDIAL QUE COMBINA RELIGIÃO E POLÍTICA NUM SÓ GOVERNO.</a:t>
            </a:r>
            <a:r>
              <a:rPr lang="pt-PT" altLang="pt-BR" sz="4800" b="1">
                <a:solidFill>
                  <a:srgbClr val="FFFF99"/>
                </a:solidFill>
                <a:latin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>
            <a:extLst>
              <a:ext uri="{FF2B5EF4-FFF2-40B4-BE49-F238E27FC236}">
                <a16:creationId xmlns:a16="http://schemas.microsoft.com/office/drawing/2014/main" id="{A51ADA26-761B-47BC-BC55-6CDD0111F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Rectangle 8">
            <a:extLst>
              <a:ext uri="{FF2B5EF4-FFF2-40B4-BE49-F238E27FC236}">
                <a16:creationId xmlns:a16="http://schemas.microsoft.com/office/drawing/2014/main" id="{24B3C0A7-DA6D-49BB-AF82-EC8BBB2AB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4572000" cy="5410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Satanás tem sempre enganado as pessoas assim como tapeou Eva no Jardim do Éden. Mas ele intensificará seus enganos justamente antes do retorno de Jesus à Terra....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>
            <a:extLst>
              <a:ext uri="{FF2B5EF4-FFF2-40B4-BE49-F238E27FC236}">
                <a16:creationId xmlns:a16="http://schemas.microsoft.com/office/drawing/2014/main" id="{E25AE5D4-6F0B-41FE-A194-F415954B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7" name="Rectangle 3">
            <a:extLst>
              <a:ext uri="{FF2B5EF4-FFF2-40B4-BE49-F238E27FC236}">
                <a16:creationId xmlns:a16="http://schemas.microsoft.com/office/drawing/2014/main" id="{31E5E89C-5AF0-43E9-9709-BA2864713F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4572000" cy="5410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...Usará esse poder político-religioso para tentar coagir todos a deixarem a Deus e participarem de sua aliança. A visão da besta  mostra-nos a maior tentativa satânica de persuadir as pessoas a segui-lo.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>
            <a:extLst>
              <a:ext uri="{FF2B5EF4-FFF2-40B4-BE49-F238E27FC236}">
                <a16:creationId xmlns:a16="http://schemas.microsoft.com/office/drawing/2014/main" id="{0307CB91-1D5B-4EA7-AE10-2DB76CCC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E241436D-4BEA-47BE-AE88-A99E046AB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543800" cy="3657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Consideremos com cuidado alguns fatos: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As marcas identificativas do pequeno chifre de Daniel 7 realmente coincidem com os sinais demonstrativos da primeira besta de Apocalipse 13.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80388209-6879-4DB0-8E74-07B6F7CB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>
            <a:extLst>
              <a:ext uri="{FF2B5EF4-FFF2-40B4-BE49-F238E27FC236}">
                <a16:creationId xmlns:a16="http://schemas.microsoft.com/office/drawing/2014/main" id="{C6E092B0-8ADF-441F-A324-D2F014BCA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4572000" cy="495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Advertências Futuras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Uma intrigante besta parecida com um leopardo de sete cabeças surge do mar.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5" name="Picture 7">
            <a:extLst>
              <a:ext uri="{FF2B5EF4-FFF2-40B4-BE49-F238E27FC236}">
                <a16:creationId xmlns:a16="http://schemas.microsoft.com/office/drawing/2014/main" id="{71F7847B-7E80-4A0E-8E6B-69931DB8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7" name="Rectangle 9">
            <a:extLst>
              <a:ext uri="{FF2B5EF4-FFF2-40B4-BE49-F238E27FC236}">
                <a16:creationId xmlns:a16="http://schemas.microsoft.com/office/drawing/2014/main" id="{E00219FA-CB7B-40E5-BC00-9F9172DD55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4876800" cy="5181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Já aprendemos que o pequeno chifre dominou de 538 a 1798 d.C. (1260 anos). Durante esse período, a igreja cristã medieval, sob a liderança de Roma, foi o poder político-religioso dominante no mundo...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F0C62B26-46DF-4319-94D3-76BED7A1A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3" name="Rectangle 3">
            <a:extLst>
              <a:ext uri="{FF2B5EF4-FFF2-40B4-BE49-F238E27FC236}">
                <a16:creationId xmlns:a16="http://schemas.microsoft.com/office/drawing/2014/main" id="{B269DBC1-2FA0-413F-BD92-04D0D2B509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4876800" cy="5181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...Assim a besta é o sistema da igreja romana papal da Idade Média, combinada com os poderes civis do império romano.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4A1AE0BB-A367-4715-A3C2-2216C9DA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1" name="Rectangle 3">
            <a:extLst>
              <a:ext uri="{FF2B5EF4-FFF2-40B4-BE49-F238E27FC236}">
                <a16:creationId xmlns:a16="http://schemas.microsoft.com/office/drawing/2014/main" id="{2725AB6F-B541-4516-BC24-033EC0A04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914400"/>
            <a:ext cx="4191000" cy="4648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o verso 3 declara que aconteceu a uma das cabeças da besta?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>
            <a:extLst>
              <a:ext uri="{FF2B5EF4-FFF2-40B4-BE49-F238E27FC236}">
                <a16:creationId xmlns:a16="http://schemas.microsoft.com/office/drawing/2014/main" id="{77CC1653-EAEB-4FEB-9CFE-F8D5428F0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5" name="Rectangle 3">
            <a:extLst>
              <a:ext uri="{FF2B5EF4-FFF2-40B4-BE49-F238E27FC236}">
                <a16:creationId xmlns:a16="http://schemas.microsoft.com/office/drawing/2014/main" id="{05A027BC-8BB9-4AC0-B836-C5FEE27EF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219200"/>
            <a:ext cx="4191000" cy="4648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o verso 3 declara que aconteceu a uma das cabeças da besta?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Foi golpeada de morte.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>
            <a:extLst>
              <a:ext uri="{FF2B5EF4-FFF2-40B4-BE49-F238E27FC236}">
                <a16:creationId xmlns:a16="http://schemas.microsoft.com/office/drawing/2014/main" id="{94055B33-0534-435E-95B0-4AC12F69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050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5">
            <a:extLst>
              <a:ext uri="{FF2B5EF4-FFF2-40B4-BE49-F238E27FC236}">
                <a16:creationId xmlns:a16="http://schemas.microsoft.com/office/drawing/2014/main" id="{8D25FF47-1942-4780-8B2C-0E9312C5E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905000"/>
            <a:ext cx="5410200" cy="2895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Em 1797, os líderes revolucionários do governo francês ficaram preocupados com a contínua oposição da igreja de Roma a seus planos e políticas. Em resposta, Napoleão enviou o Gal. Alexander Berthier a Roma...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AAE20123-8C08-400B-9485-2E2876D0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050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Rectangle 3">
            <a:extLst>
              <a:ext uri="{FF2B5EF4-FFF2-40B4-BE49-F238E27FC236}">
                <a16:creationId xmlns:a16="http://schemas.microsoft.com/office/drawing/2014/main" id="{DD6E7840-DD32-47C5-87DA-C3ECF0D052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2057400"/>
            <a:ext cx="5791200" cy="2667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...Em 15 de fevereiro de 1798, ele prendeu o papa Pio VI na Capela Sistina e proclamou que o governo e a autoridade dos papas chegaram ao fim. Pio VI morreu na prisão de uma fortaleza francesa da cidade Valença, em 29 de agosto de 1799.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>
            <a:extLst>
              <a:ext uri="{FF2B5EF4-FFF2-40B4-BE49-F238E27FC236}">
                <a16:creationId xmlns:a16="http://schemas.microsoft.com/office/drawing/2014/main" id="{C908071A-82AD-44C4-9CCB-D971D7509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5">
            <a:extLst>
              <a:ext uri="{FF2B5EF4-FFF2-40B4-BE49-F238E27FC236}">
                <a16:creationId xmlns:a16="http://schemas.microsoft.com/office/drawing/2014/main" id="{BC317339-6FDB-4DA3-A71A-5265D7709B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908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sucedeu após a cabeça ter sido ferida?  (versos 3 e 4)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__________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a seguiu e  adoraram o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______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e adoraram a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_____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C80C3E6C-8B64-4BF3-9FAD-16984BE4E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9" name="Rectangle 3">
            <a:extLst>
              <a:ext uri="{FF2B5EF4-FFF2-40B4-BE49-F238E27FC236}">
                <a16:creationId xmlns:a16="http://schemas.microsoft.com/office/drawing/2014/main" id="{D818A545-D451-45F2-BB4D-ABFA660C4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908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que sucedeu após a cabeça ter sido ferida?  (versos 3 e 4)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mundo todo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a seguiu e  adoraram o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dragão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e adoraram a </a:t>
            </a:r>
            <a:r>
              <a:rPr lang="pt-BR" altLang="pt-BR" b="1" u="sng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besta</a:t>
            </a: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79158C5D-1555-4061-B081-D9BD0BB7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515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Rectangle 5">
            <a:extLst>
              <a:ext uri="{FF2B5EF4-FFF2-40B4-BE49-F238E27FC236}">
                <a16:creationId xmlns:a16="http://schemas.microsoft.com/office/drawing/2014/main" id="{2B308827-BDCB-4F05-95C7-8D27838A8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0" y="1752600"/>
            <a:ext cx="5029200" cy="3124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profecia de Apocalipse 13:3 declara que a ferida mortal da besta seria curada. Pouco após Napoleão ter infligido a "ferida" à igreja de Roma, outros poderes políticos começaram a prestar-lhe ajuda e dar-lhe apoio...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F92F8EA2-4E35-4B7F-9CC1-2DF1DD98D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8956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Esse apoio cresceu até que, em 1929, Benito Mussolini assinou um documento conferindo ao papa plena autoridade sobre a cidade do Vaticano, como um estado independente. Uma vez mais o papa era um governador civil tanto quanto um sacerdote. A ferida mortal estava em vias de ser curada.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extLst>
              <a:ext uri="{FF2B5EF4-FFF2-40B4-BE49-F238E27FC236}">
                <a16:creationId xmlns:a16="http://schemas.microsoft.com/office/drawing/2014/main" id="{800C1A4C-6D6C-4616-8A79-FCC0B6CC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Rectangle 5">
            <a:extLst>
              <a:ext uri="{FF2B5EF4-FFF2-40B4-BE49-F238E27FC236}">
                <a16:creationId xmlns:a16="http://schemas.microsoft.com/office/drawing/2014/main" id="{8455694A-06D3-44AF-ADF7-E94357E62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876800"/>
            <a:ext cx="84582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Em Gênesis 3, a Bíblia nos fala sobre alguém mais que não quis ouvir a mensagem. Seu nome era Eva. Enquanto ela andava sozinha pelo Jardim do Éden, próxima da árvore da ciência do bem e do mal, não se deu conta do grande perigo que a espreitava. </a:t>
            </a:r>
            <a:endParaRPr lang="pt-PT" altLang="pt-BR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E9FD0B7-0B1D-4CE3-80F7-BFB4C4D43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133600"/>
            <a:ext cx="6172200" cy="25908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versos 6-10 indicam que os erros e a perseguição religiosa da Idade Escura reapareceriam durante o tempo do fim. Em outras palavras, o mundo irá testemunhar mais uma vez o surgimento dessa besta...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310678B3-0757-4415-B2DA-AEE96AD8F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133600"/>
            <a:ext cx="6553200" cy="25908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...usando o poder político para granjear a adoração  "de todos os que habitam sobre a Terra", isto é, todos aqueles "cujos nomes não estão escritos no livro da vida do Cordeiro" (Apocalipse 13:8).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besta e seus aliados farão com que isso aconteça.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75CFF036-583D-44B1-8E1A-B2D47589B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id="{647C3116-1DB5-4C95-8591-B4F4C3DF0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590800"/>
            <a:ext cx="68580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Verso 6: Contra quem ela abriu sua boca em blasfêmias?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45422564-51AB-4B33-B609-F6EBD9B3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3">
            <a:extLst>
              <a:ext uri="{FF2B5EF4-FFF2-40B4-BE49-F238E27FC236}">
                <a16:creationId xmlns:a16="http://schemas.microsoft.com/office/drawing/2014/main" id="{223F2158-E1CA-4EDB-AB70-D120598E5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590800"/>
            <a:ext cx="68580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Verso 6: Contra quem ela abriu sua boca em blasfêmias?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Contra Deus.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>
            <a:extLst>
              <a:ext uri="{FF2B5EF4-FFF2-40B4-BE49-F238E27FC236}">
                <a16:creationId xmlns:a16="http://schemas.microsoft.com/office/drawing/2014/main" id="{C591E98F-90BD-461C-8231-8372ECEF0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894AE682-353D-4DB8-B1D9-9FF0491C3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066800"/>
            <a:ext cx="6324600" cy="2667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Verso 7. Ela "faz guerra" contra quem?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C0679F00-20FD-481F-9F01-54980A1F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1" name="Rectangle 3">
            <a:extLst>
              <a:ext uri="{FF2B5EF4-FFF2-40B4-BE49-F238E27FC236}">
                <a16:creationId xmlns:a16="http://schemas.microsoft.com/office/drawing/2014/main" id="{12362FC7-A798-4123-884F-BF862A58F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066800"/>
            <a:ext cx="6324600" cy="2667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Verso 7. Ela "faz guerra" contra quem?</a:t>
            </a:r>
            <a:b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Contra os santos.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>
            <a:extLst>
              <a:ext uri="{FF2B5EF4-FFF2-40B4-BE49-F238E27FC236}">
                <a16:creationId xmlns:a16="http://schemas.microsoft.com/office/drawing/2014/main" id="{57963E8A-75DD-4497-AACB-585AFD6E8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F392A287-FAA2-4934-B3D1-6A2D0A98A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828800"/>
            <a:ext cx="88392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Nos versos 8 –10, aqueles que vivem nesta estressante época dos últimos dias da história terrestre, sem prestarem adoração à besta, são descritos como um povo de paciência e fé. Esses "santos" estarão sob o vigilante olhar de Cristo e permanecerão sob Sua mão protetora... </a:t>
            </a:r>
            <a:endParaRPr lang="pt-PT" altLang="pt-BR" sz="40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33D590A1-F507-4F0E-903F-0E5D22C23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5" name="Rectangle 3">
            <a:extLst>
              <a:ext uri="{FF2B5EF4-FFF2-40B4-BE49-F238E27FC236}">
                <a16:creationId xmlns:a16="http://schemas.microsoft.com/office/drawing/2014/main" id="{5791C4DB-0A11-43C8-9452-298BB7BA2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828800"/>
            <a:ext cx="88392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...Sofrimento, perseguição e até a morte são prováveis,  mas a vida eterna é sua permanente segurança enquanto eles confiam no Todo-poderoso e  sapientíssimo Deus.</a:t>
            </a:r>
            <a:endParaRPr lang="pt-PT" altLang="pt-BR" sz="4000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>
            <a:extLst>
              <a:ext uri="{FF2B5EF4-FFF2-40B4-BE49-F238E27FC236}">
                <a16:creationId xmlns:a16="http://schemas.microsoft.com/office/drawing/2014/main" id="{06C82A63-727D-4E52-8DE5-B643D743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Rectangle 5">
            <a:extLst>
              <a:ext uri="{FF2B5EF4-FFF2-40B4-BE49-F238E27FC236}">
                <a16:creationId xmlns:a16="http://schemas.microsoft.com/office/drawing/2014/main" id="{35E056ED-651B-41B4-B0FF-867922C0C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33800" y="-685800"/>
            <a:ext cx="4800600" cy="4495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Talvez você hoje esteja passando por um tempo extremamente difícil e estressante...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108A0F67-3F5D-40B2-A44C-50D6E0A6E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59" name="Rectangle 3">
            <a:extLst>
              <a:ext uri="{FF2B5EF4-FFF2-40B4-BE49-F238E27FC236}">
                <a16:creationId xmlns:a16="http://schemas.microsoft.com/office/drawing/2014/main" id="{DCB170DE-AE13-4803-AA52-D1ED0D954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-76200"/>
            <a:ext cx="5562600" cy="3581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...Por certo você fica feliz ao saber que Deus cuidará de você durante os últimos dias, mas sente que precisa do cuidado divino justamente agora. Então adivinhe?...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>
            <a:extLst>
              <a:ext uri="{FF2B5EF4-FFF2-40B4-BE49-F238E27FC236}">
                <a16:creationId xmlns:a16="http://schemas.microsoft.com/office/drawing/2014/main" id="{E86A865E-BCEF-4E36-A0F2-D4692CE08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Rectangle 5">
            <a:extLst>
              <a:ext uri="{FF2B5EF4-FFF2-40B4-BE49-F238E27FC236}">
                <a16:creationId xmlns:a16="http://schemas.microsoft.com/office/drawing/2014/main" id="{FD88950E-6213-4B89-BAC1-69B7AAB83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457200"/>
            <a:ext cx="4114800" cy="4800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Deus lhe havia dito para não comer o fruto dessa árvore especial (ver Gênesis 2:17). Ela não levou muito a sério essa advertência. Estava cega para as conseqüências.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>
            <a:extLst>
              <a:ext uri="{FF2B5EF4-FFF2-40B4-BE49-F238E27FC236}">
                <a16:creationId xmlns:a16="http://schemas.microsoft.com/office/drawing/2014/main" id="{D3DF5CA2-DA69-49A9-A9F4-7CED852DC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2532F863-A11C-441B-9D77-190F8ECE2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4953000" cy="54864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Você pode saber que Deus é seu fiel Amigo neste momento. Ele Se preocupa tanto com você que até numerou seus cabelos.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>
            <a:extLst>
              <a:ext uri="{FF2B5EF4-FFF2-40B4-BE49-F238E27FC236}">
                <a16:creationId xmlns:a16="http://schemas.microsoft.com/office/drawing/2014/main" id="{4F6B62DC-54F6-4548-9AC0-6E28F210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581400" cy="352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Rectangle 10">
            <a:extLst>
              <a:ext uri="{FF2B5EF4-FFF2-40B4-BE49-F238E27FC236}">
                <a16:creationId xmlns:a16="http://schemas.microsoft.com/office/drawing/2014/main" id="{A49F46A0-212C-4153-8B20-5AF368115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1400" y="76200"/>
            <a:ext cx="5562600" cy="5562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Leia Apocalipse 13:11-18.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Enquanto João continua observando as cenas proféticas se desenrolarem, ele vê outra besta surgir da terra, a qual tinha dois chifres como os de um cordeiro e falava como um dragão...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E3714CEA-8741-4A58-A9D9-A4F934856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95400"/>
            <a:ext cx="41148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Rectangle 3">
            <a:extLst>
              <a:ext uri="{FF2B5EF4-FFF2-40B4-BE49-F238E27FC236}">
                <a16:creationId xmlns:a16="http://schemas.microsoft.com/office/drawing/2014/main" id="{0C7A7CD6-E328-4887-8E0D-62569B8A3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4800" y="609600"/>
            <a:ext cx="4876800" cy="5562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...A descrição dessa nova besta nos diz algo sobre sua ligação com a primeira besta já identificada.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864BE4AD-A20B-401E-8ECA-CA6A9AAD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Rectangle 5">
            <a:extLst>
              <a:ext uri="{FF2B5EF4-FFF2-40B4-BE49-F238E27FC236}">
                <a16:creationId xmlns:a16="http://schemas.microsoft.com/office/drawing/2014/main" id="{2E27591D-7BC6-4108-9848-7FA2C17F8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5334000" cy="5257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Há um interessante contraste entre a nova besta de Apocalipse 13:11 e as bestas de Apocalipse 13:1 e de Daniel 7, que representam os impérios mundiais.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>
            <a:extLst>
              <a:ext uri="{FF2B5EF4-FFF2-40B4-BE49-F238E27FC236}">
                <a16:creationId xmlns:a16="http://schemas.microsoft.com/office/drawing/2014/main" id="{A564F1B9-E2D6-4021-AD44-26045B3D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7" name="Rectangle 3">
            <a:extLst>
              <a:ext uri="{FF2B5EF4-FFF2-40B4-BE49-F238E27FC236}">
                <a16:creationId xmlns:a16="http://schemas.microsoft.com/office/drawing/2014/main" id="{A4FDE6E4-FA55-4F89-8652-5F9AF2AF9D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85800"/>
            <a:ext cx="5334000" cy="5257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besta de Apocalipse 13:11 surge da terra firme. Assim temos animais que surgem do mar e outros que surgem da terra.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9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>
            <a:extLst>
              <a:ext uri="{FF2B5EF4-FFF2-40B4-BE49-F238E27FC236}">
                <a16:creationId xmlns:a16="http://schemas.microsoft.com/office/drawing/2014/main" id="{D5B1C989-06DD-450A-A662-F274B3B98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Rectangle 5">
            <a:extLst>
              <a:ext uri="{FF2B5EF4-FFF2-40B4-BE49-F238E27FC236}">
                <a16:creationId xmlns:a16="http://schemas.microsoft.com/office/drawing/2014/main" id="{41A2EA37-27A4-4211-87E5-529E00B3D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7724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Sabendo que água, enquanto símbolo profético, representa povos (ver Apocalipse 17:15), então terra firme deve representar uma área pouco habitada.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1034D">
                <a:gamma/>
                <a:shade val="46275"/>
                <a:invGamma/>
              </a:srgbClr>
            </a:gs>
            <a:gs pos="50000">
              <a:srgbClr val="01034D"/>
            </a:gs>
            <a:gs pos="100000">
              <a:srgbClr val="01034D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>
            <a:extLst>
              <a:ext uri="{FF2B5EF4-FFF2-40B4-BE49-F238E27FC236}">
                <a16:creationId xmlns:a16="http://schemas.microsoft.com/office/drawing/2014/main" id="{971C2106-3B48-4757-81D1-F3DD05E7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291782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Rectangle 5">
            <a:extLst>
              <a:ext uri="{FF2B5EF4-FFF2-40B4-BE49-F238E27FC236}">
                <a16:creationId xmlns:a16="http://schemas.microsoft.com/office/drawing/2014/main" id="{816EA0ED-F720-4899-BACE-BEA202C9E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057400"/>
            <a:ext cx="5334000" cy="2743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Quando João o vê, de início, esse novo poder tem as características de um cordeiro. Ele se comporta de modo manso e gentil. Mas, posteriormente, fala como um dragão, como Satanás. Esse poder termina oprimindo e enganando, justamente como o poder romano que o precedeu.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>
            <a:extLst>
              <a:ext uri="{FF2B5EF4-FFF2-40B4-BE49-F238E27FC236}">
                <a16:creationId xmlns:a16="http://schemas.microsoft.com/office/drawing/2014/main" id="{5DF6E20E-453D-4641-900D-57235FD3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86DDF284-12F1-48F2-BBC6-61261EAD5C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895600"/>
            <a:ext cx="80772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Reunindo as informações fornecidas pelos versos que estudamos, podemos concluir que esse novo poder surge de um lugar pouco habitado, no final dos 1260 anos descritos em Apocalipse 13:1-10 ou, em torno de 1798. Que nação apareceu em cena nessa ocasião, num lugar relativamente desabitado? Os sinais apontam claramente para os Estados Unidos da América.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>
            <a:extLst>
              <a:ext uri="{FF2B5EF4-FFF2-40B4-BE49-F238E27FC236}">
                <a16:creationId xmlns:a16="http://schemas.microsoft.com/office/drawing/2014/main" id="{09F56F5C-DB32-4254-925B-34527BC4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>
            <a:extLst>
              <a:ext uri="{FF2B5EF4-FFF2-40B4-BE49-F238E27FC236}">
                <a16:creationId xmlns:a16="http://schemas.microsoft.com/office/drawing/2014/main" id="{AE5FF212-CAE0-421C-BA12-E62E3E8838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19400"/>
            <a:ext cx="83820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Estados Unidos, como campeão da democracia e dos direitos individuais, iniciou como um cordeiro. Os dois chifres simbolizam duas notáveis características do sistema governamental norte-americano: liberdade civil e liberdade religiosa...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>
            <a:extLst>
              <a:ext uri="{FF2B5EF4-FFF2-40B4-BE49-F238E27FC236}">
                <a16:creationId xmlns:a16="http://schemas.microsoft.com/office/drawing/2014/main" id="{22C0EE54-12A7-4960-918C-CE1095EEB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Rectangle 5">
            <a:extLst>
              <a:ext uri="{FF2B5EF4-FFF2-40B4-BE49-F238E27FC236}">
                <a16:creationId xmlns:a16="http://schemas.microsoft.com/office/drawing/2014/main" id="{42C9D0F3-7ABD-4383-85F4-BE0582A21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1066800"/>
            <a:ext cx="4648200" cy="4800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Mas algo ocorreu com esse poder semelhante a um cordeiro. Os versos 12 a 18 nos contam que ele assume características muito diferentes justamente antes da segunda vinda de Cristo. Ele faz uma aliança com a besta. Vamos ver como isso ocorreu.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>
            <a:extLst>
              <a:ext uri="{FF2B5EF4-FFF2-40B4-BE49-F238E27FC236}">
                <a16:creationId xmlns:a16="http://schemas.microsoft.com/office/drawing/2014/main" id="{5182C3CE-D8BD-4637-81EE-11AA28E8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Rectangle 5">
            <a:extLst>
              <a:ext uri="{FF2B5EF4-FFF2-40B4-BE49-F238E27FC236}">
                <a16:creationId xmlns:a16="http://schemas.microsoft.com/office/drawing/2014/main" id="{111D6EFD-68C6-462C-A6DB-EFEE6A515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1400" y="838200"/>
            <a:ext cx="5562600" cy="5181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Desobedecer a Deus nesse ponto não parecia ser de muita importância. Mas isso mudou para sempre o destino da humanidade. Satanás falou mentiras sobre Deus quando persuadiu Eva a provar do fruto proibido. E aquele tranqüilo e ensolarado dia no jardim montou o cenário para todos os seus enganos posteriores.</a:t>
            </a:r>
            <a:r>
              <a:rPr lang="pt-PT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Picture 3">
            <a:extLst>
              <a:ext uri="{FF2B5EF4-FFF2-40B4-BE49-F238E27FC236}">
                <a16:creationId xmlns:a16="http://schemas.microsoft.com/office/drawing/2014/main" id="{4CB7CC56-32CA-4B64-95F1-0A5E710D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1" name="Rectangle 5">
            <a:extLst>
              <a:ext uri="{FF2B5EF4-FFF2-40B4-BE49-F238E27FC236}">
                <a16:creationId xmlns:a16="http://schemas.microsoft.com/office/drawing/2014/main" id="{D8688169-6C46-4D86-8411-3C8C60720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5105400" cy="50292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Verso 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12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E exerce todo o poder da primeira besta na sua presença, e faz que a terra e os que nela habitam adorem a primeira besta, cuja chaga mortal fora curada.</a:t>
            </a:r>
            <a:b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BAA5B615-C074-402D-8BF3-1AE53D009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3" name="Rectangle 3">
            <a:extLst>
              <a:ext uri="{FF2B5EF4-FFF2-40B4-BE49-F238E27FC236}">
                <a16:creationId xmlns:a16="http://schemas.microsoft.com/office/drawing/2014/main" id="{AEA16254-85F2-415D-9C13-A82332050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4572000" cy="50292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Verso 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13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E faz grandes sinais, de maneira que até fogo faz descer do céu à terra, à vista dos homens.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273089E8-85EB-448A-8C50-49F058CC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Rectangle 3">
            <a:extLst>
              <a:ext uri="{FF2B5EF4-FFF2-40B4-BE49-F238E27FC236}">
                <a16:creationId xmlns:a16="http://schemas.microsoft.com/office/drawing/2014/main" id="{42A08B7E-C71A-4721-B223-14DE8F017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4876800" cy="54864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Verso 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14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E engana os que habitam na terra com sinais que lhe foi permitido que fizesse em presença da besta, dizendo aos que habitam na terra que fizessem uma imagem à besta que recebera a ferida da espada e vivia.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51E0DB39-C71E-4BD3-82F4-C3825893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1" name="Rectangle 3">
            <a:extLst>
              <a:ext uri="{FF2B5EF4-FFF2-40B4-BE49-F238E27FC236}">
                <a16:creationId xmlns:a16="http://schemas.microsoft.com/office/drawing/2014/main" id="{B32D16AE-9ABB-4042-8CE0-A31EABD8D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914400"/>
            <a:ext cx="5334000" cy="52578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Verso 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15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-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E foi-lhe concedido que desse espírito à imagem da besta, para que também a imagem da besta falasse, e fizesse que fossem mortos todos os que não adorassem a imagem da besta.</a:t>
            </a:r>
            <a:b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AFCE8FA0-8D4E-44FA-9228-AFAD34D4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Rectangle 3">
            <a:extLst>
              <a:ext uri="{FF2B5EF4-FFF2-40B4-BE49-F238E27FC236}">
                <a16:creationId xmlns:a16="http://schemas.microsoft.com/office/drawing/2014/main" id="{7F7A3BF1-AC5B-470E-BDE2-8DEFEC267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05000"/>
            <a:ext cx="6019800" cy="29718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Versos 16 e 17-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E faz que a todos, pequenos e grandes, ricos e pobres, livres e servos, lhes seja posto um sinal na sua mão direita, ou nas suas testas; 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p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ara que ninguém possa comprar ou vender, senão aquele que tiver o sinal, ou o nome da besta, ou o número do seu nome.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>
            <a:extLst>
              <a:ext uri="{FF2B5EF4-FFF2-40B4-BE49-F238E27FC236}">
                <a16:creationId xmlns:a16="http://schemas.microsoft.com/office/drawing/2014/main" id="{60CF9B15-4410-4DCD-9C95-B56E0538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>
            <a:extLst>
              <a:ext uri="{FF2B5EF4-FFF2-40B4-BE49-F238E27FC236}">
                <a16:creationId xmlns:a16="http://schemas.microsoft.com/office/drawing/2014/main" id="{BA0A5C25-CC73-4A36-9A35-7328C67AAF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066800"/>
            <a:ext cx="4876800" cy="4495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Em suma, o verso 18 declara que a besta que surgiu do mar, apoiada pela besta semelhante ao cordeiro, tem número de homem. Esse número é 666.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>
            <a:extLst>
              <a:ext uri="{FF2B5EF4-FFF2-40B4-BE49-F238E27FC236}">
                <a16:creationId xmlns:a16="http://schemas.microsoft.com/office/drawing/2014/main" id="{8C7E0C9A-C606-4ED8-8062-992C5263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Rectangle 5">
            <a:extLst>
              <a:ext uri="{FF2B5EF4-FFF2-40B4-BE49-F238E27FC236}">
                <a16:creationId xmlns:a16="http://schemas.microsoft.com/office/drawing/2014/main" id="{9CFD41D5-7A38-49F8-BF1C-1A9614DAD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609600"/>
            <a:ext cx="4800600" cy="5638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Esses versos contêm surpreendentes informações! Lembre-se de que eles estão descrevendo o que acontece pouco antes do retorno de Jesus.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>
            <a:extLst>
              <a:ext uri="{FF2B5EF4-FFF2-40B4-BE49-F238E27FC236}">
                <a16:creationId xmlns:a16="http://schemas.microsoft.com/office/drawing/2014/main" id="{2E6D1385-870F-4444-9FAB-13945EE93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60C481E6-57B8-4208-8AB8-D6ACC5D30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953000" cy="5410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Vamos discutir uns poucos pontos específicos de Apocalipse 13:12-18.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>
            <a:extLst>
              <a:ext uri="{FF2B5EF4-FFF2-40B4-BE49-F238E27FC236}">
                <a16:creationId xmlns:a16="http://schemas.microsoft.com/office/drawing/2014/main" id="{8AE73FA4-8C9B-478C-8085-9E3F6012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14EFDEA0-426C-4818-ABBC-51566A0DE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685800"/>
            <a:ext cx="5562600" cy="5334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Tenha presente que estamos discutindo um sistema, uma aliança que será formada. Esses versos não descrevem o sincero povo de Deus, os quais presentemente adoram em igrejas católicas ou protestantes. Isso se refere àqueles que, no futuro, escolherão alinhar-se ao lado da besta e de sua imagem.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>
            <a:extLst>
              <a:ext uri="{FF2B5EF4-FFF2-40B4-BE49-F238E27FC236}">
                <a16:creationId xmlns:a16="http://schemas.microsoft.com/office/drawing/2014/main" id="{469F5B5C-1C55-4536-B58F-96C5B35A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C7C89B36-175C-4F06-91FF-F66C19D31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4572000" cy="5410200"/>
          </a:xfrm>
          <a:noFill/>
          <a:ln/>
          <a:effectLst>
            <a:outerShdw dist="45791" dir="2021404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Uma imagem é algo que se parece com outra coisa. De um rapaz que se parece com seu pai é dito ser ele uma "imagem cuspida e escarrada" do progenitor. Assim, uma imagem da besta deve ser uma réplica ou cópia dela.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154BE30C-13B1-4E6A-8183-E22249E3B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>
            <a:extLst>
              <a:ext uri="{FF2B5EF4-FFF2-40B4-BE49-F238E27FC236}">
                <a16:creationId xmlns:a16="http://schemas.microsoft.com/office/drawing/2014/main" id="{BFAB29CF-4932-47EA-86AB-DDB50E7686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609600"/>
            <a:ext cx="4495800" cy="495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Bíblia toda apresenta a luta épica entre Satanás e Deus. O livro do Apocalipse descreve os detalhes dessa guerra através das eras.  Essa batalha entre o bem e o mal tem sido chamada de "O Grande Conflito".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>
            <a:extLst>
              <a:ext uri="{FF2B5EF4-FFF2-40B4-BE49-F238E27FC236}">
                <a16:creationId xmlns:a16="http://schemas.microsoft.com/office/drawing/2014/main" id="{0532113A-3653-4C27-BF2E-CC9CEEB8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Rectangle 5">
            <a:extLst>
              <a:ext uri="{FF2B5EF4-FFF2-40B4-BE49-F238E27FC236}">
                <a16:creationId xmlns:a16="http://schemas.microsoft.com/office/drawing/2014/main" id="{005C8622-B6AD-4CDF-A923-7CBBF4591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4800" y="762000"/>
            <a:ext cx="4648200" cy="4572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Como já vimos, a besta do passado era uma perseguidora união entre igreja e estado, um sistema religioso aliado aos governos nacionais, proposto para impor uma ortodoxia e combater aqueles que considerava hereges.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8" name="Picture 6">
            <a:extLst>
              <a:ext uri="{FF2B5EF4-FFF2-40B4-BE49-F238E27FC236}">
                <a16:creationId xmlns:a16="http://schemas.microsoft.com/office/drawing/2014/main" id="{105518D2-9579-44EB-9215-AF030516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>
            <a:extLst>
              <a:ext uri="{FF2B5EF4-FFF2-40B4-BE49-F238E27FC236}">
                <a16:creationId xmlns:a16="http://schemas.microsoft.com/office/drawing/2014/main" id="{0C094DFE-EA85-41E1-8705-7817CCAB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Rectangle 5">
            <a:extLst>
              <a:ext uri="{FF2B5EF4-FFF2-40B4-BE49-F238E27FC236}">
                <a16:creationId xmlns:a16="http://schemas.microsoft.com/office/drawing/2014/main" id="{544FD5B5-355A-46A2-A8F0-9C04EC380B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1143000"/>
            <a:ext cx="2133600" cy="3657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Apocalipse diz que a besta semelhante ao cordeiro estabelece a imagem da primeira besta... </a:t>
            </a:r>
            <a:endParaRPr lang="pt-PT" altLang="pt-BR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>
            <a:extLst>
              <a:ext uri="{FF2B5EF4-FFF2-40B4-BE49-F238E27FC236}">
                <a16:creationId xmlns:a16="http://schemas.microsoft.com/office/drawing/2014/main" id="{EA780EF0-359B-4377-9FC7-F9DFDC346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95400"/>
            <a:ext cx="4495800" cy="3733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...Isso significa que no futuro, a segunda besta (os Estados Unidos da América) se unirá com a primeira besta (o sistema papal romano) e promulgará decretos, de acordo com o quanto descrito em Apocalipse 13.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8549" name="Picture 5">
            <a:extLst>
              <a:ext uri="{FF2B5EF4-FFF2-40B4-BE49-F238E27FC236}">
                <a16:creationId xmlns:a16="http://schemas.microsoft.com/office/drawing/2014/main" id="{3635B891-8EDE-4F6D-9783-853EA55A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06800"/>
            <a:ext cx="4267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>
            <a:extLst>
              <a:ext uri="{FF2B5EF4-FFF2-40B4-BE49-F238E27FC236}">
                <a16:creationId xmlns:a16="http://schemas.microsoft.com/office/drawing/2014/main" id="{FD518822-1C09-4566-9356-82A162B1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Rectangle 5">
            <a:extLst>
              <a:ext uri="{FF2B5EF4-FFF2-40B4-BE49-F238E27FC236}">
                <a16:creationId xmlns:a16="http://schemas.microsoft.com/office/drawing/2014/main" id="{E9B0297A-9847-4537-97B1-557487621B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743200"/>
            <a:ext cx="6705600" cy="11430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igreja romana medieval achava que estava cumprindo a vontade de Deus ao perseguir os "hereges". Do mesmo modo, a besta semelhante ao cordeiro considerará necessária ao bem da sociedade sua perseguição ao povo de Deus.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>
            <a:extLst>
              <a:ext uri="{FF2B5EF4-FFF2-40B4-BE49-F238E27FC236}">
                <a16:creationId xmlns:a16="http://schemas.microsoft.com/office/drawing/2014/main" id="{D8C88F5C-91CB-4092-AB7D-F8531534D3B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3429000"/>
            <a:ext cx="8610600" cy="1752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	Você já notou que a questão da adoração é o elemento-chave das descrições da primeira e da segunda bestas? De fato, a adoração parece ser sua meta definitiva. As bestas querem que todas as pessoas no mundo se curvem perante elas, em lugar de ante o Deus do Céu. </a:t>
            </a:r>
            <a:endParaRPr lang="pt-PT" altLang="pt-BR" sz="32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6D5DCF86-0492-410D-8532-9078B0AD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Rectangle 6">
            <a:extLst>
              <a:ext uri="{FF2B5EF4-FFF2-40B4-BE49-F238E27FC236}">
                <a16:creationId xmlns:a16="http://schemas.microsoft.com/office/drawing/2014/main" id="{87702BD0-490C-42E3-AB00-D6581F4145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267200" y="1066800"/>
            <a:ext cx="3505200" cy="1600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adoração e a primeira besta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>
            <a:extLst>
              <a:ext uri="{FF2B5EF4-FFF2-40B4-BE49-F238E27FC236}">
                <a16:creationId xmlns:a16="http://schemas.microsoft.com/office/drawing/2014/main" id="{BD7886C0-9400-403B-B199-BCD63EA94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40138"/>
            <a:ext cx="4191000" cy="321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7" name="Rectangle 5">
            <a:extLst>
              <a:ext uri="{FF2B5EF4-FFF2-40B4-BE49-F238E27FC236}">
                <a16:creationId xmlns:a16="http://schemas.microsoft.com/office/drawing/2014/main" id="{40E1D3F7-0681-4850-9A18-2C2AFED089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5181600" cy="5791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Apocalipse 13:16 e 17 nos diz que o sinal daqueles que adoram a besta é uma marca na cabeça e na mão...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>
            <a:extLst>
              <a:ext uri="{FF2B5EF4-FFF2-40B4-BE49-F238E27FC236}">
                <a16:creationId xmlns:a16="http://schemas.microsoft.com/office/drawing/2014/main" id="{3888B3EC-F50C-45DB-9EB4-6C2CE1B7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1" name="Rectangle 5">
            <a:extLst>
              <a:ext uri="{FF2B5EF4-FFF2-40B4-BE49-F238E27FC236}">
                <a16:creationId xmlns:a16="http://schemas.microsoft.com/office/drawing/2014/main" id="{5A7617C0-66E2-4CCC-A7AE-1F541490A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4800" y="1143000"/>
            <a:ext cx="4876800" cy="4495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...Apocalipse 7:3 revela que o povo de Deus receberá Seu selo. A marca da besta versus o selo de Deus — esse é, contudo, outro dos muitos contrastes do livro do Apocalipse. Satanás está sempre tentando contrafazer a verdade divina a fim de enganar.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>
            <a:extLst>
              <a:ext uri="{FF2B5EF4-FFF2-40B4-BE49-F238E27FC236}">
                <a16:creationId xmlns:a16="http://schemas.microsoft.com/office/drawing/2014/main" id="{412B85FC-A0FC-4DDE-BE88-EFDC63DE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2" name="Rectangle 8">
            <a:extLst>
              <a:ext uri="{FF2B5EF4-FFF2-40B4-BE49-F238E27FC236}">
                <a16:creationId xmlns:a16="http://schemas.microsoft.com/office/drawing/2014/main" id="{68F4157C-D802-4A74-95E2-D52D718EA0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8768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marca da besta simboliza uma adoração falsificada. Ela é o oposto do verdadeiro culto.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9EAEB"/>
            </a:gs>
            <a:gs pos="100000">
              <a:srgbClr val="B9EAEB">
                <a:gamma/>
                <a:shade val="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7A5E6702-8DF7-44FE-84A1-BB7EB175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2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3" name="Rectangle 3">
            <a:extLst>
              <a:ext uri="{FF2B5EF4-FFF2-40B4-BE49-F238E27FC236}">
                <a16:creationId xmlns:a16="http://schemas.microsoft.com/office/drawing/2014/main" id="{46C9B4B2-C0AD-46C2-9B77-2B1924A44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6800" y="304800"/>
            <a:ext cx="4267200" cy="6248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verdadeira adoração centraliza-se na submissão e no relacionamento com o Criador, demonstrado pelo ódio ao pecado, o amor a Deus, um caráter semelhante ao de Cristo, obediência e observância do sábado.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>
            <a:extLst>
              <a:ext uri="{FF2B5EF4-FFF2-40B4-BE49-F238E27FC236}">
                <a16:creationId xmlns:a16="http://schemas.microsoft.com/office/drawing/2014/main" id="{BF680B67-E5FB-4C5E-99D5-D8014D3D6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Rectangle 5">
            <a:extLst>
              <a:ext uri="{FF2B5EF4-FFF2-40B4-BE49-F238E27FC236}">
                <a16:creationId xmlns:a16="http://schemas.microsoft.com/office/drawing/2014/main" id="{99A93251-D9CE-405F-9691-077819712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0" y="914400"/>
            <a:ext cx="3962400" cy="48768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questão da adoração aparece primeiramente no livro do Gênesis, na narrativa histórica da Criação. Gênesis diz que Deus criou o mundo em seis dias e descansou no sétimo.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extLst>
              <a:ext uri="{FF2B5EF4-FFF2-40B4-BE49-F238E27FC236}">
                <a16:creationId xmlns:a16="http://schemas.microsoft.com/office/drawing/2014/main" id="{6F9BC14C-1AB7-4000-A0AE-DFC4F11E6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2" name="Rectangle 6">
            <a:extLst>
              <a:ext uri="{FF2B5EF4-FFF2-40B4-BE49-F238E27FC236}">
                <a16:creationId xmlns:a16="http://schemas.microsoft.com/office/drawing/2014/main" id="{F2223792-7E69-4FD8-8415-8C1125DE9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953000" cy="5562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Cada lado disputa a submissão da humanidade e o controle da Terra, mas segundo propósitos diametralmente opostos. Jesus deseja levar os seres humanos de volta à sua perfeição e felicidade originais.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>
            <a:extLst>
              <a:ext uri="{FF2B5EF4-FFF2-40B4-BE49-F238E27FC236}">
                <a16:creationId xmlns:a16="http://schemas.microsoft.com/office/drawing/2014/main" id="{58964E0F-4F04-4E77-B2E0-AA8627055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1" name="Rectangle 5">
            <a:extLst>
              <a:ext uri="{FF2B5EF4-FFF2-40B4-BE49-F238E27FC236}">
                <a16:creationId xmlns:a16="http://schemas.microsoft.com/office/drawing/2014/main" id="{94BC932D-FC38-4ABF-8AC5-0FF3CBF36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4419600" cy="5029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Ele tornou especial o sétimo dia. "Assim foram acabados os céus e a Terra, com todo o seu exército. Ora, havendo Deus completado no dia sétimo a obra que tinha feito, descansou nesse dia de toda a obra que fizera...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252D465C-B9AB-4E6F-96A0-740AC6B82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Rectangle 3">
            <a:extLst>
              <a:ext uri="{FF2B5EF4-FFF2-40B4-BE49-F238E27FC236}">
                <a16:creationId xmlns:a16="http://schemas.microsoft.com/office/drawing/2014/main" id="{6AD8BA03-EF10-4248-8AF2-81E3CB3EA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4114800" cy="50292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...Abençoou Deus o sétimo dia e o santificou; porque nele descansou de toda a Sua obra que criara e fizera." (Gênesis 2:1-3)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>
            <a:extLst>
              <a:ext uri="{FF2B5EF4-FFF2-40B4-BE49-F238E27FC236}">
                <a16:creationId xmlns:a16="http://schemas.microsoft.com/office/drawing/2014/main" id="{37CBC017-F6E5-4E1C-9D6E-1B96F9A1D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Rectangle 5">
            <a:extLst>
              <a:ext uri="{FF2B5EF4-FFF2-40B4-BE49-F238E27FC236}">
                <a16:creationId xmlns:a16="http://schemas.microsoft.com/office/drawing/2014/main" id="{0729D60E-D9B2-46EA-86D3-1FA35ED5D9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4800" y="838200"/>
            <a:ext cx="5105400" cy="5181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Posteriormente, Deus destacou a importância do sábado no quarto dos Dez Mandamentos: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	"Lembra-te do dia do sábado para o santificar. Seis dias trabalharás e farás todo o teu trabalho, mas o sétimo dia é o sábado do Senhor teu Deus...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>
            <a:extLst>
              <a:ext uri="{FF2B5EF4-FFF2-40B4-BE49-F238E27FC236}">
                <a16:creationId xmlns:a16="http://schemas.microsoft.com/office/drawing/2014/main" id="{2C8A95CE-0B71-4DF9-9AEF-F497F440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Rectangle 5">
            <a:extLst>
              <a:ext uri="{FF2B5EF4-FFF2-40B4-BE49-F238E27FC236}">
                <a16:creationId xmlns:a16="http://schemas.microsoft.com/office/drawing/2014/main" id="{5E0DD9C4-1ED6-4441-887A-E55B3EB78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3400" y="990600"/>
            <a:ext cx="4648200" cy="5181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...Nesse dia não farás trabalho algum, nem tu, nem teu filho, nem tua filha, nem o teu servo, nem a  tua serva, nem o teu animal, nem o estrangeiro que está dentro das tuas portas...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>
            <a:extLst>
              <a:ext uri="{FF2B5EF4-FFF2-40B4-BE49-F238E27FC236}">
                <a16:creationId xmlns:a16="http://schemas.microsoft.com/office/drawing/2014/main" id="{BB4F3DF6-3BFF-404A-BD39-4A79290C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5" name="Rectangle 3">
            <a:extLst>
              <a:ext uri="{FF2B5EF4-FFF2-40B4-BE49-F238E27FC236}">
                <a16:creationId xmlns:a16="http://schemas.microsoft.com/office/drawing/2014/main" id="{8F6EFB9D-022F-44E1-A28A-D2B7873A5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0" y="990600"/>
            <a:ext cx="4495800" cy="51816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...Porque em seis dias fez o Senhor o céu e a Terra, o mar te tudo o que neles há, e ao sétimo dia descansou; por isso o Senhor abençoou o dia do sábado e o santificou.“</a:t>
            </a:r>
            <a:b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(Êxodo 20:8-11)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>
            <a:extLst>
              <a:ext uri="{FF2B5EF4-FFF2-40B4-BE49-F238E27FC236}">
                <a16:creationId xmlns:a16="http://schemas.microsoft.com/office/drawing/2014/main" id="{7578BCC9-DE36-43F4-84C7-D9E6C4A1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Rectangle 5">
            <a:extLst>
              <a:ext uri="{FF2B5EF4-FFF2-40B4-BE49-F238E27FC236}">
                <a16:creationId xmlns:a16="http://schemas.microsoft.com/office/drawing/2014/main" id="{D099622E-3D7E-4280-97BA-E652642C3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2400" y="1219200"/>
            <a:ext cx="5029200" cy="3581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Séculos depois, Jesus demonstrou a importância do sábado durante Seu ministério terrestre.</a:t>
            </a:r>
            <a:r>
              <a:rPr lang="pt-PT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25E8AF1D-6689-47A9-9426-5888667A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Rectangle 5">
            <a:extLst>
              <a:ext uri="{FF2B5EF4-FFF2-40B4-BE49-F238E27FC236}">
                <a16:creationId xmlns:a16="http://schemas.microsoft.com/office/drawing/2014/main" id="{38504DD6-630D-4D17-9FB5-CDDB854C35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191000" cy="54864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Jesus sempre observou o sábado. Esse era Seu costume semanal. 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"Chegando a Nazaré, onde fora criado, entrou na sinagoga no dia de sábado, segundo o Seu costume, e levantou-Se para ler." (Lucas 4:16)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C3A77841-78CE-4404-8C58-0450677C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2" name="Rectangle 4">
            <a:extLst>
              <a:ext uri="{FF2B5EF4-FFF2-40B4-BE49-F238E27FC236}">
                <a16:creationId xmlns:a16="http://schemas.microsoft.com/office/drawing/2014/main" id="{D427953B-028E-439D-97EE-AC814AA5B3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819400"/>
            <a:ext cx="9144000" cy="403860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sábado é um dia tão especial, que Jesus Se identificou como o Senhor do sábado.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pt-BR" altLang="pt-BR" sz="36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"</a:t>
            </a: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 prosseguiu: O sábado foi feito por causa do homem, e não o homem por causa do sábado. Pelo que o Filho do homem até do sábado é Senhor." 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(Marcos 2:27 e 28)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>
            <a:extLst>
              <a:ext uri="{FF2B5EF4-FFF2-40B4-BE49-F238E27FC236}">
                <a16:creationId xmlns:a16="http://schemas.microsoft.com/office/drawing/2014/main" id="{ED7F1B7A-1DF3-4B1A-A89E-87BBDE66D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1" name="Rectangle 5">
            <a:extLst>
              <a:ext uri="{FF2B5EF4-FFF2-40B4-BE49-F238E27FC236}">
                <a16:creationId xmlns:a16="http://schemas.microsoft.com/office/drawing/2014/main" id="{2C0E57D8-B903-4FFF-B31B-314A77B6C2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953000"/>
            <a:ext cx="7772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Jesus honrou o sábado, mesmo em Sua morte.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>
            <a:extLst>
              <a:ext uri="{FF2B5EF4-FFF2-40B4-BE49-F238E27FC236}">
                <a16:creationId xmlns:a16="http://schemas.microsoft.com/office/drawing/2014/main" id="{E87A1D12-1411-4E5F-8D85-F2BCF0931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Rectangle 8">
            <a:extLst>
              <a:ext uri="{FF2B5EF4-FFF2-40B4-BE49-F238E27FC236}">
                <a16:creationId xmlns:a16="http://schemas.microsoft.com/office/drawing/2014/main" id="{901DC277-0AED-4EEF-B88B-401B28822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514600"/>
            <a:ext cx="5105400" cy="11430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br>
              <a:rPr lang="pt-BR" altLang="pt-BR" sz="36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"E chegando a Pilatos, [José de Arimatéia] pediu-lhe o corpo de Jesus; e tirando-O da cruz, envolveu-O num pano de linho e pô-Lo num sepulcro escavado em rocha, onde ninguém havia sido posto... </a:t>
            </a:r>
            <a:endParaRPr lang="pt-PT" altLang="pt-BR" sz="3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>
            <a:extLst>
              <a:ext uri="{FF2B5EF4-FFF2-40B4-BE49-F238E27FC236}">
                <a16:creationId xmlns:a16="http://schemas.microsoft.com/office/drawing/2014/main" id="{0B604EEA-A2C0-47E0-B4A5-C12215131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Rectangle 5">
            <a:extLst>
              <a:ext uri="{FF2B5EF4-FFF2-40B4-BE49-F238E27FC236}">
                <a16:creationId xmlns:a16="http://schemas.microsoft.com/office/drawing/2014/main" id="{8D29FA6D-FE64-41A7-97C1-B54562B99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4495800" cy="3200400"/>
          </a:xfrm>
          <a:noFill/>
          <a:ln/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Satanás pretende impor seu domínio para prosseguir em sua rebelião contra Deus.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7" name="Picture 5">
            <a:extLst>
              <a:ext uri="{FF2B5EF4-FFF2-40B4-BE49-F238E27FC236}">
                <a16:creationId xmlns:a16="http://schemas.microsoft.com/office/drawing/2014/main" id="{5B70A8E3-AAF2-4B9B-91A9-A3262BF5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9" name="Rectangle 7">
            <a:extLst>
              <a:ext uri="{FF2B5EF4-FFF2-40B4-BE49-F238E27FC236}">
                <a16:creationId xmlns:a16="http://schemas.microsoft.com/office/drawing/2014/main" id="{2F610558-EE3B-46B0-9F26-A4FACF800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953000"/>
            <a:ext cx="7772400" cy="1143000"/>
          </a:xfrm>
          <a:noFill/>
          <a:ln/>
          <a:effectLst>
            <a:outerShdw dist="56796" dir="1593903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...Era o dia da preparação [sexta-feira] e ia começar o sábado... </a:t>
            </a:r>
            <a:endParaRPr lang="pt-PT" altLang="pt-BR" b="1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>
            <a:extLst>
              <a:ext uri="{FF2B5EF4-FFF2-40B4-BE49-F238E27FC236}">
                <a16:creationId xmlns:a16="http://schemas.microsoft.com/office/drawing/2014/main" id="{BB91EEA7-56E4-4BA4-80D2-9A2A8CFB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Rectangle 5">
            <a:extLst>
              <a:ext uri="{FF2B5EF4-FFF2-40B4-BE49-F238E27FC236}">
                <a16:creationId xmlns:a16="http://schemas.microsoft.com/office/drawing/2014/main" id="{B07EF4CD-2350-45A7-BEB2-ABA1DB6BD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5715000" cy="54102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...e no sábado repousaram conforme o mandamento. Mas já no primeiro dia da semana [domingo], bem de madrugada, foram elas ao sepulcro  levando as especiarias que tinham preparado. E acharam a pedra revolvida do sepulcro." </a:t>
            </a:r>
            <a:b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(Lucas 23:52-54, 56 e 24:1 e 2)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>
            <a:extLst>
              <a:ext uri="{FF2B5EF4-FFF2-40B4-BE49-F238E27FC236}">
                <a16:creationId xmlns:a16="http://schemas.microsoft.com/office/drawing/2014/main" id="{A66CE97C-5156-4341-A8C0-C960F458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Rectangle 5">
            <a:extLst>
              <a:ext uri="{FF2B5EF4-FFF2-40B4-BE49-F238E27FC236}">
                <a16:creationId xmlns:a16="http://schemas.microsoft.com/office/drawing/2014/main" id="{536AF458-F168-4C7F-9FA7-D818F6ADF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990600"/>
            <a:ext cx="6019800" cy="4876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Os três dias mencionados são celebrados em todo o mundo cristão no fim de semana pascal. Hoje nós os chamados de "sexta-feira santa" (o dia em que Jesus morreu na cruz), "o santo sábado" (o dia em que Jesus permaneceu na tumba), e o "domingo de Páscoa" (o dia em que Jesus ressuscitou dentre os mortos).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>
            <a:extLst>
              <a:ext uri="{FF2B5EF4-FFF2-40B4-BE49-F238E27FC236}">
                <a16:creationId xmlns:a16="http://schemas.microsoft.com/office/drawing/2014/main" id="{30C75071-22AF-479D-A2AD-206A9B38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Rectangle 5">
            <a:extLst>
              <a:ext uri="{FF2B5EF4-FFF2-40B4-BE49-F238E27FC236}">
                <a16:creationId xmlns:a16="http://schemas.microsoft.com/office/drawing/2014/main" id="{6EFA4E23-3406-4438-8BE6-E442624DE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0"/>
            <a:ext cx="7772400" cy="1143000"/>
          </a:xfrm>
          <a:noFill/>
          <a:ln/>
          <a:effectLst>
            <a:outerShdw dist="53882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rgbClr val="FFFF99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 Escritura indica que o sábado é um dia importante para Deus. Ele é um sinal, um símbolo, um selo identificador de que Ele é o Criador e que deve ser adorado. O sábado é o selo de Deus, Sua marca especial. Por essa razão real, Apocalipse 14:7 declara que homens e mulheres deveriam "adorar Aquele que fez o céu e a Terra, o mar e as fontes das águas".</a:t>
            </a:r>
            <a:r>
              <a:rPr lang="pt-PT" altLang="pt-BR" sz="3600" b="1">
                <a:solidFill>
                  <a:srgbClr val="FFFF99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Picture 9">
            <a:extLst>
              <a:ext uri="{FF2B5EF4-FFF2-40B4-BE49-F238E27FC236}">
                <a16:creationId xmlns:a16="http://schemas.microsoft.com/office/drawing/2014/main" id="{A4A2682F-670B-400D-9402-150022FE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1" name="Rectangle 11">
            <a:extLst>
              <a:ext uri="{FF2B5EF4-FFF2-40B4-BE49-F238E27FC236}">
                <a16:creationId xmlns:a16="http://schemas.microsoft.com/office/drawing/2014/main" id="{B70801F6-68A4-4C24-8FAF-285BB9EA1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2133600"/>
            <a:ext cx="6400800" cy="4038600"/>
          </a:xfrm>
          <a:noFill/>
          <a:ln/>
          <a:effectLst>
            <a:outerShdw dist="45791" dir="2021404" algn="ctr" rotWithShape="0">
              <a:schemeClr val="tx2">
                <a:alpha val="50000"/>
              </a:schemeClr>
            </a:outerShdw>
          </a:effectLst>
        </p:spPr>
        <p:txBody>
          <a:bodyPr/>
          <a:lstStyle/>
          <a:p>
            <a:r>
              <a:rPr lang="pt-BR" altLang="pt-BR" sz="36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Adorar a Deus de acordo com Sua direção não é "legalismo" ou salvação pelas "obras". É o povo escolhendo livremente despender tempo com Alguém que amam. É o povo aceitando o convite de Deus para unir-se a Ele em Seu dia especial.</a:t>
            </a:r>
            <a:r>
              <a:rPr lang="pt-PT" altLang="pt-BR" sz="36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>
            <a:extLst>
              <a:ext uri="{FF2B5EF4-FFF2-40B4-BE49-F238E27FC236}">
                <a16:creationId xmlns:a16="http://schemas.microsoft.com/office/drawing/2014/main" id="{5AB0FF98-3E41-4A5E-B253-9257BA7C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2" name="Rectangle 8">
            <a:extLst>
              <a:ext uri="{FF2B5EF4-FFF2-40B4-BE49-F238E27FC236}">
                <a16:creationId xmlns:a16="http://schemas.microsoft.com/office/drawing/2014/main" id="{FFBB503F-C1B0-4722-8EE2-95B9D49A7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-304800"/>
            <a:ext cx="5943600" cy="5105400"/>
          </a:xfrm>
          <a:noFill/>
          <a:ln/>
          <a:effectLst>
            <a:outerShdw dist="53882" dir="2700000" algn="ctr" rotWithShape="0">
              <a:schemeClr val="tx2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rgbClr val="FFFF9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As Escrituras identificam o sábado como o sétimo dia da semana. A maioria dos cristãos, todavia, observa o domingo, o primeiro dia da semana como seu sábado. Por quê? </a:t>
            </a:r>
            <a:endParaRPr lang="pt-PT" altLang="pt-BR" sz="3200" b="1">
              <a:solidFill>
                <a:srgbClr val="FFFF9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>
            <a:extLst>
              <a:ext uri="{FF2B5EF4-FFF2-40B4-BE49-F238E27FC236}">
                <a16:creationId xmlns:a16="http://schemas.microsoft.com/office/drawing/2014/main" id="{2CB56831-FB18-47C1-8DCC-C7BA2C1C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6900"/>
            <a:ext cx="3992563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Rectangle 5">
            <a:extLst>
              <a:ext uri="{FF2B5EF4-FFF2-40B4-BE49-F238E27FC236}">
                <a16:creationId xmlns:a16="http://schemas.microsoft.com/office/drawing/2014/main" id="{072CA538-6EA9-4075-82E9-744AA141A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4800" y="914400"/>
            <a:ext cx="4800600" cy="5029200"/>
          </a:xfrm>
          <a:noFill/>
          <a:ln/>
          <a:effectLst>
            <a:outerShdw dist="45791" dir="2021404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Em 1998, o papa João Paulo II respondeu essa pergunta numa carta apostólica. Nesse documento, o pontífice convocou a igreja católica e o mundo cristão em geral a retornarem à adoração sabática (mas o sábado a que ele se refere não é o sétimo dia, mas o domingo, o primeiro dia da semana). </a:t>
            </a:r>
            <a:endParaRPr lang="pt-PT" altLang="pt-BR" sz="3200" b="1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>
            <a:extLst>
              <a:ext uri="{FF2B5EF4-FFF2-40B4-BE49-F238E27FC236}">
                <a16:creationId xmlns:a16="http://schemas.microsoft.com/office/drawing/2014/main" id="{CA1ED49F-D2C8-4650-BC0B-828F4D836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Rectangle 5">
            <a:extLst>
              <a:ext uri="{FF2B5EF4-FFF2-40B4-BE49-F238E27FC236}">
                <a16:creationId xmlns:a16="http://schemas.microsoft.com/office/drawing/2014/main" id="{7D8527C7-E6D1-4D45-8B32-2976E6D86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895600"/>
            <a:ext cx="8153400" cy="11430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papa João Paulo II começou citando o papa Inocêncio I, que viveu no quinto século. Esse papa havia declarado que: "Celebramos o domingo por causa da venerável ressurreição de nosso Senhor Jesus Cristo." (carta apostólica </a:t>
            </a:r>
            <a:r>
              <a:rPr lang="pt-BR" altLang="pt-BR" sz="40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Dies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pt-BR" altLang="pt-BR" sz="40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Domini, 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do Santo Padre João Paulo II aos Bispos, Clérigos e Fiéis da Igreja Católica Romana, Sobre a Observância do Santo Dia do Senhor).</a:t>
            </a:r>
            <a:r>
              <a:rPr lang="pt-PT" altLang="pt-BR" sz="40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96B00B4B-3D5F-4F89-A8C1-37F56555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Rectangle 5">
            <a:extLst>
              <a:ext uri="{FF2B5EF4-FFF2-40B4-BE49-F238E27FC236}">
                <a16:creationId xmlns:a16="http://schemas.microsoft.com/office/drawing/2014/main" id="{090E8756-B3FB-4319-B308-CD1B01BDF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71800"/>
            <a:ext cx="7772400" cy="1143000"/>
          </a:xfrm>
          <a:noFill/>
          <a:ln/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Papa João Paulo II declarou a razão principal por que o domingo é observado como um meio de tributar honra à ressurreição de Cristo. A igreja fez do domingo um dia santo em honra à ressurreição. </a:t>
            </a:r>
            <a:endParaRPr lang="pt-PT" altLang="pt-BR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>
            <a:extLst>
              <a:ext uri="{FF2B5EF4-FFF2-40B4-BE49-F238E27FC236}">
                <a16:creationId xmlns:a16="http://schemas.microsoft.com/office/drawing/2014/main" id="{4F630F90-D76B-4748-8977-5BA09D36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4D60225E-A525-48A8-A943-EA4E5C724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3276600"/>
            <a:ext cx="7696200" cy="2590800"/>
          </a:xfrm>
          <a:noFill/>
          <a:ln/>
          <a:effectLst>
            <a:outerShdw dist="45791" dir="2021404" algn="ctr" rotWithShape="0">
              <a:srgbClr val="000000"/>
            </a:outerShdw>
          </a:effectLst>
        </p:spPr>
        <p:txBody>
          <a:bodyPr/>
          <a:lstStyle/>
          <a:p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 fato, o </a:t>
            </a:r>
            <a:r>
              <a:rPr lang="pt-BR" altLang="pt-BR" sz="4000" b="1" i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Catholic Record, </a:t>
            </a:r>
            <a:r>
              <a:rPr lang="pt-BR" altLang="pt-BR" sz="4000" b="1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do dia 1 de setembro de 1923, declara que o domingo é "nossa marca de autoridade". </a:t>
            </a:r>
            <a:endParaRPr lang="pt-PT" altLang="pt-BR" sz="40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4076</Words>
  <Application>Microsoft Office PowerPoint</Application>
  <PresentationFormat>Apresentação na tela (4:3)</PresentationFormat>
  <Paragraphs>116</Paragraphs>
  <Slides>115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115</vt:i4>
      </vt:variant>
    </vt:vector>
  </HeadingPairs>
  <TitlesOfParts>
    <vt:vector size="119" baseType="lpstr">
      <vt:lpstr>Times New Roman</vt:lpstr>
      <vt:lpstr>Arial Narrow</vt:lpstr>
      <vt:lpstr>Tahoma</vt:lpstr>
      <vt:lpstr>Estrutura padrão</vt:lpstr>
      <vt:lpstr>Apresentação do PowerPoint</vt:lpstr>
      <vt:lpstr>Foco na Profecia – 15    Foco Sobre o Apocalipse   Apocalipse 13 </vt:lpstr>
      <vt:lpstr>Advertências Futuras   Uma intrigante besta parecida com um leopardo de sete cabeças surge do mar. </vt:lpstr>
      <vt:lpstr>Em Gênesis 3, a Bíblia nos fala sobre alguém mais que não quis ouvir a mensagem. Seu nome era Eva. Enquanto ela andava sozinha pelo Jardim do Éden, próxima da árvore da ciência do bem e do mal, não se deu conta do grande perigo que a espreitava. </vt:lpstr>
      <vt:lpstr>Deus lhe havia dito para não comer o fruto dessa árvore especial (ver Gênesis 2:17). Ela não levou muito a sério essa advertência. Estava cega para as conseqüências. </vt:lpstr>
      <vt:lpstr>Desobedecer a Deus nesse ponto não parecia ser de muita importância. Mas isso mudou para sempre o destino da humanidade. Satanás falou mentiras sobre Deus quando persuadiu Eva a provar do fruto proibido. E aquele tranqüilo e ensolarado dia no jardim montou o cenário para todos os seus enganos posteriores. </vt:lpstr>
      <vt:lpstr>A Bíblia toda apresenta a luta épica entre Satanás e Deus. O livro do Apocalipse descreve os detalhes dessa guerra através das eras.  Essa batalha entre o bem e o mal tem sido chamada de "O Grande Conflito". </vt:lpstr>
      <vt:lpstr>Cada lado disputa a submissão da humanidade e o controle da Terra, mas segundo propósitos diametralmente opostos. Jesus deseja levar os seres humanos de volta à sua perfeição e felicidade originais. </vt:lpstr>
      <vt:lpstr>Satanás pretende impor seu domínio para prosseguir em sua rebelião contra Deus. </vt:lpstr>
      <vt:lpstr>Esse é o assunto que Apocalipse 13 põe em destaque: A quem você pertence? A quem você adora e segue? </vt:lpstr>
      <vt:lpstr>Leia Apocalipse 13:1-10.    João assiste a uma cena surpreendente. Ele está numa praia, observando as ondas, quando surge do mar um animal horroroso e espantoso. </vt:lpstr>
      <vt:lpstr>Descreva essa fera:  1. Ela possui ____ cabeças e ___ chifres.  2. Os dez chifres têm ___ ________ sobre eles. </vt:lpstr>
      <vt:lpstr>Descreva essa fera:  1. Ela possui sete cabeças e dez chifres.  2. Os dez chifres têm dez diademas sobre eles. </vt:lpstr>
      <vt:lpstr>3. Cada uma das sete cabeças tem __________________ escritos sobre elas (verso 1).</vt:lpstr>
      <vt:lpstr>3. Cada uma das sete cabeças tem nomes de blasfêmia escritos sobre elas (verso 1).</vt:lpstr>
      <vt:lpstr>4. A fera tem corpo de ________, pés como de ____ e boca semelhante a _______ (verso 2). </vt:lpstr>
      <vt:lpstr>4. A fera tem corpo de leopardo, pés como de urso e boca semelhante a de leão (verso 2). </vt:lpstr>
      <vt:lpstr>Uma visão notável! Vamos relacionar os fatos principais:   </vt:lpstr>
      <vt:lpstr>FATO 2 —  O animal tem a palavra "blasfêmia" escrita em sua fronte (versos 1, 5 e 6). O dicionário define "blasfêmia" como "a ação de reivindicar para si os atributos de Deus"... </vt:lpstr>
      <vt:lpstr>...Além disso, João 10:33 e Marcos 2:7 nos mostram que um ser  que reivindica ser Deus comete "blasfêmia". </vt:lpstr>
      <vt:lpstr>FATO 3 — A besta domina a cena durante 42 meses (verso 5). Outros versos definem o período como três anos e meio ou "tempo, tempos e metade de um tempo" (Apocalipse 12:14) ou 1260 dias (Apocalipse 12:6)...</vt:lpstr>
      <vt:lpstr>...Em profecia simbólica isso é traduzido como 1260 anos. Estudamos esse mesmo período em Daniel 7:25 e 12:7. </vt:lpstr>
      <vt:lpstr>FATO 4 — Quem é a besta poderosa?  A- Ela é um poder religioso (o verso 8 diz que a besta recebe adoração do mundo). </vt:lpstr>
      <vt:lpstr>B- Ela representa um poder político (os versos 1 e 2 declaram que a besta tem tronos e coroas).  C- Depois de reinar por 1260 anos, esse poder foi ferido e quase destruído (Verso 3). </vt:lpstr>
      <vt:lpstr>D- A ferida é curada e a besta reafirma sua dominação global (verso 3).  E- Esse poder faz guerra contra o povo de Deus (verso 7). </vt:lpstr>
      <vt:lpstr>SUMÁRIO: A BESTA É UM PODER MUNDIAL QUE COMBINA RELIGIÃO E POLÍTICA NUM SÓ GOVERNO. </vt:lpstr>
      <vt:lpstr>Satanás tem sempre enganado as pessoas assim como tapeou Eva no Jardim do Éden. Mas ele intensificará seus enganos justamente antes do retorno de Jesus à Terra....</vt:lpstr>
      <vt:lpstr>...Usará esse poder político-religioso para tentar coagir todos a deixarem a Deus e participarem de sua aliança. A visão da besta  mostra-nos a maior tentativa satânica de persuadir as pessoas a segui-lo. </vt:lpstr>
      <vt:lpstr>Consideremos com cuidado alguns fatos:   As marcas identificativas do pequeno chifre de Daniel 7 realmente coincidem com os sinais demonstrativos da primeira besta de Apocalipse 13. </vt:lpstr>
      <vt:lpstr>Já aprendemos que o pequeno chifre dominou de 538 a 1798 d.C. (1260 anos). Durante esse período, a igreja cristã medieval, sob a liderança de Roma, foi o poder político-religioso dominante no mundo... </vt:lpstr>
      <vt:lpstr>...Assim a besta é o sistema da igreja romana papal da Idade Média, combinada com os poderes civis do império romano. </vt:lpstr>
      <vt:lpstr>O que o verso 3 declara que aconteceu a uma das cabeças da besta?   </vt:lpstr>
      <vt:lpstr>O que o verso 3 declara que aconteceu a uma das cabeças da besta?   Foi golpeada de morte.</vt:lpstr>
      <vt:lpstr>Em 1797, os líderes revolucionários do governo francês ficaram preocupados com a contínua oposição da igreja de Roma a seus planos e políticas. Em resposta, Napoleão enviou o Gal. Alexander Berthier a Roma...</vt:lpstr>
      <vt:lpstr>...Em 15 de fevereiro de 1798, ele prendeu o papa Pio VI na Capela Sistina e proclamou que o governo e a autoridade dos papas chegaram ao fim. Pio VI morreu na prisão de uma fortaleza francesa da cidade Valença, em 29 de agosto de 1799. </vt:lpstr>
      <vt:lpstr>O que sucedeu após a cabeça ter sido ferida?  (versos 3 e 4) O __________ a seguiu e  adoraram o ______, e adoraram a _____. </vt:lpstr>
      <vt:lpstr>O que sucedeu após a cabeça ter sido ferida?  (versos 3 e 4) O mundo todo a seguiu e  adoraram o dragão, e adoraram a besta. </vt:lpstr>
      <vt:lpstr>A profecia de Apocalipse 13:3 declara que a ferida mortal da besta seria curada. Pouco após Napoleão ter infligido a "ferida" à igreja de Roma, outros poderes políticos começaram a prestar-lhe ajuda e dar-lhe apoio... </vt:lpstr>
      <vt:lpstr>Esse apoio cresceu até que, em 1929, Benito Mussolini assinou um documento conferindo ao papa plena autoridade sobre a cidade do Vaticano, como um estado independente. Uma vez mais o papa era um governador civil tanto quanto um sacerdote. A ferida mortal estava em vias de ser curada. </vt:lpstr>
      <vt:lpstr>Os versos 6-10 indicam que os erros e a perseguição religiosa da Idade Escura reapareceriam durante o tempo do fim. Em outras palavras, o mundo irá testemunhar mais uma vez o surgimento dessa besta...</vt:lpstr>
      <vt:lpstr>...usando o poder político para granjear a adoração  "de todos os que habitam sobre a Terra", isto é, todos aqueles "cujos nomes não estão escritos no livro da vida do Cordeiro" (Apocalipse 13:8). A besta e seus aliados farão com que isso aconteça. </vt:lpstr>
      <vt:lpstr>Verso 6: Contra quem ela abriu sua boca em blasfêmias?  </vt:lpstr>
      <vt:lpstr>Verso 6: Contra quem ela abriu sua boca em blasfêmias?  Contra Deus. </vt:lpstr>
      <vt:lpstr>Verso 7. Ela "faz guerra" contra quem? </vt:lpstr>
      <vt:lpstr>Verso 7. Ela "faz guerra" contra quem? Contra os santos.</vt:lpstr>
      <vt:lpstr>Nos versos 8 –10, aqueles que vivem nesta estressante época dos últimos dias da história terrestre, sem prestarem adoração à besta, são descritos como um povo de paciência e fé. Esses "santos" estarão sob o vigilante olhar de Cristo e permanecerão sob Sua mão protetora... </vt:lpstr>
      <vt:lpstr>...Sofrimento, perseguição e até a morte são prováveis,  mas a vida eterna é sua permanente segurança enquanto eles confiam no Todo-poderoso e  sapientíssimo Deus.</vt:lpstr>
      <vt:lpstr>Talvez você hoje esteja passando por um tempo extremamente difícil e estressante...</vt:lpstr>
      <vt:lpstr>...Por certo você fica feliz ao saber que Deus cuidará de você durante os últimos dias, mas sente que precisa do cuidado divino justamente agora. Então adivinhe?...</vt:lpstr>
      <vt:lpstr>Você pode saber que Deus é seu fiel Amigo neste momento. Ele Se preocupa tanto com você que até numerou seus cabelos. </vt:lpstr>
      <vt:lpstr>Leia Apocalipse 13:11-18.   Enquanto João continua observando as cenas proféticas se desenrolarem, ele vê outra besta surgir da terra, a qual tinha dois chifres como os de um cordeiro e falava como um dragão... </vt:lpstr>
      <vt:lpstr>...A descrição dessa nova besta nos diz algo sobre sua ligação com a primeira besta já identificada. </vt:lpstr>
      <vt:lpstr>Há um interessante contraste entre a nova besta de Apocalipse 13:11 e as bestas de Apocalipse 13:1 e de Daniel 7, que representam os impérios mundiais. </vt:lpstr>
      <vt:lpstr>A besta de Apocalipse 13:11 surge da terra firme. Assim temos animais que surgem do mar e outros que surgem da terra. </vt:lpstr>
      <vt:lpstr>Sabendo que água, enquanto símbolo profético, representa povos (ver Apocalipse 17:15), então terra firme deve representar uma área pouco habitada. </vt:lpstr>
      <vt:lpstr>Quando João o vê, de início, esse novo poder tem as características de um cordeiro. Ele se comporta de modo manso e gentil. Mas, posteriormente, fala como um dragão, como Satanás. Esse poder termina oprimindo e enganando, justamente como o poder romano que o precedeu. </vt:lpstr>
      <vt:lpstr>Reunindo as informações fornecidas pelos versos que estudamos, podemos concluir que esse novo poder surge de um lugar pouco habitado, no final dos 1260 anos descritos em Apocalipse 13:1-10 ou, em torno de 1798. Que nação apareceu em cena nessa ocasião, num lugar relativamente desabitado? Os sinais apontam claramente para os Estados Unidos da América. </vt:lpstr>
      <vt:lpstr>Os Estados Unidos, como campeão da democracia e dos direitos individuais, iniciou como um cordeiro. Os dois chifres simbolizam duas notáveis características do sistema governamental norte-americano: liberdade civil e liberdade religiosa...</vt:lpstr>
      <vt:lpstr>Mas algo ocorreu com esse poder semelhante a um cordeiro. Os versos 12 a 18 nos contam que ele assume características muito diferentes justamente antes da segunda vinda de Cristo. Ele faz uma aliança com a besta. Vamos ver como isso ocorreu. </vt:lpstr>
      <vt:lpstr>Verso 12- E exerce todo o poder da primeira besta na sua presença, e faz que a terra e os que nela habitam adorem a primeira besta, cuja chaga mortal fora curada. </vt:lpstr>
      <vt:lpstr>Verso 13- E faz grandes sinais, de maneira que até fogo faz descer do céu à terra, à vista dos homens.</vt:lpstr>
      <vt:lpstr>Verso 14- E engana os que habitam na terra com sinais que lhe foi permitido que fizesse em presença da besta, dizendo aos que habitam na terra que fizessem uma imagem à besta que recebera a ferida da espada e vivia.</vt:lpstr>
      <vt:lpstr>Verso 15- E foi-lhe concedido que desse espírito à imagem da besta, para que também a imagem da besta falasse, e fizesse que fossem mortos todos os que não adorassem a imagem da besta. </vt:lpstr>
      <vt:lpstr>Versos 16 e 17- E faz que a todos, pequenos e grandes, ricos e pobres, livres e servos, lhes seja posto um sinal na sua mão direita, ou nas suas testas; para que ninguém possa comprar ou vender, senão aquele que tiver o sinal, ou o nome da besta, ou o número do seu nome.</vt:lpstr>
      <vt:lpstr>Em suma, o verso 18 declara que a besta que surgiu do mar, apoiada pela besta semelhante ao cordeiro, tem número de homem. Esse número é 666.</vt:lpstr>
      <vt:lpstr>Esses versos contêm surpreendentes informações! Lembre-se de que eles estão descrevendo o que acontece pouco antes do retorno de Jesus. </vt:lpstr>
      <vt:lpstr>Vamos discutir uns poucos pontos específicos de Apocalipse 13:12-18. </vt:lpstr>
      <vt:lpstr>Tenha presente que estamos discutindo um sistema, uma aliança que será formada. Esses versos não descrevem o sincero povo de Deus, os quais presentemente adoram em igrejas católicas ou protestantes. Isso se refere àqueles que, no futuro, escolherão alinhar-se ao lado da besta e de sua imagem. </vt:lpstr>
      <vt:lpstr>Uma imagem é algo que se parece com outra coisa. De um rapaz que se parece com seu pai é dito ser ele uma "imagem cuspida e escarrada" do progenitor. Assim, uma imagem da besta deve ser uma réplica ou cópia dela. </vt:lpstr>
      <vt:lpstr>Como já vimos, a besta do passado era uma perseguidora união entre igreja e estado, um sistema religioso aliado aos governos nacionais, proposto para impor uma ortodoxia e combater aqueles que considerava hereges. </vt:lpstr>
      <vt:lpstr>O Apocalipse diz que a besta semelhante ao cordeiro estabelece a imagem da primeira besta... </vt:lpstr>
      <vt:lpstr>...Isso significa que no futuro, a segunda besta (os Estados Unidos da América) se unirá com a primeira besta (o sistema papal romano) e promulgará decretos, de acordo com o quanto descrito em Apocalipse 13.</vt:lpstr>
      <vt:lpstr>A igreja romana medieval achava que estava cumprindo a vontade de Deus ao perseguir os "hereges". Do mesmo modo, a besta semelhante ao cordeiro considerará necessária ao bem da sociedade sua perseguição ao povo de Deus. </vt:lpstr>
      <vt:lpstr>A adoração e a primeira besta   </vt:lpstr>
      <vt:lpstr>Apocalipse 13:16 e 17 nos diz que o sinal daqueles que adoram a besta é uma marca na cabeça e na mão... </vt:lpstr>
      <vt:lpstr>...Apocalipse 7:3 revela que o povo de Deus receberá Seu selo. A marca da besta versus o selo de Deus — esse é, contudo, outro dos muitos contrastes do livro do Apocalipse. Satanás está sempre tentando contrafazer a verdade divina a fim de enganar.</vt:lpstr>
      <vt:lpstr>A marca da besta simboliza uma adoração falsificada. Ela é o oposto do verdadeiro culto. </vt:lpstr>
      <vt:lpstr>A verdadeira adoração centraliza-se na submissão e no relacionamento com o Criador, demonstrado pelo ódio ao pecado, o amor a Deus, um caráter semelhante ao de Cristo, obediência e observância do sábado. </vt:lpstr>
      <vt:lpstr>A questão da adoração aparece primeiramente no livro do Gênesis, na narrativa histórica da Criação. Gênesis diz que Deus criou o mundo em seis dias e descansou no sétimo. </vt:lpstr>
      <vt:lpstr>Ele tornou especial o sétimo dia. "Assim foram acabados os céus e a Terra, com todo o seu exército. Ora, havendo Deus completado no dia sétimo a obra que tinha feito, descansou nesse dia de toda a obra que fizera... </vt:lpstr>
      <vt:lpstr>...Abençoou Deus o sétimo dia e o santificou; porque nele descansou de toda a Sua obra que criara e fizera." (Gênesis 2:1-3) </vt:lpstr>
      <vt:lpstr>Posteriormente, Deus destacou a importância do sábado no quarto dos Dez Mandamentos:    "Lembra-te do dia do sábado para o santificar. Seis dias trabalharás e farás todo o teu trabalho, mas o sétimo dia é o sábado do Senhor teu Deus... </vt:lpstr>
      <vt:lpstr>...Nesse dia não farás trabalho algum, nem tu, nem teu filho, nem tua filha, nem o teu servo, nem a  tua serva, nem o teu animal, nem o estrangeiro que está dentro das tuas portas...</vt:lpstr>
      <vt:lpstr>...Porque em seis dias fez o Senhor o céu e a Terra, o mar te tudo o que neles há, e ao sétimo dia descansou; por isso o Senhor abençoou o dia do sábado e o santificou.“  (Êxodo 20:8-11) </vt:lpstr>
      <vt:lpstr>Séculos depois, Jesus demonstrou a importância do sábado durante Seu ministério terrestre. </vt:lpstr>
      <vt:lpstr>Jesus sempre observou o sábado. Esse era Seu costume semanal. "Chegando a Nazaré, onde fora criado, entrou na sinagoga no dia de sábado, segundo o Seu costume, e levantou-Se para ler." (Lucas 4:16)</vt:lpstr>
      <vt:lpstr>O sábado é um dia tão especial, que Jesus Se identificou como o Senhor do sábado. "E prosseguiu: O sábado foi feito por causa do homem, e não o homem por causa do sábado. Pelo que o Filho do homem até do sábado é Senhor."  (Marcos 2:27 e 28)</vt:lpstr>
      <vt:lpstr>Jesus honrou o sábado, mesmo em Sua morte.</vt:lpstr>
      <vt:lpstr> "E chegando a Pilatos, [José de Arimatéia] pediu-lhe o corpo de Jesus; e tirando-O da cruz, envolveu-O num pano de linho e pô-Lo num sepulcro escavado em rocha, onde ninguém havia sido posto... </vt:lpstr>
      <vt:lpstr>...Era o dia da preparação [sexta-feira] e ia começar o sábado... </vt:lpstr>
      <vt:lpstr>...e no sábado repousaram conforme o mandamento. Mas já no primeiro dia da semana [domingo], bem de madrugada, foram elas ao sepulcro  levando as especiarias que tinham preparado. E acharam a pedra revolvida do sepulcro."  (Lucas 23:52-54, 56 e 24:1 e 2) </vt:lpstr>
      <vt:lpstr>Os três dias mencionados são celebrados em todo o mundo cristão no fim de semana pascal. Hoje nós os chamados de "sexta-feira santa" (o dia em que Jesus morreu na cruz), "o santo sábado" (o dia em que Jesus permaneceu na tumba), e o "domingo de Páscoa" (o dia em que Jesus ressuscitou dentre os mortos). </vt:lpstr>
      <vt:lpstr>A Escritura indica que o sábado é um dia importante para Deus. Ele é um sinal, um símbolo, um selo identificador de que Ele é o Criador e que deve ser adorado. O sábado é o selo de Deus, Sua marca especial. Por essa razão real, Apocalipse 14:7 declara que homens e mulheres deveriam "adorar Aquele que fez o céu e a Terra, o mar e as fontes das águas". </vt:lpstr>
      <vt:lpstr>Adorar a Deus de acordo com Sua direção não é "legalismo" ou salvação pelas "obras". É o povo escolhendo livremente despender tempo com Alguém que amam. É o povo aceitando o convite de Deus para unir-se a Ele em Seu dia especial. </vt:lpstr>
      <vt:lpstr>As Escrituras identificam o sábado como o sétimo dia da semana. A maioria dos cristãos, todavia, observa o domingo, o primeiro dia da semana como seu sábado. Por quê? </vt:lpstr>
      <vt:lpstr>Em 1998, o papa João Paulo II respondeu essa pergunta numa carta apostólica. Nesse documento, o pontífice convocou a igreja católica e o mundo cristão em geral a retornarem à adoração sabática (mas o sábado a que ele se refere não é o sétimo dia, mas o domingo, o primeiro dia da semana). </vt:lpstr>
      <vt:lpstr>O papa João Paulo II começou citando o papa Inocêncio I, que viveu no quinto século. Esse papa havia declarado que: "Celebramos o domingo por causa da venerável ressurreição de nosso Senhor Jesus Cristo." (carta apostólica Dies Domini, do Santo Padre João Paulo II aos Bispos, Clérigos e Fiéis da Igreja Católica Romana, Sobre a Observância do Santo Dia do Senhor). </vt:lpstr>
      <vt:lpstr>O Papa João Paulo II declarou a razão principal por que o domingo é observado como um meio de tributar honra à ressurreição de Cristo. A igreja fez do domingo um dia santo em honra à ressurreição. </vt:lpstr>
      <vt:lpstr>De fato, o Catholic Record, do dia 1 de setembro de 1923, declara que o domingo é "nossa marca de autoridade". </vt:lpstr>
      <vt:lpstr>O Convert's Catechism of Catholic Doctrine [Catecismo da Doutrina Católica para o Converso] pergunta: "Por que observamos o domingo em lugar do sábado?" Resposta: "Observamos o domingo em lugar do sábado porque a Igreja Católica... transferiu a solenidade do sábado para o domingo." (edição de 1957, Peter Geirmann, pág. 50) </vt:lpstr>
      <vt:lpstr>A Escritura (o quarto mandamento) declara que o sétimo dia é o dia de descanso e adoração a Deus. Na criação, Deus deu o sábado a toda a raça humana (Gênesis, caps. 1 e 2). </vt:lpstr>
      <vt:lpstr>Com respeito ao sábado, Deus disse a Israel: "Entre Mim e os filhos de Israel será um sinal para sempre; porque em seis dias fez o Senhor o céu e a Terra, e ao sétimo dia descansou e achou refrigério." (Êxodo 31:17) </vt:lpstr>
      <vt:lpstr>Apocalipse 13:16-18 menciona a "marca da besta". A marca da besta se tornará uma questão futura, envolvendo a lealdade a Deus e à Sua Palavra, a Bíblia, incluindo o sábado do quarto mandamento, em oposição ao sábado feito pelo homem. </vt:lpstr>
      <vt:lpstr>Ninguém tem hoje a marca da besta. Quando ela se tornar uma evidência, no futuro, todos serão forçados a escolher seguir a Palavra de Deus totalmente ou receber a marca da besta. </vt:lpstr>
      <vt:lpstr>Como teve início a mudança do sábado do sétimo dia para o domingo? </vt:lpstr>
      <vt:lpstr>O imperador romano Constantino decretou a primeira lei romana ordenando a observância do domingo, em 7 de março de 321 d.C. Seu edito assim se iniciava: "Que no venerável dia do Sol...</vt:lpstr>
      <vt:lpstr>...magistrados e povo residentes na cidade descansem e que todas as oficinas sejam fechadas." (Codex Justinianus, lib. 3, tit. 12, 3 trans., Philip Schaff, History of the Christian Church [História da Igreja Cristã], vol. 3, pág. 380, nota I.) </vt:lpstr>
      <vt:lpstr>Essa mudança humana do sábado do sétimo dia para o primeiro dia da semana fora predita pelo profeta Daniel. Estudamos sobre isso na lição 4.</vt:lpstr>
      <vt:lpstr>Lemos que a quarta besta e o "chifre pequeno" de Daniel 7:7 e 8 representam a combinação da igreja (Roma papal) e o estado (Roma política), que "intentariam" ou "pensariam em mudar os tempos e as leis" (Daniel 7:25). </vt:lpstr>
      <vt:lpstr>Como você pode ver, foi isso exatamente o que aconteceu. Note que alguém pode apenas "pensar" em mudar a lei de Deus, pois ela é eterna e nunca muda. </vt:lpstr>
      <vt:lpstr>Esses fatos históricos sobre a adoração na igreja são mostrados em Apocalipse 13 em impressionantes detalhes. Como adoramos faz diferença. Deus está simplesmente revelando a verdade. </vt:lpstr>
      <vt:lpstr>Ele quer que aceitemos e sigamos a verdade que revela e que estejamos preparados para os eventos que precedem o retorno de Cristo à Terra.</vt:lpstr>
      <vt:lpstr>Deus está dizendo: "Estejam preparados. Estejam informados. O Filho do homem está vindo para libertá-los." </vt:lpstr>
      <vt:lpstr>Eis o porquê de Deus nos ter dado essas maravilhosas profecias bíblicas. Como você se sente ao saber que Deus o ama tanto que revelou detalhes sobre o futuro? </vt:lpstr>
      <vt:lpstr>Oração Pai, ajuda-me a compreender as profecias que estou estudando. Enquanto eu as estudo, mostra-me como aplicar o que aprendo em minha vida diária. Obrigado, em nome de Jesus, amém. </vt:lpstr>
    </vt:vector>
  </TitlesOfParts>
  <Company>M &amp; M Info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FOCO NA PROFECIA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7</cp:revision>
  <dcterms:created xsi:type="dcterms:W3CDTF">2003-05-09T12:39:33Z</dcterms:created>
  <dcterms:modified xsi:type="dcterms:W3CDTF">2021-01-08T06:19:57Z</dcterms:modified>
  <cp:category>EVANGELISMO</cp:category>
</cp:coreProperties>
</file>