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257" r:id="rId3"/>
    <p:sldId id="365" r:id="rId4"/>
    <p:sldId id="256" r:id="rId5"/>
    <p:sldId id="258" r:id="rId6"/>
    <p:sldId id="259" r:id="rId7"/>
    <p:sldId id="328" r:id="rId8"/>
    <p:sldId id="260" r:id="rId9"/>
    <p:sldId id="329" r:id="rId10"/>
    <p:sldId id="261" r:id="rId11"/>
    <p:sldId id="346" r:id="rId12"/>
    <p:sldId id="330" r:id="rId13"/>
    <p:sldId id="262" r:id="rId14"/>
    <p:sldId id="263" r:id="rId15"/>
    <p:sldId id="265" r:id="rId16"/>
    <p:sldId id="266" r:id="rId17"/>
    <p:sldId id="267" r:id="rId18"/>
    <p:sldId id="360" r:id="rId19"/>
    <p:sldId id="359" r:id="rId20"/>
    <p:sldId id="268" r:id="rId21"/>
    <p:sldId id="270" r:id="rId22"/>
    <p:sldId id="271" r:id="rId23"/>
    <p:sldId id="331" r:id="rId24"/>
    <p:sldId id="272" r:id="rId25"/>
    <p:sldId id="273" r:id="rId26"/>
    <p:sldId id="361" r:id="rId27"/>
    <p:sldId id="274" r:id="rId28"/>
    <p:sldId id="363" r:id="rId29"/>
    <p:sldId id="332" r:id="rId30"/>
    <p:sldId id="275" r:id="rId31"/>
    <p:sldId id="276" r:id="rId32"/>
    <p:sldId id="333" r:id="rId33"/>
    <p:sldId id="334" r:id="rId34"/>
    <p:sldId id="335" r:id="rId35"/>
    <p:sldId id="336" r:id="rId36"/>
    <p:sldId id="277" r:id="rId37"/>
    <p:sldId id="347" r:id="rId38"/>
    <p:sldId id="278" r:id="rId39"/>
    <p:sldId id="348" r:id="rId40"/>
    <p:sldId id="279" r:id="rId41"/>
    <p:sldId id="353" r:id="rId42"/>
    <p:sldId id="354" r:id="rId43"/>
    <p:sldId id="351" r:id="rId44"/>
    <p:sldId id="352" r:id="rId45"/>
    <p:sldId id="283" r:id="rId46"/>
    <p:sldId id="355" r:id="rId47"/>
    <p:sldId id="284" r:id="rId48"/>
    <p:sldId id="356" r:id="rId49"/>
    <p:sldId id="285" r:id="rId50"/>
    <p:sldId id="286" r:id="rId51"/>
    <p:sldId id="337" r:id="rId52"/>
    <p:sldId id="339" r:id="rId53"/>
    <p:sldId id="287" r:id="rId54"/>
    <p:sldId id="362" r:id="rId55"/>
    <p:sldId id="288" r:id="rId56"/>
    <p:sldId id="340" r:id="rId57"/>
    <p:sldId id="289" r:id="rId58"/>
    <p:sldId id="357" r:id="rId59"/>
    <p:sldId id="290" r:id="rId60"/>
    <p:sldId id="358" r:id="rId61"/>
    <p:sldId id="291" r:id="rId62"/>
    <p:sldId id="292" r:id="rId63"/>
    <p:sldId id="342" r:id="rId64"/>
    <p:sldId id="293" r:id="rId65"/>
    <p:sldId id="343" r:id="rId66"/>
    <p:sldId id="344" r:id="rId67"/>
    <p:sldId id="349" r:id="rId68"/>
    <p:sldId id="345" r:id="rId69"/>
    <p:sldId id="294" r:id="rId70"/>
    <p:sldId id="295" r:id="rId71"/>
    <p:sldId id="296" r:id="rId7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99"/>
    <a:srgbClr val="FA0830"/>
    <a:srgbClr val="DDDDDD"/>
    <a:srgbClr val="008D8A"/>
    <a:srgbClr val="009999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253B1-5DD4-42AD-967A-0D9EAE97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20B823-D7C2-4CD3-B394-71D0798A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9F0E0-71CA-428E-9F16-DF9B971C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A7DA12-025B-4F83-94F8-9DAEB615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18B920-D12D-47B1-8571-779D38B7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F5DF5-CAA7-4C70-80A4-109206DBBF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78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4EFDD-92D7-4F96-9069-F624BE50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57EC04-0042-47D7-8EC6-3E5826F3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30865C-1F25-409B-8A33-E23FA9A9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A56410-5E01-438B-826D-6A1F3B43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7B2AB4-8BED-4BAA-A8BF-05272509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F1A37-3929-4622-BC4D-DDEE50F441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47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427179-70D7-44AF-86CC-3FDF86720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BA6BD9-A17E-460A-8E57-D118497EF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FB979C-056F-460E-9098-51E49F18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DF570B-5143-4F7D-BF37-6707348F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2A8A4B-F07F-4E03-9C46-30E52A56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B9B1-0999-4FF7-A4B6-6700038FF8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188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CFC64-EC34-45EC-8356-A66AFB05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84C9B-9031-4365-816C-4E77D608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21F0F1-FE5C-4129-8DBB-F9324A93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E28BE-7BDD-49DE-90EB-C00F81BB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356C3-3D25-4C1C-8EFD-EDAE3FFC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4246-FFE2-452E-A72D-0665FBEDBD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93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F6AB1-F4C7-4D38-9B4C-65E9711E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073895-8A24-4DDE-ACC7-4E0B1165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F93B35-6D08-41E9-9F4E-147B3BA6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8DB0F6-926D-4078-9C4F-D6057274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D997AD-5A05-4D6B-9565-51B0F4A1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23B23-AE7E-4308-BF4F-8DA3B8A4C3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54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699F8-DE0A-40D0-B03D-BA9256CF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FC19ED-D442-42B8-AFDA-53A1AC0AC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601980-B686-4620-9765-27DCBD714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C7030C-97AD-4D89-B7AA-947B316B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13D258-111F-4055-B0D5-B74CE9A4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21050D-3B62-46E4-9D38-9A2F5F80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66C60-1B4D-4E02-860E-EE014FF1B1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20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08ACE-F6E1-4012-8749-10C6CD7B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CE5352-5589-4569-92A9-E38A4983A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06E8D2-9CE7-4C74-A827-8A6136128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F2F96C-097C-4391-B81B-15F4C4792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018041-C733-410F-9AA0-83934E50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C14E61-C6C3-435C-866B-DA63321A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7963D9-969A-4CEA-B5FB-D5F357D0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049797-954E-4CC4-99BD-A56D70CD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CB00-36E3-4B91-B698-2F2B9E51AD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24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4748F-1BA5-4F24-B4C4-057B3F3F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E2CB6E-8EFB-4DE9-B7C9-F763372E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BA0F43-CA6F-46FD-B42A-CD517D5E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EB3ED0-B6C2-434B-8555-B12A63BB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30F1-22D8-48FF-AC6F-A8B2214571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625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D4F73D-3888-4BEA-BF1D-080888D8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EB37C4-85C3-4823-871C-92609983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36198B-B362-4A84-9D1F-9FC1E9F5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22FD7-0146-4B8F-A25B-01D811835E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11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12F6B-D3AA-4B9E-96DC-BA2D14FB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B184D-C423-4CBE-8232-E908DDB07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3EDACA-D20F-4DF6-A27F-002960967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67616C-81AC-4922-927A-053AF66B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30D49B-6D2A-4651-AEE1-A5D3E031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BEE37D-D6E8-4F92-857B-CC98D04F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2EDA-EE18-4FED-9B52-5A316BC6D9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12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1C35E-96D1-495B-84BF-C7D45147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1A8AEE-B32E-4B89-94CC-3C1826F5C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985A29-5ACB-4AF5-916C-85F869E12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DF2CE6-08ED-4A1A-B0CD-5D418633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74218F-1581-41A3-99E6-5B177114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F3F059-F5AA-418E-A0A0-0F4E1506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0632-9CC0-4A18-8086-219707BE65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442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EF4F47-85AB-41C4-894D-A4518B7E1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F068C1-F10B-4B89-8D39-562C86325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B6BF0B-9A53-4C48-929E-59BD834A29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D2D54F-BEBE-445F-8500-73EF516322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E025BD-4AD0-4E07-A931-2BDC895E41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91ED3-C385-45C1-9480-AB388A1DE9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69A75E87-D74F-4ECC-8398-8B176561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019FAD2C-044D-41FC-A4AD-C335BDBB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79968A28-F1BE-4BA7-A04D-ADD495F3B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838200"/>
            <a:ext cx="64770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Vamos agora dar uma olhada geral em Apocalipse 17 e 18.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DF01017A-8C93-48AC-B03A-18CC05B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3206CFF6-F6DB-4F98-BFB3-77E49A143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95800"/>
            <a:ext cx="7772400" cy="1143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queda de Babilônia, a Grande Meretriz (Apocalipse 17)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3" name="Picture 9">
            <a:extLst>
              <a:ext uri="{FF2B5EF4-FFF2-40B4-BE49-F238E27FC236}">
                <a16:creationId xmlns:a16="http://schemas.microsoft.com/office/drawing/2014/main" id="{87353761-6060-4FF7-B862-6CBC6043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>
            <a:extLst>
              <a:ext uri="{FF2B5EF4-FFF2-40B4-BE49-F238E27FC236}">
                <a16:creationId xmlns:a16="http://schemas.microsoft.com/office/drawing/2014/main" id="{5841BE59-385A-4F42-A257-1A881CAEE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3200"/>
            <a:ext cx="6477000" cy="1143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1-3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Um anjo convida João a estar presente no julgamento da grande meretriz.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3-6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A meretriz é identificada e descrita como Babilônia.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6-18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É exposto o relacionamento de Babilônia com outras nações e líderes.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AFBC8409-56A0-47F7-8B08-CA13C6E2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AE8DBCAC-DAB8-44FF-8C72-5B99732D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895600"/>
            <a:ext cx="6629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Sete Vozes declaram o castigo de Babilônia (Apocalipse 18)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a. Duas vozes procedentes do Céu.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1-3. A queda de Babilônia é anunciada por um anjo vindo do Céu.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4-8. Deus chama Seu povo para sair de Babilônia e anuncia sua destruição.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F166D3CC-59AE-421B-9176-7CD22C5AF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8674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b. Três vozes procedentes da Terra.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9 e 10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Os reis da Terra lamentam a queda de Babilônia.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11-17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Os mercadores da Terra lastimam a queda de Babilônia; seus meios de acumular riquezas desapareceram.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17-20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Os magnatas do transporte marítimo e os marinheiros deploram a queda de Babilônia pela mesma razão.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094CFC-E9E5-451B-9320-A7178E61D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001000" cy="1143000"/>
          </a:xfrm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c. Duas outras vozes vindas do Céu.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Versos 21-24. Um anjo lança uma pedra de moinho no oceano. Isso representa a queda de Babilônia e seus aliados.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19:1-18. Há grande regozijo no Céu porque Deus venceu Babilônia (Esses versos serão estudados detalhadamente na próxima lição).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EDB238F9-4F50-4EDD-AFFE-C4161360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76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73449E56-BBDA-4CCA-9414-E45DCED9F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Identidade de Babilônia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Ler Apocalipse 17:1-6.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82AC3434-6C69-44D4-9B3F-38E4BAB9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DD2BAE30-07DC-4682-91E3-2E53001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5867400" cy="36576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está escrito na fronte da meretriz? (verso 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57D914D9-B51F-4E11-A008-E32D97B6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E6FDE02C-992A-4718-9122-A7E0EE21B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5867400" cy="36576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está escrito na fronte da meretriz? (verso 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“Babilônia, a grande, a mãe de todas as meretrizes e abominações da terra.”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4C254F16-958A-4EE9-BF3E-E95A0C4E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6CE90AB2-ABFE-4551-A007-35C2AC5FC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6 diz que Babilônia está embriagada com quê?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2C6FB49-7B9E-4FC7-9DA9-260C6035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C56DED64-F58D-47D6-B605-E33C54D29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19400"/>
            <a:ext cx="6324600" cy="1143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Sobre o Apocalipse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na Profecia - 18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E9CD1713-326B-4A45-9313-3FB55B4D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D73AC5F7-5ED7-4E05-8352-40143C862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6 diz que Babilônia está embriagada com quê?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“Com o sangue dos santos e com o sangue das testemunhas de Jesus.”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0990E320-B2D7-47B1-80F4-B30EA428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F04387C5-16DA-48EB-86A5-7D070B2D3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257800" cy="5715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alguma vez sentiu que desejava ser um cristão, mas amigos, família ou sociedade o pressionaram para que desistisse do propósito? 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pode a pessoa ficar firme em seu compromisso com Jesus?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D8A"/>
            </a:gs>
            <a:gs pos="100000">
              <a:srgbClr val="008D8A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420E8953-0F24-4955-8912-3D266981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0"/>
            <a:ext cx="5033962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7BB07F52-AFBF-49CA-A1E4-5F345422A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962400" cy="52578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Descobrimos nas lições anteriores que "Babilônia" é o nome de um antigo império. Podemos investigar a origem desse nome em Gênesis 11:1-9, onde a "torre de Babel" está descrita.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>
            <a:extLst>
              <a:ext uri="{FF2B5EF4-FFF2-40B4-BE49-F238E27FC236}">
                <a16:creationId xmlns:a16="http://schemas.microsoft.com/office/drawing/2014/main" id="{7988BC0F-D385-4872-B1D5-746334F4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Rectangle 8">
            <a:extLst>
              <a:ext uri="{FF2B5EF4-FFF2-40B4-BE49-F238E27FC236}">
                <a16:creationId xmlns:a16="http://schemas.microsoft.com/office/drawing/2014/main" id="{3A0EBFA6-AFBF-49F2-8EA4-BE03F85C1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5257800" cy="42672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tipo de torre ou 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zigurate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foi construído para abrigar um santuário pagão em seu topo. O termo "Babel" originalmente significava "o portal de Deus". Babel era o lugar de adoração erigido pelo homem; as pessoas adoravam muitos e diferentes deuses falsos.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0E774FAE-6083-4A3C-A648-34ED91FC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838200"/>
            <a:ext cx="3057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04CEB283-ADD2-45D9-939C-FF117301D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5791200" cy="43434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torre de Babel, as pessoas começaram a falar em diferentes idiomas. Repentinamente, elas não podiam mais se entender umas com as outras; houve grande confusão. Eis porque "babel" significa "confusão". Na Escritura, Babilônia simboliza a confusão dos falsos ensinos — uma mistura de erro com verdade religiosa.</a:t>
            </a:r>
            <a:r>
              <a:rPr lang="pt-PT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F88B1474-1006-470E-AFCB-69E73DB1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19BC2A48-16E8-491B-A45D-9E4B3AC6E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181600" cy="52578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livro do Apocalipse, Babilônia torna-se um símbolo das organizações religiosas, seitas e cultos que não seguem totalmente os ensinos divinos da Bíblia...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E11C5814-8FF4-46D9-827E-BB396182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Rectangle 5">
            <a:extLst>
              <a:ext uri="{FF2B5EF4-FFF2-40B4-BE49-F238E27FC236}">
                <a16:creationId xmlns:a16="http://schemas.microsoft.com/office/drawing/2014/main" id="{B63BF7A3-BA10-43FF-A758-42AA255A0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1219200"/>
            <a:ext cx="6629400" cy="43434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pudemos ver em nosso estudo da história, o sistema da igreja romana medieval incorporou tradições humanas como parte de seu sistema de crenças, e uniu-se ao poder civil para impor seus dogmas. Essa mesma organização religiosa fará  novamente o mesmo papel antes da volta de Jesus.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94B75F4A-8F17-4A5C-81E0-3A72D699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00D90007-C626-4047-9E4A-43836967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4800600" cy="50292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Lembre-se sempre de que a Bíblia está falando sobre um sistema religioso. Há muitos crentes maravilhosos que adoram a Deus na Igreja Católica e em várias denominações protestantes...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>
            <a:extLst>
              <a:ext uri="{FF2B5EF4-FFF2-40B4-BE49-F238E27FC236}">
                <a16:creationId xmlns:a16="http://schemas.microsoft.com/office/drawing/2014/main" id="{3237D777-EEE6-415E-9252-C4F7D8BB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914400"/>
            <a:ext cx="428942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4" name="Rectangle 8">
            <a:extLst>
              <a:ext uri="{FF2B5EF4-FFF2-40B4-BE49-F238E27FC236}">
                <a16:creationId xmlns:a16="http://schemas.microsoft.com/office/drawing/2014/main" id="{5A5DC762-C503-4BE6-B87A-D53CEDDF2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572000" cy="47244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Eles amam a Deus e O servem com sinceridade. Eles estão fazendo uma positiva diferença em suas comunidades e no mundo, quando servem a seus semelhantes em nome de Jesus.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094FE9AF-CE46-4E10-B3A1-1C86FE2F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796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AABEAA90-1162-4DE0-A3B1-8608BE195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752600"/>
            <a:ext cx="4876800" cy="4191000"/>
          </a:xfrm>
          <a:noFill/>
          <a:ln/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todos os cristãos precisam fazer uma escolha crítica. Eles necessitam tomar uma posição como fizeram João Huss, Martinho Lutero e outros reformadores que viveram centenas de anos atrás.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CD7400B3-E4C6-471E-9130-2603A2DF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4FBF9412-2BCE-4A31-9901-5130AEBD6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733800"/>
            <a:ext cx="7772400" cy="1143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Apocalipse 17 e 18</a:t>
            </a:r>
            <a:r>
              <a:rPr lang="pt-PT" altLang="pt-BR" sz="48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698B39AF-F568-43A0-A5A4-D5C96B0F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333CF98A-F3EC-4938-8BDA-A4DA5F80E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610600" cy="1143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Muitos desses corajosos indivíduos foram clérigos da Igreja Católica Romana. Mas em seu estudo das Escrituras eles fizeram descobertas surpreendentes. Viram, para seu espanto, que a igreja havia misturado ensinos de seres humanos com as doutrinas divinas. </a:t>
            </a:r>
            <a:endParaRPr lang="pt-PT" altLang="pt-BR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7B47E5C4-2D37-4E0B-A835-C4AC5EA6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EDE4DC9A-A314-4E7F-A730-BCE63B2E9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5410200" cy="43434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essas tradições distorciam verdades fundamentais sobre graça, perdão e salvação do Novo Testamento. Desse modo, elas acabaram se levantando e produzindo um protesto. Daí se originou a palavra "protestante", ou aqueles que protestaram contra os falsos ensinos da igreja.</a:t>
            </a:r>
            <a:r>
              <a:rPr lang="pt-PT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FD5CDD89-C1A9-49EA-ACA2-AE8D1A5F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32B9F87F-EB80-4A85-A2BF-A5154C81D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4495800" cy="44196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Martinho Lutero, pai da Igreja Luterana, tinha numerosas preocupações, mas ele focalizou sua declaração em torno de três pontos-chave: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>
            <a:extLst>
              <a:ext uri="{FF2B5EF4-FFF2-40B4-BE49-F238E27FC236}">
                <a16:creationId xmlns:a16="http://schemas.microsoft.com/office/drawing/2014/main" id="{75857549-2C8A-4B99-A21F-275D0228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Rectangle 8">
            <a:extLst>
              <a:ext uri="{FF2B5EF4-FFF2-40B4-BE49-F238E27FC236}">
                <a16:creationId xmlns:a16="http://schemas.microsoft.com/office/drawing/2014/main" id="{0ACB84C1-9A2D-430B-BFE0-C8933EEBB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09800"/>
            <a:ext cx="7010400" cy="47244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(1) As pessoas são salvas pela fé somente. A salvação é um dom gratuito.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0778AA4A-9150-47B0-B84A-CD7C9DA8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2C5AA572-2E13-4A80-B881-4657BFB9C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057400"/>
            <a:ext cx="7772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(2) A Bíblia é o instrumento todo-suficiente para ensino e guia. Deus fez advertências contra acrescentar ou subtrair algo em Sua Palavra. A Igreja Romana declarava que os concílios eclesiásticos estabeleciam a verdade. Além disso, ela também dizia que a tradição, bem como a Escritura, estabeleciam a verdade.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>
            <a:extLst>
              <a:ext uri="{FF2B5EF4-FFF2-40B4-BE49-F238E27FC236}">
                <a16:creationId xmlns:a16="http://schemas.microsoft.com/office/drawing/2014/main" id="{5B81FCEF-0245-4818-9151-37C801AA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6988"/>
            <a:ext cx="7086600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7" name="Rectangle 9">
            <a:extLst>
              <a:ext uri="{FF2B5EF4-FFF2-40B4-BE49-F238E27FC236}">
                <a16:creationId xmlns:a16="http://schemas.microsoft.com/office/drawing/2014/main" id="{8AC1F17D-F6C1-4734-8B1A-84D4FF304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105400"/>
            <a:ext cx="9144000" cy="1143000"/>
          </a:xfrm>
          <a:noFill/>
          <a:ln/>
          <a:effectLst>
            <a:outerShdw dist="56796" dir="1593903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(3) Todos os cristãos são "sacerdotes" que ministram por Jesus Cristo. O clero não é o único a ter o direito de ministrar e estudar a Bíblia.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5035A026-F7BD-44F5-AC48-0600311E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9AB68E25-1B91-447E-952F-595EBC054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495800" cy="54864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Outros ensinos que foram realçados com a emergência das denominações protestantes incluem: batismo por imersão, em oposição ao batismo por aspersão...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>
            <a:extLst>
              <a:ext uri="{FF2B5EF4-FFF2-40B4-BE49-F238E27FC236}">
                <a16:creationId xmlns:a16="http://schemas.microsoft.com/office/drawing/2014/main" id="{34B9A8F4-EC9D-4293-A8EA-98484F9B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Rectangle 8">
            <a:extLst>
              <a:ext uri="{FF2B5EF4-FFF2-40B4-BE49-F238E27FC236}">
                <a16:creationId xmlns:a16="http://schemas.microsoft.com/office/drawing/2014/main" id="{4A03A006-C095-42F6-967D-F779D4FAA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609600"/>
            <a:ext cx="4572000" cy="52578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...obediência aos Dez Mandamentos, em oposição à mudança nesses comandos divinos; e o sábado do sétimo dia, em oposição à adoração no primeiro dia da semana.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478E7980-DE2F-4672-8E90-3006EEF8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1BE2F1D5-8861-4E5B-95FA-EA88AE20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4724400" cy="5715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nos diz que Sua Palavra é fiel e verdadeira, uma luz que brilha ao longo da senda da vida. Ele também nos diz, no livro do Apocalipse, que os ensinos dos homens falharão e os sistemas religiosos humanos ruirão fragorosamente.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>
            <a:extLst>
              <a:ext uri="{FF2B5EF4-FFF2-40B4-BE49-F238E27FC236}">
                <a16:creationId xmlns:a16="http://schemas.microsoft.com/office/drawing/2014/main" id="{B3E593A9-CFB1-4F56-AB2E-60A13DEE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>
            <a:extLst>
              <a:ext uri="{FF2B5EF4-FFF2-40B4-BE49-F238E27FC236}">
                <a16:creationId xmlns:a16="http://schemas.microsoft.com/office/drawing/2014/main" id="{61D70660-A29A-4B03-A8D3-A1199A697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19600"/>
            <a:ext cx="7772400" cy="1143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nossa responsabilidade "sair" dessas igrejas e grupos que distorcem os ensinos bíblicos fundamentais, amalgamando-os com doutrinas de homens.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B9106540-C121-45AD-B21D-C71059C0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C187992B-682F-4090-881D-4BA0AFD10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676400"/>
            <a:ext cx="5181600" cy="3657600"/>
          </a:xfrm>
          <a:noFill/>
          <a:ln/>
          <a:effectLst>
            <a:outerShdw dist="53882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O Tempo Está se Esgotando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João vê uma mulher vestida de azul e vermelho, cavalgando uma besta de sete cabeças... Babilônia está prestes a cair.   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 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F966E37B-9B61-418D-848A-2FD1580C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0EA1C7C1-398A-4C37-94D3-F06B998BA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5638800" cy="52578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Ler Apocalipse 17:7-18.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Muitas frases-chave nesses versos algumas vezes confundem as pessoas. Os cristãos, através dos séculos, têm especulado de vários e diferentes modos sobre qual é o significado de todas elas. Vejamos se podemos extrair delas uma compreensão básica.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15F217D-4379-4882-A11E-67D0D2001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086600" cy="1981200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Preencha os espaços em branco: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...a besta que viste, ___e ____, e que ________________.(verso 8)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>
            <a:extLst>
              <a:ext uri="{FF2B5EF4-FFF2-40B4-BE49-F238E27FC236}">
                <a16:creationId xmlns:a16="http://schemas.microsoft.com/office/drawing/2014/main" id="{5CED6330-770C-415B-81D4-25FDB8FD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>
            <a:extLst>
              <a:ext uri="{FF2B5EF4-FFF2-40B4-BE49-F238E27FC236}">
                <a16:creationId xmlns:a16="http://schemas.microsoft.com/office/drawing/2014/main" id="{ED44685D-0E8C-4D98-ABD8-BF47CA0A3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219200"/>
            <a:ext cx="7086600" cy="23622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Preencha os espaços em branco: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...a besta que viste,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era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não é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e que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está para emergir...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 (verso 8)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>
            <a:extLst>
              <a:ext uri="{FF2B5EF4-FFF2-40B4-BE49-F238E27FC236}">
                <a16:creationId xmlns:a16="http://schemas.microsoft.com/office/drawing/2014/main" id="{E9695D14-2EBF-4E88-B262-95E80663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0D434518-0171-44CE-A82D-2B262781B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800600"/>
            <a:ext cx="7772400" cy="1143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"As sete ______ são sete ______, sobre os quais a mulher está assentada.” (verso 9)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BBC05A20-41E0-45D2-98CF-B946BFC7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66B6BD9B-4405-48C6-BB31-ED3229CAC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800600"/>
            <a:ext cx="7772400" cy="11430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"As sete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cabeças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são sete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montes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sobre os quais a mulher está assentada.” (verso 9)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0E99C491-FBC8-42C7-AF2D-7A0CFF1D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4770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Rectangle 8">
            <a:extLst>
              <a:ext uri="{FF2B5EF4-FFF2-40B4-BE49-F238E27FC236}">
                <a16:creationId xmlns:a16="http://schemas.microsoft.com/office/drawing/2014/main" id="{80014325-91D9-4926-A6E1-1CA514A5A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...São também sete reis; _____ já caíram; um existe; e o outro _____________... A besta que era e já não é, é também o oitavo rei, e é dos sete, e vai-se para a perdição." (versos 10 e 11)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D7E3317-680A-4438-A8C1-2DB901B50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 São também sete reis;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cinco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já caíram; um existe; e o outro </a:t>
            </a:r>
            <a:r>
              <a:rPr lang="pt-BR" altLang="pt-BR" sz="36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ainda não chegou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 A besta que era e já não é, é também o oitavo rei, e é dos sete, e vai-se para a perdição." (versos 10 e 11)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06499" name="Picture 3">
            <a:extLst>
              <a:ext uri="{FF2B5EF4-FFF2-40B4-BE49-F238E27FC236}">
                <a16:creationId xmlns:a16="http://schemas.microsoft.com/office/drawing/2014/main" id="{8503B925-F5BD-47E4-8C25-44A93649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4770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2469E36F-DF08-4354-8E23-CC679603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E619F878-20C1-4F2D-8DCE-A199978E5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"Os dez ______que viste são________, os quais ainda não receberam o reino, mas receberão autoridade, como reis, por uma hora, com a besta." (verso 12)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>
            <a:extLst>
              <a:ext uri="{FF2B5EF4-FFF2-40B4-BE49-F238E27FC236}">
                <a16:creationId xmlns:a16="http://schemas.microsoft.com/office/drawing/2014/main" id="{FD06A81D-30D3-4807-908D-22F7A35E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>
            <a:extLst>
              <a:ext uri="{FF2B5EF4-FFF2-40B4-BE49-F238E27FC236}">
                <a16:creationId xmlns:a16="http://schemas.microsoft.com/office/drawing/2014/main" id="{E92296AE-A0C5-4BE1-A718-A7DCCB254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971800"/>
            <a:ext cx="7772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"Os dez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chifres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que viste são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dez reis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os quais ainda não receberam o reino, mas receberão autoridade, como reis, por uma hora, com a besta." (verso 12)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>
                <a:gamma/>
                <a:shade val="6275"/>
                <a:invGamma/>
              </a:srgbClr>
            </a:gs>
            <a:gs pos="100000">
              <a:srgbClr val="00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ED3584FB-6C95-4F17-BB6D-F7E27576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397250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E94C2C73-A53E-4F07-8E2D-09E3705B9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609600"/>
            <a:ext cx="5029200" cy="47244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Vamos dar uma olhada no tema e procurar entender o assunto principal. Esses versos estão dizendo que as nações formarão alianças para se opor ao reino de Deus. Satanás não quer que Deus vença. Ele luta até o amargo fim.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B0A9C3B1-3972-47FC-B588-A1A7810F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A477FA6D-D2B4-4683-A39E-38AF9284B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5410200" cy="52578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"Eis que ponho diante de vós o caminho da vida e o caminho da morte. O que ficar nesta cidade há de morrer à espada, ou de fome, ou de peste; mas o que sair, e se render aos caldeus [babilônios], que vos cercam, viverá, e terá sua vida por despojo." (Jeremias 21:8 e 9)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BA47CF31-B077-4FE6-8C5F-A01A9534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758FA3C7-4117-464E-B7F1-35456DFAD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5029200" cy="57912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Até este ponto do livro do Apocalipse, vimos um panorama de surgimento e queda de nações. Deus dispõe a seqüência de impérios mundiais e nos mostra detalhes sobre os eventos que precedem a vinda de Cristo.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>
            <a:extLst>
              <a:ext uri="{FF2B5EF4-FFF2-40B4-BE49-F238E27FC236}">
                <a16:creationId xmlns:a16="http://schemas.microsoft.com/office/drawing/2014/main" id="{F9588766-E6C1-4768-A142-6FE6C4D0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Rectangle 7">
            <a:extLst>
              <a:ext uri="{FF2B5EF4-FFF2-40B4-BE49-F238E27FC236}">
                <a16:creationId xmlns:a16="http://schemas.microsoft.com/office/drawing/2014/main" id="{1ED8D180-7176-42B8-90B0-87DB44DE0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133600"/>
            <a:ext cx="5410200" cy="23622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Nessa descrição da queda de Babilônia, o Senhor está novamente sintetizando a história das nações e eventos, desde a ascensão da antiga Babilônia até a segunda vinda de Cristo.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4453E9DB-8E89-44C7-9A78-EF2112BF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DDB17061-B44B-4B6C-9B55-EB45E1CF4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43000"/>
            <a:ext cx="7467600" cy="42672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Podemos discutir várias interpretações sobre palavras e frases específicas, mas o assunto principal está claramente exposto. Isso é  o que precisamos pôr em foco: Estamos caminhando para permanecer em Babilônia ou sair dela? Babilônia caiu. Todas as alianças criadas para se opor ao reino de Deus haverão de fracassar.</a:t>
            </a:r>
            <a:r>
              <a:rPr lang="pt-PT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DD53ABE2-8C51-4248-BF9D-C2EDF070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6">
            <a:extLst>
              <a:ext uri="{FF2B5EF4-FFF2-40B4-BE49-F238E27FC236}">
                <a16:creationId xmlns:a16="http://schemas.microsoft.com/office/drawing/2014/main" id="{894934A3-27B2-4BD8-8FFF-400FDCA20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0"/>
            <a:ext cx="7772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Ler Apocalipse 18:1-5, 8, 21-24.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será o castigo que os que não "saem" de Babilônia partilharão com ela própria? (verso 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AA077E4A-D72A-436D-BCF7-D1304EF5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E23366C5-6AF0-49DE-8980-1A7684475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0"/>
            <a:ext cx="77724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Ler Apocalipse 18:1-5, 8, 21-24.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será o castigo que os que não "saem" de Babilônia partilharão com ela própria? (verso 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Participar dos seus flagelos.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5E075B8F-5448-4FBA-8592-FEFD4A87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33161A57-A735-44C1-8778-A638FDAA4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343400" cy="54864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Apocalipse, nos capítulos 17 e 18, pinta um quadro bem grave. Essa é uma questão muito séria. Todavia, lembre-se de que Deus também nos diz que o pecado e aqueles que o praticam serão derrotados para sempre. Algum dia seremos capazes de usufruir companheirismo diário face a face com Deus. </a:t>
            </a:r>
            <a:endParaRPr lang="pt-PT" altLang="pt-BR" sz="3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>
            <a:extLst>
              <a:ext uri="{FF2B5EF4-FFF2-40B4-BE49-F238E27FC236}">
                <a16:creationId xmlns:a16="http://schemas.microsoft.com/office/drawing/2014/main" id="{C8229356-60E4-4E68-A55E-67D45791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CFF69E0F-531F-47CC-B7A8-D401C7FB0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838200"/>
            <a:ext cx="5410200" cy="51054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Nenhuma força maligna interferirá novamente em nossa paz e felicidade. Mas esses capítulos fazem uma advertência às pessoas. É possível perder-se para sempre por causa de uma decisão errada. É possível rejeitar esse eterno companheirismo com Deus.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26C772D8-1936-4EAC-86D9-7097DA1B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44C42416-13B9-41CD-8901-E170B8D98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5257800" cy="55626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17:14 nos mostra uma brilhante cena em meio à ruína de Babilônia. Que outro nome é dado a Jesus, o Cordeiro de Deus?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7AF2A278-BBDF-42EB-BC7B-1A00B64E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4FA93400-9148-4894-8610-7EA5AFE90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5257800" cy="55626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17:14 nos mostra uma brilhante cena em meio à ruína de Babilônia. Que outro nome é dado a Jesus, o Cordeiro de Deus?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Senhor dos senhores e o Rei dos reis.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679A38CE-C704-4E53-8AA8-45D46B46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8C850984-027E-4954-94EE-54F241E0F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1981200"/>
            <a:ext cx="57912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nome é dado àqueles que permanecem fiéis a Jesus? (Dentre os quais poderemos estar você e eu! —  verso 14)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76E03C02-A709-41D5-AFFF-8BCDA96E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>
            <a:extLst>
              <a:ext uri="{FF2B5EF4-FFF2-40B4-BE49-F238E27FC236}">
                <a16:creationId xmlns:a16="http://schemas.microsoft.com/office/drawing/2014/main" id="{2AC42F1F-8058-4E08-B943-FAB4C5257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48200"/>
            <a:ext cx="9067800" cy="1143000"/>
          </a:xfrm>
          <a:noFill/>
          <a:ln/>
          <a:effectLst>
            <a:outerShdw dist="63500" dir="221219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Apocalipse 17 e 18 nos traz uma mensagem urgente. Chegou o tempo de decisão. Quem pretende sobreviver precisa "sair de Babilônia" (ver Apocalipse 18.4). Se você ainda não resolveu, agora é o tempo. </a:t>
            </a:r>
            <a:endParaRPr lang="pt-PT" altLang="pt-BR" sz="32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477563F5-44B2-40DA-975F-5B8AEFDE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E828F7E4-DABD-4166-8F38-F1E0A3815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133600"/>
            <a:ext cx="5791200" cy="1143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nome é dado àqueles que permanecem fiéis a Jesus? (Dentre os quais poderemos estar você e eu! —  verso 14)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chamados, eleitos e fiéis.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A90D0CDD-7E6A-4200-B310-AFC6049E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C9776B24-2619-43A6-9AB6-DC8655395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4343400" cy="44958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Há uma maravilhosa 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promessa 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nesse verso. Jesus é o Senhor. Ele é o Soberano dos soberanos. Jesus Cristo reinará como o Rei dos reis por toda a eternidade, como o mais elevado Rei sobre a mais alta montanha.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0F20FC77-C92B-4EE3-9F5C-59DAE0A1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E66F5329-9775-48D7-BAD3-58D16FB6B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7772400" cy="38862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Há também uma arrebatadora </a:t>
            </a:r>
            <a:r>
              <a:rPr lang="pt-BR" altLang="pt-BR" sz="32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esperança </a:t>
            </a: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nesse verso. No meio do caos produzido pelo colapso de Babilônia, nuvens escuras se dissipam, os trovões ribombam e uma torrente de luz brilha desde os céus. Alguns instintivamente cobrem suas faces. Outros olham para cima com segurança. Por quê? </a:t>
            </a:r>
            <a:endParaRPr lang="pt-PT" altLang="pt-BR" sz="3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E18DEC8C-49BF-4F2D-84F3-51984FDE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A241A3F7-533C-4558-9F34-A0D985A16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5791200" cy="50292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Porque nesse momento de intenso conflito, Deus diz: "Está tudo bem. Fique tranqüilo.Você me pertence. Você é meu escolhido. Eu morri por você e o adotei como Meu filho. Venha e descanse ao abrigo de Meus braços.“  Que maravilhosa segurança Deus nos dá!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46FDCFF3-DA8F-4CDC-AB80-A1B2D7C6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1569D1D9-ACC0-44F8-8854-B3E611D0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895600"/>
            <a:ext cx="4876800" cy="1143000"/>
          </a:xfrm>
          <a:noFill/>
          <a:ln/>
          <a:effectLst>
            <a:outerShdw dist="45791" dir="3378596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é pleno de certezas. Essa é a maneira dEle ser.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estas promessas: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"O Senhor é por mim, não recearei; que me pode fazer o homem?" 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(Salmo 118:6)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9FA0F24B-5851-4C7A-BCAF-9BBD5628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3F436FCD-ED26-46D1-8F2D-9E62F6D93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4191000" cy="46482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"Se Deus é por nós, quem será contra nós?" 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(Romanos 8:31)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3ECB353B-90B7-4BA9-B032-3FE82FB9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B8CE1C99-F1CC-4341-92A3-AA0D8CCE6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4191000" cy="3810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"Quem nos separará do amor de Cristo? a tribulação, ou a angústia, ou a perseguição, ou a fome, ou a nudez, ou o perigo, ou a espada?...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>
            <a:extLst>
              <a:ext uri="{FF2B5EF4-FFF2-40B4-BE49-F238E27FC236}">
                <a16:creationId xmlns:a16="http://schemas.microsoft.com/office/drawing/2014/main" id="{C2DC036D-A66E-473E-8266-335E2C52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4" name="Rectangle 6">
            <a:extLst>
              <a:ext uri="{FF2B5EF4-FFF2-40B4-BE49-F238E27FC236}">
                <a16:creationId xmlns:a16="http://schemas.microsoft.com/office/drawing/2014/main" id="{3B0A8544-9439-47E1-BAF0-8FD931F24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447800"/>
            <a:ext cx="5334000" cy="44196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Porque estou certo de que, nem a morte, nem a vida, nem anjos, nem principados, nem coisas presentes, nem futuras, nem potestades, nem a altura, nem a profundidade, nem qualquer outra criatura nos poderá separar do amor de Deus, que está em Cristo Jesus nosso Senhor." (Romanos 8:35, 38 e 39)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F7420F09-E161-4483-9AF4-607F97C5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B5688D30-CEF7-47E4-836E-57C3AE203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5486400" cy="67056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"Não andeis ansiosos por coisa alguma; antes em tudo sejam os vossos pedidos conhecidos diante de Deus pela oração e suplica com ações de graças; e a paz de Deus, que excede todo o entendimento, guardará os vossos corações e os  vossos pensamentos em Cristo Jesus.“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(Filipenses 4:6 e 7)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6937D61D-2278-487F-B29E-D61ABF6C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Rectangle 7">
            <a:extLst>
              <a:ext uri="{FF2B5EF4-FFF2-40B4-BE49-F238E27FC236}">
                <a16:creationId xmlns:a16="http://schemas.microsoft.com/office/drawing/2014/main" id="{AEDFA676-0315-4749-A26C-8D7D38D89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724400"/>
            <a:ext cx="7772400" cy="1143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quer que saibamos que Ele andará conosco hoje e cada dia até a vinda de Cristo. Simplesmente estenda sua mão e coloque-a na mão divina. Então, relaxe-se. Deus o guiará pelo caminho.</a:t>
            </a:r>
            <a:r>
              <a:rPr lang="pt-PT" altLang="pt-BR" sz="36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BE471929-275D-467D-9090-B0C26A05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9868E154-751D-437F-BB2D-9251C4FC1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5334000" cy="5334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João apresenta a questão muito claramente: "Sai dela, povo Meu, para que não sejas participante dos seus pecados, e para que não incorras nas suas pragas." (Apocalipse 18.4). Sair de Babilônia significa encontrar a vida eterna no reino de Jesus Cristo, em completa obediência a Ele.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6484C119-E338-43C4-A10D-E5AE337E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2850FFC0-10B0-4DE8-8A37-A0A5AB87C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5638800" cy="32004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está procurando pessoas hoje, procurando por gente que permaneça a Seu lado e creia. Ele está ansioso para que você coloque sua mão na dEle. Está ansioso para poder conceder-lhe Sua bendita segurança. Está ansioso para erguê-lo a novas alturas.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5BEF3542-596E-4374-BDE8-27AB3E11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737F3236-F3C3-483C-909C-8F7B9E2F2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5715000" cy="5715000"/>
          </a:xfrm>
          <a:noFill/>
          <a:ln/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já ouviu a voz de Jesus falando ao seu coração enquanto estudava esses capítulos? Você sentiu o convincente poder do Espírito Santo apelando-lhe para seguir os ensinos divinos de Sua Palavra? Sente você a urgência dessas mensagens? Você sabe que posição tomar com Jesus? O que você gostaria de Lhe dizer?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3C3F1CAB-0B2B-4924-9C74-76701AC4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0FA337B2-D940-4362-BE9A-1FA6C87E2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876800" cy="5181600"/>
          </a:xfrm>
          <a:noFill/>
          <a:ln/>
          <a:effectLst>
            <a:outerShdw dist="53882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Apocalipse 15 e 16 aprendemos que as sete últimas pragas caem sobre aqueles que possuem a marca da besta. Os que recebem esse sinal não escaparam de Babilônia. Os sete flagelos se abatem sobre a Terra pouco antes do retorno de Jesus. 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>
            <a:extLst>
              <a:ext uri="{FF2B5EF4-FFF2-40B4-BE49-F238E27FC236}">
                <a16:creationId xmlns:a16="http://schemas.microsoft.com/office/drawing/2014/main" id="{E8D528B9-C46E-4586-968F-D3809154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Rectangle 6">
            <a:extLst>
              <a:ext uri="{FF2B5EF4-FFF2-40B4-BE49-F238E27FC236}">
                <a16:creationId xmlns:a16="http://schemas.microsoft.com/office/drawing/2014/main" id="{2B6B0877-DDDA-4FC3-AD36-A93DD4931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9144000" cy="1143000"/>
          </a:xfrm>
          <a:noFill/>
          <a:ln/>
          <a:effectLst>
            <a:outerShdw dist="45791" dir="2021404" algn="ctr" rotWithShape="0">
              <a:srgbClr val="080808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João apenas esboçou os efeitos dessas calamidades,</a:t>
            </a:r>
            <a:br>
              <a:rPr lang="pt-BR" altLang="pt-BR" sz="32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agora está dizendo: "Certo, você agora sabe o que está para acontecer, assim, o que vai decidir? De que lado vai ficar — de Satanás (dentro de Babilônia) ou de Deus (fora de Babilônia)?"</a:t>
            </a:r>
            <a:r>
              <a:rPr lang="pt-PT" altLang="pt-BR" sz="32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2672</Words>
  <Application>Microsoft Office PowerPoint</Application>
  <PresentationFormat>Apresentação na tela (4:3)</PresentationFormat>
  <Paragraphs>70</Paragraphs>
  <Slides>71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5" baseType="lpstr">
      <vt:lpstr>Times New Roman</vt:lpstr>
      <vt:lpstr>Arial Narrow</vt:lpstr>
      <vt:lpstr>Tahoma</vt:lpstr>
      <vt:lpstr>Estrutura padrão</vt:lpstr>
      <vt:lpstr>Apresentação do PowerPoint</vt:lpstr>
      <vt:lpstr>Foco Sobre o Apocalipse    Foco na Profecia - 18 </vt:lpstr>
      <vt:lpstr>Apocalipse 17 e 18  </vt:lpstr>
      <vt:lpstr>O Tempo Está se Esgotando   João vê uma mulher vestida de azul e vermelho, cavalgando uma besta de sete cabeças... Babilônia está prestes a cair.       </vt:lpstr>
      <vt:lpstr>"Eis que ponho diante de vós o caminho da vida e o caminho da morte. O que ficar nesta cidade há de morrer à espada, ou de fome, ou de peste; mas o que sair, e se render aos caldeus [babilônios], que vos cercam, viverá, e terá sua vida por despojo." (Jeremias 21:8 e 9) </vt:lpstr>
      <vt:lpstr>Apocalipse 17 e 18 nos traz uma mensagem urgente. Chegou o tempo de decisão. Quem pretende sobreviver precisa "sair de Babilônia" (ver Apocalipse 18.4). Se você ainda não resolveu, agora é o tempo. </vt:lpstr>
      <vt:lpstr>João apresenta a questão muito claramente: "Sai dela, povo Meu, para que não sejas participante dos seus pecados, e para que não incorras nas suas pragas." (Apocalipse 18.4). Sair de Babilônia significa encontrar a vida eterna no reino de Jesus Cristo, em completa obediência a Ele. </vt:lpstr>
      <vt:lpstr>Em Apocalipse 15 e 16 aprendemos que as sete últimas pragas caem sobre aqueles que possuem a marca da besta. Os que recebem esse sinal não escaparam de Babilônia. Os sete flagelos se abatem sobre a Terra pouco antes do retorno de Jesus.  </vt:lpstr>
      <vt:lpstr>João apenas esboçou os efeitos dessas calamidades, e agora está dizendo: "Certo, você agora sabe o que está para acontecer, assim, o que vai decidir? De que lado vai ficar — de Satanás (dentro de Babilônia) ou de Deus (fora de Babilônia)?" </vt:lpstr>
      <vt:lpstr>Vamos agora dar uma olhada geral em Apocalipse 17 e 18.</vt:lpstr>
      <vt:lpstr>A queda de Babilônia, a Grande Meretriz (Apocalipse 17)</vt:lpstr>
      <vt:lpstr>Versos 1-3. Um anjo convida João a estar presente no julgamento da grande meretriz.  Versos 3-6. A meretriz é identificada e descrita como Babilônia.  Versos 6-18. É exposto o relacionamento de Babilônia com outras nações e líderes. </vt:lpstr>
      <vt:lpstr>Sete Vozes declaram o castigo de Babilônia (Apocalipse 18)   a. Duas vozes procedentes do Céu.   Versos 1-3. A queda de Babilônia é anunciada por um anjo vindo do Céu. Versos 4-8. Deus chama Seu povo para sair de Babilônia e anuncia sua destruição. </vt:lpstr>
      <vt:lpstr>b. Três vozes procedentes da Terra.   Versos 9 e 10. Os reis da Terra lamentam a queda de Babilônia. Versos 11-17. Os mercadores da Terra lastimam a queda de Babilônia; seus meios de acumular riquezas desapareceram.  Versos 17-20. Os magnatas do transporte marítimo e os marinheiros deploram a queda de Babilônia pela mesma razão. </vt:lpstr>
      <vt:lpstr>c. Duas outras vozes vindas do Céu.   Versos 21-24. Um anjo lança uma pedra de moinho no oceano. Isso representa a queda de Babilônia e seus aliados.  Apocalipse 19:1-18. Há grande regozijo no Céu porque Deus venceu Babilônia (Esses versos serão estudados detalhadamente na próxima lição). </vt:lpstr>
      <vt:lpstr>A Identidade de Babilônia   Ler Apocalipse 17:1-6. </vt:lpstr>
      <vt:lpstr>O que está escrito na fronte da meretriz? (verso 5) </vt:lpstr>
      <vt:lpstr>O que está escrito na fronte da meretriz? (verso 5) “Babilônia, a grande, a mãe de todas as meretrizes e abominações da terra.” </vt:lpstr>
      <vt:lpstr>O verso 6 diz que Babilônia está embriagada com quê?</vt:lpstr>
      <vt:lpstr>O verso 6 diz que Babilônia está embriagada com quê? “Com o sangue dos santos e com o sangue das testemunhas de Jesus.”  </vt:lpstr>
      <vt:lpstr>Você alguma vez sentiu que desejava ser um cristão, mas amigos, família ou sociedade o pressionaram para que desistisse do propósito?     Como pode a pessoa ficar firme em seu compromisso com Jesus? </vt:lpstr>
      <vt:lpstr>Descobrimos nas lições anteriores que "Babilônia" é o nome de um antigo império. Podemos investigar a origem desse nome em Gênesis 11:1-9, onde a "torre de Babel" está descrita. </vt:lpstr>
      <vt:lpstr>Esse tipo de torre ou zigurate foi construído para abrigar um santuário pagão em seu topo. O termo "Babel" originalmente significava "o portal de Deus". Babel era o lugar de adoração erigido pelo homem; as pessoas adoravam muitos e diferentes deuses falsos. </vt:lpstr>
      <vt:lpstr>Na torre de Babel, as pessoas começaram a falar em diferentes idiomas. Repentinamente, elas não podiam mais se entender umas com as outras; houve grande confusão. Eis porque "babel" significa "confusão". Na Escritura, Babilônia simboliza a confusão dos falsos ensinos — uma mistura de erro com verdade religiosa. </vt:lpstr>
      <vt:lpstr>No livro do Apocalipse, Babilônia torna-se um símbolo das organizações religiosas, seitas e cultos que não seguem totalmente os ensinos divinos da Bíblia... </vt:lpstr>
      <vt:lpstr>Como pudemos ver em nosso estudo da história, o sistema da igreja romana medieval incorporou tradições humanas como parte de seu sistema de crenças, e uniu-se ao poder civil para impor seus dogmas. Essa mesma organização religiosa fará  novamente o mesmo papel antes da volta de Jesus. </vt:lpstr>
      <vt:lpstr>Lembre-se sempre de que a Bíblia está falando sobre um sistema religioso. Há muitos crentes maravilhosos que adoram a Deus na Igreja Católica e em várias denominações protestantes... </vt:lpstr>
      <vt:lpstr>Eles amam a Deus e O servem com sinceridade. Eles estão fazendo uma positiva diferença em suas comunidades e no mundo, quando servem a seus semelhantes em nome de Jesus.</vt:lpstr>
      <vt:lpstr>Mas todos os cristãos precisam fazer uma escolha crítica. Eles necessitam tomar uma posição como fizeram João Huss, Martinho Lutero e outros reformadores que viveram centenas de anos atrás. </vt:lpstr>
      <vt:lpstr>Muitos desses corajosos indivíduos foram clérigos da Igreja Católica Romana. Mas em seu estudo das Escrituras eles fizeram descobertas surpreendentes. Viram, para seu espanto, que a igreja havia misturado ensinos de seres humanos com as doutrinas divinas. </vt:lpstr>
      <vt:lpstr>E essas tradições distorciam verdades fundamentais sobre graça, perdão e salvação do Novo Testamento. Desse modo, elas acabaram se levantando e produzindo um protesto. Daí se originou a palavra "protestante", ou aqueles que protestaram contra os falsos ensinos da igreja. </vt:lpstr>
      <vt:lpstr>Martinho Lutero, pai da Igreja Luterana, tinha numerosas preocupações, mas ele focalizou sua declaração em torno de três pontos-chave:</vt:lpstr>
      <vt:lpstr>(1) As pessoas são salvas pela fé somente. A salvação é um dom gratuito. </vt:lpstr>
      <vt:lpstr>(2) A Bíblia é o instrumento todo-suficiente para ensino e guia. Deus fez advertências contra acrescentar ou subtrair algo em Sua Palavra. A Igreja Romana declarava que os concílios eclesiásticos estabeleciam a verdade. Além disso, ela também dizia que a tradição, bem como a Escritura, estabeleciam a verdade. </vt:lpstr>
      <vt:lpstr>(3) Todos os cristãos são "sacerdotes" que ministram por Jesus Cristo. O clero não é o único a ter o direito de ministrar e estudar a Bíblia. </vt:lpstr>
      <vt:lpstr>Outros ensinos que foram realçados com a emergência das denominações protestantes incluem: batismo por imersão, em oposição ao batismo por aspersão...</vt:lpstr>
      <vt:lpstr>...obediência aos Dez Mandamentos, em oposição à mudança nesses comandos divinos; e o sábado do sétimo dia, em oposição à adoração no primeiro dia da semana.</vt:lpstr>
      <vt:lpstr>Deus nos diz que Sua Palavra é fiel e verdadeira, uma luz que brilha ao longo da senda da vida. Ele também nos diz, no livro do Apocalipse, que os ensinos dos homens falharão e os sistemas religiosos humanos ruirão fragorosamente. </vt:lpstr>
      <vt:lpstr>É nossa responsabilidade "sair" dessas igrejas e grupos que distorcem os ensinos bíblicos fundamentais, amalgamando-os com doutrinas de homens.</vt:lpstr>
      <vt:lpstr>Ler Apocalipse 17:7-18.    Muitas frases-chave nesses versos algumas vezes confundem as pessoas. Os cristãos, através dos séculos, têm especulado de vários e diferentes modos sobre qual é o significado de todas elas. Vejamos se podemos extrair delas uma compreensão básica. </vt:lpstr>
      <vt:lpstr>Preencha os espaços em branco:    ...a besta que viste, ___e ____, e que ________________.(verso 8)</vt:lpstr>
      <vt:lpstr>Preencha os espaços em branco:    ...a besta que viste, era e não é, e que está para emergir..." (verso 8)</vt:lpstr>
      <vt:lpstr>"As sete ______ são sete ______, sobre os quais a mulher está assentada.” (verso 9) </vt:lpstr>
      <vt:lpstr>"As sete cabeças são sete montes, sobre os quais a mulher está assentada.” (verso 9) </vt:lpstr>
      <vt:lpstr>...São também sete reis; _____ já caíram; um existe; e o outro _____________... A besta que era e já não é, é também o oitavo rei, e é dos sete, e vai-se para a perdição." (versos 10 e 11) </vt:lpstr>
      <vt:lpstr>... São também sete reis; cinco já caíram; um existe; e o outro ainda não chegou... A besta que era e já não é, é também o oitavo rei, e é dos sete, e vai-se para a perdição." (versos 10 e 11) </vt:lpstr>
      <vt:lpstr>6. "Os dez ______que viste são________, os quais ainda não receberam o reino, mas receberão autoridade, como reis, por uma hora, com a besta." (verso 12) </vt:lpstr>
      <vt:lpstr>6. "Os dez chifres que viste são dez reis, os quais ainda não receberam o reino, mas receberão autoridade, como reis, por uma hora, com a besta." (verso 12) </vt:lpstr>
      <vt:lpstr>Vamos dar uma olhada no tema e procurar entender o assunto principal. Esses versos estão dizendo que as nações formarão alianças para se opor ao reino de Deus. Satanás não quer que Deus vença. Ele luta até o amargo fim. </vt:lpstr>
      <vt:lpstr>Até este ponto do livro do Apocalipse, vimos um panorama de surgimento e queda de nações. Deus dispõe a seqüência de impérios mundiais e nos mostra detalhes sobre os eventos que precedem a vinda de Cristo. </vt:lpstr>
      <vt:lpstr>Nessa descrição da queda de Babilônia, o Senhor está novamente sintetizando a história das nações e eventos, desde a ascensão da antiga Babilônia até a segunda vinda de Cristo. </vt:lpstr>
      <vt:lpstr>Podemos discutir várias interpretações sobre palavras e frases específicas, mas o assunto principal está claramente exposto. Isso é  o que precisamos pôr em foco: Estamos caminhando para permanecer em Babilônia ou sair dela? Babilônia caiu. Todas as alianças criadas para se opor ao reino de Deus haverão de fracassar. </vt:lpstr>
      <vt:lpstr>Ler Apocalipse 18:1-5, 8, 21-24.   Qual será o castigo que os que não "saem" de Babilônia partilharão com ela própria? (verso 4)  </vt:lpstr>
      <vt:lpstr>Ler Apocalipse 18:1-5, 8, 21-24.   Qual será o castigo que os que não "saem" de Babilônia partilharão com ela própria? (verso 4) Participar dos seus flagelos. </vt:lpstr>
      <vt:lpstr>Apocalipse, nos capítulos 17 e 18, pinta um quadro bem grave. Essa é uma questão muito séria. Todavia, lembre-se de que Deus também nos diz que o pecado e aqueles que o praticam serão derrotados para sempre. Algum dia seremos capazes de usufruir companheirismo diário face a face com Deus. </vt:lpstr>
      <vt:lpstr>Nenhuma força maligna interferirá novamente em nossa paz e felicidade. Mas esses capítulos fazem uma advertência às pessoas. É possível perder-se para sempre por causa de uma decisão errada. É possível rejeitar esse eterno companheirismo com Deus. </vt:lpstr>
      <vt:lpstr>Apocalipse 17:14 nos mostra uma brilhante cena em meio à ruína de Babilônia. Que outro nome é dado a Jesus, o Cordeiro de Deus?    </vt:lpstr>
      <vt:lpstr>Apocalipse 17:14 nos mostra uma brilhante cena em meio à ruína de Babilônia. Que outro nome é dado a Jesus, o Cordeiro de Deus?   Senhor dos senhores e o Rei dos reis. </vt:lpstr>
      <vt:lpstr>Que nome é dado àqueles que permanecem fiéis a Jesus? (Dentre os quais poderemos estar você e eu! —  verso 14)  </vt:lpstr>
      <vt:lpstr>Que nome é dado àqueles que permanecem fiéis a Jesus? (Dentre os quais poderemos estar você e eu! —  verso 14)  Os chamados, eleitos e fiéis.</vt:lpstr>
      <vt:lpstr>Há uma maravilhosa promessa nesse verso. Jesus é o Senhor. Ele é o Soberano dos soberanos. Jesus Cristo reinará como o Rei dos reis por toda a eternidade, como o mais elevado Rei sobre a mais alta montanha. </vt:lpstr>
      <vt:lpstr>Há também uma arrebatadora esperança nesse verso. No meio do caos produzido pelo colapso de Babilônia, nuvens escuras se dissipam, os trovões ribombam e uma torrente de luz brilha desde os céus. Alguns instintivamente cobrem suas faces. Outros olham para cima com segurança. Por quê? </vt:lpstr>
      <vt:lpstr>Porque nesse momento de intenso conflito, Deus diz: "Está tudo bem. Fique tranqüilo.Você me pertence. Você é meu escolhido. Eu morri por você e o adotei como Meu filho. Venha e descanse ao abrigo de Meus braços.“  Que maravilhosa segurança Deus nos dá! </vt:lpstr>
      <vt:lpstr>Deus é pleno de certezas. Essa é a maneira dEle ser.  Leia estas promessas:  "O Senhor é por mim, não recearei; que me pode fazer o homem?" (Salmo 118:6) </vt:lpstr>
      <vt:lpstr>"Se Deus é por nós, quem será contra nós?" (Romanos 8:31)</vt:lpstr>
      <vt:lpstr>"Quem nos separará do amor de Cristo? a tribulação, ou a angústia, ou a perseguição, ou a fome, ou a nudez, ou o perigo, ou a espada?... </vt:lpstr>
      <vt:lpstr>Porque estou certo de que, nem a morte, nem a vida, nem anjos, nem principados, nem coisas presentes, nem futuras, nem potestades, nem a altura, nem a profundidade, nem qualquer outra criatura nos poderá separar do amor de Deus, que está em Cristo Jesus nosso Senhor." (Romanos 8:35, 38 e 39) </vt:lpstr>
      <vt:lpstr>"Não andeis ansiosos por coisa alguma; antes em tudo sejam os vossos pedidos conhecidos diante de Deus pela oração e suplica com ações de graças; e a paz de Deus, que excede todo o entendimento, guardará os vossos corações e os  vossos pensamentos em Cristo Jesus.“  (Filipenses 4:6 e 7) </vt:lpstr>
      <vt:lpstr>Deus quer que saibamos que Ele andará conosco hoje e cada dia até a vinda de Cristo. Simplesmente estenda sua mão e coloque-a na mão divina. Então, relaxe-se. Deus o guiará pelo caminho. </vt:lpstr>
      <vt:lpstr>Deus está procurando pessoas hoje, procurando por gente que permaneça a Seu lado e creia. Ele está ansioso para que você coloque sua mão na dEle. Está ansioso para poder conceder-lhe Sua bendita segurança. Está ansioso para erguê-lo a novas alturas. </vt:lpstr>
      <vt:lpstr>Você já ouviu a voz de Jesus falando ao seu coração enquanto estudava esses capítulos? Você sentiu o convincente poder do Espírito Santo apelando-lhe para seguir os ensinos divinos de Sua Palavra? Sente você a urgência dessas mensagens? Você sabe que posição tomar com Jesus? O que você gostaria de Lhe dizer?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7</cp:revision>
  <dcterms:created xsi:type="dcterms:W3CDTF">2003-05-09T12:39:33Z</dcterms:created>
  <dcterms:modified xsi:type="dcterms:W3CDTF">2021-01-08T06:20:56Z</dcterms:modified>
  <cp:category>EVANGELISMO</cp:category>
</cp:coreProperties>
</file>