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3" r:id="rId2"/>
    <p:sldId id="360" r:id="rId3"/>
    <p:sldId id="257" r:id="rId4"/>
    <p:sldId id="361" r:id="rId5"/>
    <p:sldId id="258" r:id="rId6"/>
    <p:sldId id="394" r:id="rId7"/>
    <p:sldId id="395" r:id="rId8"/>
    <p:sldId id="328" r:id="rId9"/>
    <p:sldId id="359" r:id="rId10"/>
    <p:sldId id="329" r:id="rId11"/>
    <p:sldId id="398" r:id="rId12"/>
    <p:sldId id="259" r:id="rId13"/>
    <p:sldId id="389" r:id="rId14"/>
    <p:sldId id="330" r:id="rId15"/>
    <p:sldId id="390" r:id="rId16"/>
    <p:sldId id="260" r:id="rId17"/>
    <p:sldId id="262" r:id="rId18"/>
    <p:sldId id="263" r:id="rId19"/>
    <p:sldId id="331" r:id="rId20"/>
    <p:sldId id="332" r:id="rId21"/>
    <p:sldId id="264" r:id="rId22"/>
    <p:sldId id="333" r:id="rId23"/>
    <p:sldId id="388" r:id="rId24"/>
    <p:sldId id="334" r:id="rId25"/>
    <p:sldId id="391" r:id="rId26"/>
    <p:sldId id="265" r:id="rId27"/>
    <p:sldId id="392" r:id="rId28"/>
    <p:sldId id="266" r:id="rId29"/>
    <p:sldId id="396" r:id="rId30"/>
    <p:sldId id="335" r:id="rId31"/>
    <p:sldId id="336" r:id="rId32"/>
    <p:sldId id="267" r:id="rId33"/>
    <p:sldId id="399" r:id="rId34"/>
    <p:sldId id="268" r:id="rId35"/>
    <p:sldId id="269" r:id="rId36"/>
    <p:sldId id="270" r:id="rId37"/>
    <p:sldId id="271" r:id="rId38"/>
    <p:sldId id="393" r:id="rId39"/>
    <p:sldId id="272" r:id="rId40"/>
    <p:sldId id="400" r:id="rId41"/>
    <p:sldId id="337" r:id="rId42"/>
    <p:sldId id="401" r:id="rId43"/>
    <p:sldId id="273" r:id="rId44"/>
    <p:sldId id="338" r:id="rId45"/>
    <p:sldId id="402" r:id="rId46"/>
    <p:sldId id="339" r:id="rId47"/>
    <p:sldId id="274" r:id="rId48"/>
    <p:sldId id="340" r:id="rId49"/>
    <p:sldId id="341" r:id="rId50"/>
    <p:sldId id="275" r:id="rId51"/>
    <p:sldId id="362" r:id="rId52"/>
    <p:sldId id="342" r:id="rId53"/>
    <p:sldId id="363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364" r:id="rId64"/>
    <p:sldId id="285" r:id="rId65"/>
    <p:sldId id="286" r:id="rId66"/>
    <p:sldId id="287" r:id="rId67"/>
    <p:sldId id="288" r:id="rId68"/>
    <p:sldId id="289" r:id="rId69"/>
    <p:sldId id="365" r:id="rId70"/>
    <p:sldId id="290" r:id="rId71"/>
    <p:sldId id="291" r:id="rId72"/>
    <p:sldId id="368" r:id="rId73"/>
    <p:sldId id="369" r:id="rId74"/>
    <p:sldId id="366" r:id="rId75"/>
    <p:sldId id="367" r:id="rId76"/>
    <p:sldId id="370" r:id="rId77"/>
    <p:sldId id="292" r:id="rId78"/>
    <p:sldId id="371" r:id="rId79"/>
    <p:sldId id="293" r:id="rId80"/>
    <p:sldId id="294" r:id="rId81"/>
    <p:sldId id="372" r:id="rId82"/>
    <p:sldId id="295" r:id="rId83"/>
    <p:sldId id="373" r:id="rId84"/>
    <p:sldId id="296" r:id="rId85"/>
    <p:sldId id="297" r:id="rId86"/>
    <p:sldId id="374" r:id="rId87"/>
    <p:sldId id="298" r:id="rId88"/>
    <p:sldId id="375" r:id="rId89"/>
    <p:sldId id="376" r:id="rId90"/>
    <p:sldId id="299" r:id="rId91"/>
    <p:sldId id="300" r:id="rId92"/>
    <p:sldId id="377" r:id="rId93"/>
    <p:sldId id="301" r:id="rId94"/>
    <p:sldId id="302" r:id="rId95"/>
    <p:sldId id="378" r:id="rId96"/>
    <p:sldId id="303" r:id="rId97"/>
    <p:sldId id="379" r:id="rId98"/>
    <p:sldId id="304" r:id="rId99"/>
    <p:sldId id="380" r:id="rId100"/>
    <p:sldId id="343" r:id="rId101"/>
    <p:sldId id="305" r:id="rId102"/>
    <p:sldId id="381" r:id="rId103"/>
    <p:sldId id="345" r:id="rId104"/>
    <p:sldId id="306" r:id="rId105"/>
    <p:sldId id="307" r:id="rId106"/>
    <p:sldId id="382" r:id="rId107"/>
    <p:sldId id="346" r:id="rId108"/>
    <p:sldId id="383" r:id="rId109"/>
    <p:sldId id="347" r:id="rId110"/>
    <p:sldId id="308" r:id="rId111"/>
    <p:sldId id="348" r:id="rId112"/>
    <p:sldId id="349" r:id="rId113"/>
    <p:sldId id="352" r:id="rId114"/>
    <p:sldId id="384" r:id="rId115"/>
    <p:sldId id="350" r:id="rId116"/>
    <p:sldId id="351" r:id="rId117"/>
    <p:sldId id="385" r:id="rId118"/>
    <p:sldId id="353" r:id="rId119"/>
    <p:sldId id="355" r:id="rId120"/>
    <p:sldId id="386" r:id="rId121"/>
    <p:sldId id="354" r:id="rId122"/>
    <p:sldId id="356" r:id="rId123"/>
    <p:sldId id="357" r:id="rId124"/>
    <p:sldId id="358" r:id="rId125"/>
    <p:sldId id="387" r:id="rId1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507"/>
    <a:srgbClr val="ACC206"/>
    <a:srgbClr val="EBFB75"/>
    <a:srgbClr val="F8AC78"/>
    <a:srgbClr val="F69654"/>
    <a:srgbClr val="EEFB91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17" autoAdjust="0"/>
    <p:restoredTop sz="90929"/>
  </p:normalViewPr>
  <p:slideViewPr>
    <p:cSldViewPr>
      <p:cViewPr varScale="1">
        <p:scale>
          <a:sx n="61" d="100"/>
          <a:sy n="61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DECA8-333F-43D4-978A-FCC82971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95B6E3-0DB4-4B18-98F2-AFB602A8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EBAD0E-44A8-4605-A69C-E67E55C0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9D5B45-1D15-4E20-9625-4C76AB3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61E638-5FF0-4BFD-90B4-D6E0AEBA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F8D9E-95A9-42A7-8964-BB23B588F4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424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F1459-B7E0-4FCC-9BDF-842B358C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25BA16-23A0-4EBC-B1BD-D218B8E7C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207150-7363-4977-88B5-8391B360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B17FA-AB44-42DA-922F-E9CECD24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30E6B2-5C17-46E6-852C-C0C9A595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8F5B-64F8-4AF5-9715-ABCB980526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86B611-9D7C-4907-AA69-29437EF3C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B9132A-DECD-48C0-8353-1BC630B9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DD6F2A-221F-4C61-B0F1-1FD021A7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FEE31A-AB73-442C-B82A-288A5DE9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3D10BD-FD9E-4EF4-B9FF-C7D4D024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F0AF5-5EFE-4F48-8F06-518B8FD89A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545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E4F06-0E4A-479D-BF70-B08B5A68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7D20D3-3AB4-41F7-8C1F-0D3EE55B3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51FBB7-80B8-4B37-BABA-0A8006B2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57DAB9-78A2-4095-B65C-A3662C77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679F86-959B-4424-A085-CE633543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38E0-5104-46AF-BDEB-563FED4C97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608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8E688-E2B5-4121-9F3A-1A4C9A52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951DB3-A256-44AC-A1E9-8A76A909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0386AB-36A0-4B63-818D-D5C1313F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CCC750-02A6-4C7D-BC1F-F907A9A6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0FAF7F-C7A0-49F6-A74D-63FF26B7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0D53F-FBC5-4582-B64B-6DE98622CF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52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0E959-BDA4-46BD-A7F1-81D87EBE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6DBEC0-FFC2-4DDA-A999-66F439A6E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78AF48-54C3-4E09-BCE8-A291E40C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1A8E18-81D4-49B7-A6E1-D216B113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FCBBAA-2D57-40E5-87D9-CE0FA320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3F6CE-696F-4611-84F0-C2BC4942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3246-4BAD-45B2-BBFE-37A429BF0F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1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CC90F-562C-4B53-B21A-0CB4789A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7ACFB1-B96F-4221-BE9B-AD465839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C2C5AA-39F0-440D-9192-EA52510FF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826A62-7211-4BA5-B6F4-18E74A143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59D9A6-A07F-45D4-8D48-ABF436E4C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2FCE55-BD4F-418E-B59E-0207E8B6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DA28B0-29E3-493F-8090-F048DEA1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D0ABD5-98F3-4B18-9322-E3667D88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3FA02-28C9-4684-8A3B-B1D1A0AD3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244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98D6E-4D99-471D-BF74-D6F0CAC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036BB3-2537-4AD0-9C9A-39352BC7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95AB61-AEA3-4849-A0EF-8AC9C9CC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C6B56E-FE49-4E4E-8739-545F2CC0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C0F-7743-4C57-B265-A431DB2663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75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FD10C8-959D-4C74-A254-344A28D3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77E3219-38A6-4A36-8044-8EA0F012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DBE073-3286-4952-B652-DC6AEBA8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BBD94-1A9A-4897-9767-FBD768C58C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592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59C21-7D93-4CDA-AB97-D1B9F318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407C2-DEE3-4053-BC54-B57449673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8655F6-986B-4842-9E1E-A9C0325EA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E6F6F3-07A5-4D99-9E3C-7248F023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48469-CAE8-46C8-B830-585F199B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7B5189-5C13-4CD7-899F-F5A69873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B08D-7A7E-447D-9669-BC2E6B828B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04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4C49B-3274-4AF8-ACCF-D7BA9CBA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62E94F8-4374-40C9-BB4E-9BC99871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9DAAC7-D144-4186-BE96-808FC64B5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941A56-98F2-4D1B-B290-2494AD51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8F5482-A9CC-4F8E-9C00-2239F776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F8DB3F-B70C-421B-94F5-F16E9E96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B18C-60C7-43EE-9CF7-795793D236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71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E2611C-ABE9-412E-8504-D36038677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C4BEE6-082D-48D1-A975-74006572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D63FD-8489-457B-907B-495E92B719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805C8E-3793-44CD-9376-4B47A9116C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BBF193-92AE-48B7-9CBB-619884A420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49305B-D855-4AED-ADC6-E63F87CCE16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F5FE901F-DDEA-4FAB-960F-3EC8DDBB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>
            <a:extLst>
              <a:ext uri="{FF2B5EF4-FFF2-40B4-BE49-F238E27FC236}">
                <a16:creationId xmlns:a16="http://schemas.microsoft.com/office/drawing/2014/main" id="{7CB9A554-264F-4F7B-B9A4-F64C9531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1" name="Rectangle 11">
            <a:extLst>
              <a:ext uri="{FF2B5EF4-FFF2-40B4-BE49-F238E27FC236}">
                <a16:creationId xmlns:a16="http://schemas.microsoft.com/office/drawing/2014/main" id="{AE384753-4E6E-45D0-8076-2D6DCFB60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609600"/>
            <a:ext cx="39624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carga de cavalaria! Os soldados estão trajados com uniformes brancos feitos do mais puro linho. Cada um está montado sobre um cavalo cor de neve recém-caída.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3E2E7590-5C8A-4531-B8DC-C09BD34D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66E1DFD8-39B6-4206-8D50-1036B85D1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6400800" cy="4572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Generais que conquistaram impérios e governaram o mundo podem organizar e comandar os exércitos de Satanás. Uma organização perfeita! A cidade não é fortificada; os cristãos não possuem armas ou munição.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>
            <a:extLst>
              <a:ext uri="{FF2B5EF4-FFF2-40B4-BE49-F238E27FC236}">
                <a16:creationId xmlns:a16="http://schemas.microsoft.com/office/drawing/2014/main" id="{9192D37F-9427-4771-B73F-51E4D6AF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2FCE7A87-C3B5-488D-974E-F89BE69E9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47244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 dá o comando para marchar contra a cidade. Seus exércitos convergem de cada canto da Terra, marchando com precisão. Eles se aproximam da Cidade Santa, que paira acima da Terra...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2D12EC24-FB0C-4372-AFD9-028B6477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A2FE58C9-7169-4778-A44A-D5D2B179E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48768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...Dela flui a glória de Deus que  ilumina o mundo com Sua majestade e grandeza. Os ímpios de todas as eras permanecem sob seus transparentes muros dourados. Eles estão prontos para atacar e tomar essa magnífica cidade.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48EC717A-8506-4194-B913-BA1B8DC5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6D5ACAFB-8C76-4D69-B5AD-09D37F8F4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Mas, subitamente o silêncio toma posse da multidão. Ninguém fala. Ninguém se move. Eles compreendem que estão na presença de Deus, e começam a entender o que isso significa. Estão perdidos! Eles desprezaram a vida eterna! O horrível pressentimento de estar perdido para sempre é esmagador.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>
            <a:extLst>
              <a:ext uri="{FF2B5EF4-FFF2-40B4-BE49-F238E27FC236}">
                <a16:creationId xmlns:a16="http://schemas.microsoft.com/office/drawing/2014/main" id="{3A22288F-BCA0-42C6-9942-C30C3C4D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587EAD35-33CC-4BFF-BED3-E1E477C21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200400"/>
            <a:ext cx="8153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Tem Lugar a Cena do Juízo Final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Ali, pela primeira e última vez, cada pessoa que nasceu neste mundo permanece em seu lugar naquele momento. Que acontecimento! Os dois lados da humanidade estão face a face. Leia os versos 11-13 para posterior descrição dessa momentosa ocasião. 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id="{45E5DB8B-D8AF-45A9-91D6-0F90A5DD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Rectangle 6">
            <a:extLst>
              <a:ext uri="{FF2B5EF4-FFF2-40B4-BE49-F238E27FC236}">
                <a16:creationId xmlns:a16="http://schemas.microsoft.com/office/drawing/2014/main" id="{0C3F7962-2B8E-45D1-A08F-05A19E911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2514600"/>
            <a:ext cx="4343400" cy="2209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Bíblia não descreve todos os detalhes, mas desses versos transparece que, como os maus estão diante de Deus, toda a sua vida passa diante deles...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E4098A31-E893-423B-8610-A974076A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>
            <a:extLst>
              <a:ext uri="{FF2B5EF4-FFF2-40B4-BE49-F238E27FC236}">
                <a16:creationId xmlns:a16="http://schemas.microsoft.com/office/drawing/2014/main" id="{370FDF2A-93BB-4D25-982D-89B763FAF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971800"/>
            <a:ext cx="5029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desvenda diante de toda a expectante humanidade o que parece ser um imenso filme. O céu se enche com toda a história do trato divino com os anjos rebeldes e os homens decaídos.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64BE524B-AC57-4088-9CC2-A756244D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145C8D83-AF6B-4F4C-BD54-92C9852D2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43434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quer que cada um entenda Sua justiça. Deseja que mesmo os perdidos vejam como Ele ansiou salvá-los...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>
            <a:extLst>
              <a:ext uri="{FF2B5EF4-FFF2-40B4-BE49-F238E27FC236}">
                <a16:creationId xmlns:a16="http://schemas.microsoft.com/office/drawing/2014/main" id="{7D84325A-E3FD-4825-BDE5-6145121A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Rectangle 6">
            <a:extLst>
              <a:ext uri="{FF2B5EF4-FFF2-40B4-BE49-F238E27FC236}">
                <a16:creationId xmlns:a16="http://schemas.microsoft.com/office/drawing/2014/main" id="{0C59FE0E-A078-456F-AED8-AA020E0FA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8006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Foi sua própria decisão que os pôs do lado de fora dos muros dessa gloriosa cidade. O plano de Cristo para salvar os pecadores é mostrado em cores vivas.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76428C2B-E8B0-429F-93FB-D929251C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95098D9A-3916-4452-B3E0-5649102C4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51816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ímpios compreendem que Jesus os amou com inabalável amor. Mas agora é muito tarde! Eles são compelidos a se curvarem perante Ele como o Rei dos reis e Senhor dos senhores, reconhecendo Sua justiça e misericórdia.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DEDE6597-61AA-442E-AD62-F2CC9EAF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9617F428-BE5D-4F58-ADE6-647565B8D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609600"/>
            <a:ext cx="35814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visão extraordinária! Para onde esses exércitos se dirigem? Ao planeta Terra — à soleira da sua e da minha porta. Eles vêm para cá porque estamos indo para casa!</a:t>
            </a:r>
            <a:r>
              <a:rPr lang="pt-PT" altLang="pt-BR" sz="36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504CC9BF-EB34-4C4D-A7B1-DEA54D0C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69D43822-C3A5-45E4-A268-C7D80E30A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867400" cy="5410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Romanos 14:10 e 11 declara: "Pois todos havemos de comparecer ante o tribunal de Deus. Porque está escrito: Por Minha vida, diz o Senhor, diante de Mim se dobrará todo joelho, e toda língua louvará a Deus."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>
            <a:extLst>
              <a:ext uri="{FF2B5EF4-FFF2-40B4-BE49-F238E27FC236}">
                <a16:creationId xmlns:a16="http://schemas.microsoft.com/office/drawing/2014/main" id="{116B8583-27AE-4BDB-8A82-BF545F68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>
            <a:extLst>
              <a:ext uri="{FF2B5EF4-FFF2-40B4-BE49-F238E27FC236}">
                <a16:creationId xmlns:a16="http://schemas.microsoft.com/office/drawing/2014/main" id="{C64CE6BE-9D28-4042-855F-5D31725B1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68580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5:13 diz: "Ouvi também a toda criatura que está no céu, e na terra, e debaixo da terra, e no mar, e a todas as coisas que neles há, dizerem: Ao que está assentado sobre o trono, e ao Cordeiro, seja o louvor, e a honra, e a glória e o domínio pelos séculos dos séculos."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>
            <a:extLst>
              <a:ext uri="{FF2B5EF4-FFF2-40B4-BE49-F238E27FC236}">
                <a16:creationId xmlns:a16="http://schemas.microsoft.com/office/drawing/2014/main" id="{41EA06DC-9F4C-4A34-83F0-866CE92E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2" name="Rectangle 8">
            <a:extLst>
              <a:ext uri="{FF2B5EF4-FFF2-40B4-BE49-F238E27FC236}">
                <a16:creationId xmlns:a16="http://schemas.microsoft.com/office/drawing/2014/main" id="{D6E0488F-785A-407E-B460-C4ABC8BB1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8839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Por séculos Satanás tem infamado o caráter de Deus, acusando-O de ser cruel e injusto. Mas agora todas essas acusações foram respondidas. Não há questões irresolvidas. O próprio Satanás está em silêncio. Seu repertório de mentiras está esgotado. </a:t>
            </a:r>
            <a:endParaRPr lang="pt-PT" altLang="pt-BR" sz="32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DF05382E-DB77-4FF2-B7E6-5B5E629B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EFC45617-AFF5-4B9B-8C54-F831F5EF2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5720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salvos e os perdidos reconhecem que Jesus, o Cordeiro de Deus, é digno de nosso amor e adoração...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272B1F72-4129-44E1-8D43-A18C88B4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>
            <a:extLst>
              <a:ext uri="{FF2B5EF4-FFF2-40B4-BE49-F238E27FC236}">
                <a16:creationId xmlns:a16="http://schemas.microsoft.com/office/drawing/2014/main" id="{077B03F9-2EAB-4828-B92D-268F10F65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5720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...Um imensurável coro jamais reunido, consistente de todos os seres humanos nascidos neste mundo, declara a uma só voz: "Digno é o Cordeiro que foi morto"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(Apocalipse 5:12)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794CB09A-AD4D-49FD-81BB-98399AB5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5">
            <a:extLst>
              <a:ext uri="{FF2B5EF4-FFF2-40B4-BE49-F238E27FC236}">
                <a16:creationId xmlns:a16="http://schemas.microsoft.com/office/drawing/2014/main" id="{C8B419A0-2373-408E-9DA4-8957A10FC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47244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Fogo desce do céu e destrói pecado e pecadores.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desceu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fogo do céu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os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consumiu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(verso 9).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>
            <a:extLst>
              <a:ext uri="{FF2B5EF4-FFF2-40B4-BE49-F238E27FC236}">
                <a16:creationId xmlns:a16="http://schemas.microsoft.com/office/drawing/2014/main" id="{B8399BD6-211A-4DDC-BF81-E6C3AA72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Rectangle 5">
            <a:extLst>
              <a:ext uri="{FF2B5EF4-FFF2-40B4-BE49-F238E27FC236}">
                <a16:creationId xmlns:a16="http://schemas.microsoft.com/office/drawing/2014/main" id="{90DD565C-3221-460F-A761-2B4A90C85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5867400" cy="4038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 com o diabo (verso 10)?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9F790C47-BEFC-4B84-94CF-FBBC42D5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Rectangle 3">
            <a:extLst>
              <a:ext uri="{FF2B5EF4-FFF2-40B4-BE49-F238E27FC236}">
                <a16:creationId xmlns:a16="http://schemas.microsoft.com/office/drawing/2014/main" id="{58EC1DF4-F9D7-43B3-ADD7-50704AD87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5867400" cy="4038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 com o diabo (verso 10)?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Foi lançado dentro do lago do fogo e enxofre.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>
            <a:extLst>
              <a:ext uri="{FF2B5EF4-FFF2-40B4-BE49-F238E27FC236}">
                <a16:creationId xmlns:a16="http://schemas.microsoft.com/office/drawing/2014/main" id="{C6B9AD5F-B14D-4739-9A52-0A758772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DACF07A2-3DBD-4999-9974-F4FFA00D2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1628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a morte e o Hades (a sepultura) foram lançados no lago de fogo; esta é a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segunda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morte (verso 14).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>
            <a:extLst>
              <a:ext uri="{FF2B5EF4-FFF2-40B4-BE49-F238E27FC236}">
                <a16:creationId xmlns:a16="http://schemas.microsoft.com/office/drawing/2014/main" id="{29F032C1-9D06-40C1-9F6E-7D593495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4" name="Rectangle 6">
            <a:extLst>
              <a:ext uri="{FF2B5EF4-FFF2-40B4-BE49-F238E27FC236}">
                <a16:creationId xmlns:a16="http://schemas.microsoft.com/office/drawing/2014/main" id="{C9DFC47A-E444-4DFB-9778-DA8E83D66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848600" cy="3657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Quem foi lançado no lago de fogo (verso 15)?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597F6C57-A142-41F9-95E4-55AB9EE2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50E257B2-314E-4F44-A21F-F46A0CD60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71600"/>
            <a:ext cx="6934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Veja as descrições de Jesus encontradas nos versos 11-16: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Seus olhos eram como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chama de fogo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BBC4062C-1115-499F-B52B-182F2138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3F5A5744-A0C5-405F-BBE7-000D9B192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848600" cy="3657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Quem foi lançado no lago de fogo (verso 15)?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Todos que não tem o nome inscrito no Livro da Vida.</a:t>
            </a:r>
            <a:endParaRPr lang="pt-PT" altLang="pt-BR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952698F3-4F8D-4965-B94C-CC738F96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Rectangle 5">
            <a:extLst>
              <a:ext uri="{FF2B5EF4-FFF2-40B4-BE49-F238E27FC236}">
                <a16:creationId xmlns:a16="http://schemas.microsoft.com/office/drawing/2014/main" id="{F2C2DB27-B075-412E-AC76-42927C86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Embora Satanás e a incontável multidão de ímpios tenham admitido que o caminho de Deus é o melhor, seus corações não foram transformados. Seu caráter permanece pecaminoso. O santo fogo vindo de Deus precisa destruir o pecado. Esse é o Juízo Final.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>
            <a:extLst>
              <a:ext uri="{FF2B5EF4-FFF2-40B4-BE49-F238E27FC236}">
                <a16:creationId xmlns:a16="http://schemas.microsoft.com/office/drawing/2014/main" id="{147E976B-ECCB-4107-A18C-C0B17802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>
            <a:extLst>
              <a:ext uri="{FF2B5EF4-FFF2-40B4-BE49-F238E27FC236}">
                <a16:creationId xmlns:a16="http://schemas.microsoft.com/office/drawing/2014/main" id="{9EACCDF9-D2D3-4081-9F8B-FDBD77772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5486400" cy="4572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 e os ímpios que se reuniram para tomar de assalto a Santa Cidade são destruídos para sempre. Essa é a chamada "segunda morte" ou morte eterna. Esse fogo purifica totalmente a Terra; nenhum traço de pecado será deixado.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>
            <a:extLst>
              <a:ext uri="{FF2B5EF4-FFF2-40B4-BE49-F238E27FC236}">
                <a16:creationId xmlns:a16="http://schemas.microsoft.com/office/drawing/2014/main" id="{09776E0A-2893-4B31-A905-D7FCEF3A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Rectangle 5">
            <a:extLst>
              <a:ext uri="{FF2B5EF4-FFF2-40B4-BE49-F238E27FC236}">
                <a16:creationId xmlns:a16="http://schemas.microsoft.com/office/drawing/2014/main" id="{3E5C845F-C25C-46DC-98E8-74CAB91E1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609600"/>
            <a:ext cx="49530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Onde você estará?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anseia poder falar-nos face a face. Ele anseia dizer-nos estas palavras: "Bem está, servo bom e fiel." (Mateus 25:21)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>
            <a:extLst>
              <a:ext uri="{FF2B5EF4-FFF2-40B4-BE49-F238E27FC236}">
                <a16:creationId xmlns:a16="http://schemas.microsoft.com/office/drawing/2014/main" id="{CAA85761-1FDB-4560-8C8E-61F7F139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>
            <a:extLst>
              <a:ext uri="{FF2B5EF4-FFF2-40B4-BE49-F238E27FC236}">
                <a16:creationId xmlns:a16="http://schemas.microsoft.com/office/drawing/2014/main" id="{9CE66C88-5555-4832-8FF3-FDB083B66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50292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Onde você estará quando Deus der Seu veredicto final? De que lado? Não importa o que você fez em sua vida, não importa o que você passou, Deus pode fazer com que tudo tenha um significado...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>
            <a:extLst>
              <a:ext uri="{FF2B5EF4-FFF2-40B4-BE49-F238E27FC236}">
                <a16:creationId xmlns:a16="http://schemas.microsoft.com/office/drawing/2014/main" id="{E588E294-75B5-4F9A-A02A-8C6AF4DE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Rectangle 5">
            <a:extLst>
              <a:ext uri="{FF2B5EF4-FFF2-40B4-BE49-F238E27FC236}">
                <a16:creationId xmlns:a16="http://schemas.microsoft.com/office/drawing/2014/main" id="{B958BA76-F5E4-4CE8-BFEA-0B79A90A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44196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...Ele pode conceder-lhe um lugar do lado de dentro da cidade, com Jesus e os redimidos. Assim, por favor, dê-Lhe uma resposta agora, face a face.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>
            <a:extLst>
              <a:ext uri="{FF2B5EF4-FFF2-40B4-BE49-F238E27FC236}">
                <a16:creationId xmlns:a16="http://schemas.microsoft.com/office/drawing/2014/main" id="{AEB9BB31-BC91-41A8-8093-D2E3A7B1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Rectangle 5">
            <a:extLst>
              <a:ext uri="{FF2B5EF4-FFF2-40B4-BE49-F238E27FC236}">
                <a16:creationId xmlns:a16="http://schemas.microsoft.com/office/drawing/2014/main" id="{ADAAA205-DE9C-4981-ADD0-DD8B1BDD1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914400"/>
            <a:ext cx="5867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Sobre Sua cabeça havia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coroas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A1F24B76-B259-4302-8129-04045C45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5D201FF0-F7DF-4A04-91BA-B36E86EFB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990600"/>
            <a:ext cx="5715000" cy="1143000"/>
          </a:xfrm>
          <a:noFill/>
          <a:ln/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estava trajado com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manto tinto de sangue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>
            <a:extLst>
              <a:ext uri="{FF2B5EF4-FFF2-40B4-BE49-F238E27FC236}">
                <a16:creationId xmlns:a16="http://schemas.microsoft.com/office/drawing/2014/main" id="{EA06EB60-D945-44F0-B6C8-787793B8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Rectangle 5">
            <a:extLst>
              <a:ext uri="{FF2B5EF4-FFF2-40B4-BE49-F238E27FC236}">
                <a16:creationId xmlns:a16="http://schemas.microsoft.com/office/drawing/2014/main" id="{CC15D787-69FA-4FC6-B9A9-76C0E948C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914400"/>
            <a:ext cx="6477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Sua boca saía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uma espada afiada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8D26170E-067A-4F64-B54A-2512B357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18690FCF-4A41-4590-AEAE-A19CBFB0A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05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Descobrimos nas lições passadas que uma vestimenta branca e pura representa a justiça de Jesus, a qual Ele oferece a todos como um dom gratuito. Para enfatizar o significado de Seu sacrifício e a pureza do Céu, os cavaleiros e cavalos aparecem todos de branco.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4B333F5D-14B4-475E-A883-9217F6B4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310A60A2-6AD4-438B-AAF3-7090D98C1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90800"/>
            <a:ext cx="7086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838200" indent="-838200"/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Quatro nomes de Jesus encontrados nos versículos 11 a 16: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11) Fiel e Verdadeiro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13) Verbo de Deus 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(verso 16)</a:t>
            </a:r>
            <a:r>
              <a:rPr lang="pt-PT" altLang="pt-BR" sz="2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Rei dos reis e Senhor dos senhores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23674066-85E3-4C21-90EC-C1F6A5B5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6C9BB052-0D04-4815-8F51-8F08B732F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1600200"/>
            <a:ext cx="5410200" cy="2971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Fiel e Verdadeiro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é nosso melhor Amigo, totalmente digno de confiança. Ele é genuíno. Alguém que sempre mantém Sua palavra.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35BEE585-B621-4197-AFD3-0D01A91F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5664A323-A862-4811-9BCD-6CD3CBBC3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4953000" cy="3657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Palavra de Deus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Jesus mostrou-nos como Deus é. Ele tornou Deus compreensível a nós. Eis por que precisamos contemplar e estudar a vida de Jesus a cada dia.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>
            <a:extLst>
              <a:ext uri="{FF2B5EF4-FFF2-40B4-BE49-F238E27FC236}">
                <a16:creationId xmlns:a16="http://schemas.microsoft.com/office/drawing/2014/main" id="{286EBF02-CA8F-440A-ACC4-24C03921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>
            <a:extLst>
              <a:ext uri="{FF2B5EF4-FFF2-40B4-BE49-F238E27FC236}">
                <a16:creationId xmlns:a16="http://schemas.microsoft.com/office/drawing/2014/main" id="{BB818398-5A37-4899-AA05-415A21D58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00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Foco na Profecia - 19</a:t>
            </a:r>
            <a:r>
              <a:rPr lang="pt-PT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Foco Sobre o Apocalipse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716A86BB-DB17-400A-8E48-EE1D0C6F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0FEF320A-3393-40C5-BAF7-0532003A0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800600"/>
            <a:ext cx="8839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 u="sng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Rei dos reis e Senhor dos senhores</a:t>
            </a:r>
            <a: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Esse é o título real de Cristo. Não há a menor dúvida sobre quem é realmente o soberano do Universo. Cristo obteve completa vitória sobre Satanás.</a:t>
            </a:r>
            <a:r>
              <a:rPr lang="pt-PT" altLang="pt-BR" sz="3200" b="1">
                <a:solidFill>
                  <a:srgbClr val="FFFF99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397A4F2F-971A-4D9B-A362-6F932DCE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BEF937A9-329D-4260-AB8B-2C70472F9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NOTE os símbolos nessa cena: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Espada — A Bíblia ou Palavra de Deus (Hebreus 4:12).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>
            <a:extLst>
              <a:ext uri="{FF2B5EF4-FFF2-40B4-BE49-F238E27FC236}">
                <a16:creationId xmlns:a16="http://schemas.microsoft.com/office/drawing/2014/main" id="{F7BA4566-4CFB-4F69-8582-03FA54D0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Rectangle 8">
            <a:extLst>
              <a:ext uri="{FF2B5EF4-FFF2-40B4-BE49-F238E27FC236}">
                <a16:creationId xmlns:a16="http://schemas.microsoft.com/office/drawing/2014/main" id="{7D59A3E8-9157-4367-86C8-F0EF96EE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Exércitos celestiais- 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Os anjos.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>
            <a:extLst>
              <a:ext uri="{FF2B5EF4-FFF2-40B4-BE49-F238E27FC236}">
                <a16:creationId xmlns:a16="http://schemas.microsoft.com/office/drawing/2014/main" id="{C070FAEF-8FA9-4F97-A464-468D6431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5">
            <a:extLst>
              <a:ext uri="{FF2B5EF4-FFF2-40B4-BE49-F238E27FC236}">
                <a16:creationId xmlns:a16="http://schemas.microsoft.com/office/drawing/2014/main" id="{2FFF4E84-392C-4380-B8FD-561112A74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48768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Sangue nas vestes de Cristo — Seu sangue que Ele derramou por nossos pecados</a:t>
            </a:r>
            <a:b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(I Pedro 1:17-21).</a:t>
            </a:r>
            <a:b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1D8F5C18-B822-424D-9D1B-E97B01EE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9FB09BA0-8DCE-4716-B02C-7F316AD2C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Vestes brancas de Cristo — Sua justiça com a qual Ele cobre os pecadores.</a:t>
            </a:r>
            <a:b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>
            <a:extLst>
              <a:ext uri="{FF2B5EF4-FFF2-40B4-BE49-F238E27FC236}">
                <a16:creationId xmlns:a16="http://schemas.microsoft.com/office/drawing/2014/main" id="{427BFD2F-F156-43D8-B5FF-CFDFD605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5" name="Rectangle 5">
            <a:extLst>
              <a:ext uri="{FF2B5EF4-FFF2-40B4-BE49-F238E27FC236}">
                <a16:creationId xmlns:a16="http://schemas.microsoft.com/office/drawing/2014/main" id="{696298C8-A302-4C70-B109-9C77E330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7244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Vara de ferro — Simboliza autoridade. O pastor de ovelhas usa a vara para proteger seu rebanho </a:t>
            </a:r>
            <a:b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(João 10:7-18; Salmo 23:4).</a:t>
            </a:r>
            <a:r>
              <a:rPr lang="pt-PT" altLang="pt-BR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BB17D376-48A6-4F69-B1EE-64D27DF1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9">
            <a:extLst>
              <a:ext uri="{FF2B5EF4-FFF2-40B4-BE49-F238E27FC236}">
                <a16:creationId xmlns:a16="http://schemas.microsoft.com/office/drawing/2014/main" id="{E28B44A1-2426-40E6-82EE-DB648981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05400"/>
            <a:ext cx="7772400" cy="1143000"/>
          </a:xfrm>
          <a:noFill/>
          <a:ln/>
          <a:effectLst>
            <a:outerShdw dist="89803" dir="2111219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Destruição dos Pecadores na Vinda de Cristo</a:t>
            </a:r>
            <a:br>
              <a:rPr lang="pt-BR" altLang="pt-BR" b="1">
                <a:solidFill>
                  <a:srgbClr val="FFFF99"/>
                </a:solidFill>
                <a:latin typeface="Tahoma" panose="020B0604030504040204" pitchFamily="34" charset="0"/>
              </a:rPr>
            </a:br>
            <a:endParaRPr lang="pt-PT" altLang="pt-BR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>
            <a:extLst>
              <a:ext uri="{FF2B5EF4-FFF2-40B4-BE49-F238E27FC236}">
                <a16:creationId xmlns:a16="http://schemas.microsoft.com/office/drawing/2014/main" id="{AA6DF15C-E543-4213-974D-65B2601A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9" name="Rectangle 5">
            <a:extLst>
              <a:ext uri="{FF2B5EF4-FFF2-40B4-BE49-F238E27FC236}">
                <a16:creationId xmlns:a16="http://schemas.microsoft.com/office/drawing/2014/main" id="{E2B2CDEB-A1F6-46F4-9090-5A66F62F1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6781800" cy="32004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Ler Apocalipse 19:17-21</a:t>
            </a:r>
            <a:b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versos retratam mais uma vez a batalha do Armagedom, sobre a qual estudamos nos capítulos 16 e 17.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C507A501-79FE-4C8B-A2B8-D5CB6872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DE66CFE9-05DF-4E87-812F-7C3CB5C4B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914400"/>
            <a:ext cx="4191000" cy="4724400"/>
          </a:xfrm>
          <a:noFill/>
          <a:ln/>
          <a:effectLst>
            <a:outerShdw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Enquanto Jesus e Seus anjos são representados descendo dos céus como um exército a cavalo, são anunciados os resultados da batalha. João, então, nos fornece outra imagem... </a:t>
            </a:r>
            <a:endParaRPr lang="pt-PT" altLang="pt-BR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F4358923-CA1D-4624-947B-9AF47349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3">
            <a:extLst>
              <a:ext uri="{FF2B5EF4-FFF2-40B4-BE49-F238E27FC236}">
                <a16:creationId xmlns:a16="http://schemas.microsoft.com/office/drawing/2014/main" id="{21EE2FF9-5568-4F3C-820D-649EA0FB5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0" y="838200"/>
            <a:ext cx="4191000" cy="4724400"/>
          </a:xfrm>
          <a:noFill/>
          <a:ln/>
          <a:effectLst>
            <a:outerShdw dist="127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descreve a vinda de Jesus aos pecadores impenitentes como um convite para a "ceia do grande Deus" (Apocalipse 19:17). Essa é muito diferente da "ceia das bodas do Cordeiro", no verso 9. </a:t>
            </a:r>
            <a:endParaRPr lang="pt-PT" altLang="pt-BR" sz="36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568CDAF8-A26B-4B37-A5C3-F680A533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1D86917-5905-41CC-8214-3E8D846CC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5943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Deus é Justo?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Apocalipse 19 e 20</a:t>
            </a:r>
            <a:r>
              <a:rPr lang="pt-PT" altLang="pt-BR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>
            <a:extLst>
              <a:ext uri="{FF2B5EF4-FFF2-40B4-BE49-F238E27FC236}">
                <a16:creationId xmlns:a16="http://schemas.microsoft.com/office/drawing/2014/main" id="{9646B011-6B10-4B3E-8BD6-133D3BFE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57B1E98F-B7CA-4014-9884-E68C471E1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49530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Jesus vier, todos os seres humanos terão escolhido entre um ou outro convite para a ceia. Podemos estar presentes apenas a uma delas. Todas as pessoas são convidadas para a primeira, a festa de casamento do Cordeiro... </a:t>
            </a:r>
            <a:endParaRPr lang="pt-PT" altLang="pt-BR" sz="36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>
            <a:extLst>
              <a:ext uri="{FF2B5EF4-FFF2-40B4-BE49-F238E27FC236}">
                <a16:creationId xmlns:a16="http://schemas.microsoft.com/office/drawing/2014/main" id="{9D0951D6-D97A-4CBE-BEAE-2167E141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9C589204-A00E-4991-A6C1-9BAC17BC9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54864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Aqueles que se recusam a atender, automaticamente se tornam convidados da segunda, "a ceia do grande Deus". Precisamos escolher uma ou outra. A primeira ceia representa a vida eterna com Jesus. A segunda significa morte eterna.</a:t>
            </a:r>
            <a:r>
              <a:rPr lang="pt-PT" altLang="pt-BR" sz="40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59F03D98-17FC-4849-AF1B-D8834A7E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9969EBC2-82B8-49D8-9758-AC9474DB1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62000"/>
            <a:ext cx="6629400" cy="5638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versos 9 e 17 retratam os dois lados da batalha terrena final. Identifique-os: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8B2F248A-B1F4-4384-8BEA-4903A997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5747A118-D4E1-4E1E-95C8-E894D7D83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629400" cy="5638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versos 9 e 17 retratam os dois lados da batalha terrena final. Identifique-os: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primeiro deles é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que são convidados para a ceia das bodas do Cordeiro.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segundo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convidado para a grande ceia de Deus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>
            <a:extLst>
              <a:ext uri="{FF2B5EF4-FFF2-40B4-BE49-F238E27FC236}">
                <a16:creationId xmlns:a16="http://schemas.microsoft.com/office/drawing/2014/main" id="{15EB0825-2B68-44B2-9874-C866A91A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Rectangle 12">
            <a:extLst>
              <a:ext uri="{FF2B5EF4-FFF2-40B4-BE49-F238E27FC236}">
                <a16:creationId xmlns:a16="http://schemas.microsoft.com/office/drawing/2014/main" id="{D7219330-7D29-46E5-B6D0-705FC707F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908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Nos versos 20 e 21, note a total destruição daqueles que uniram seus interesses aos do regime político e religioso que se opõe a Deus e à Sua verdade: </a:t>
            </a:r>
            <a:endParaRPr lang="pt-PT" altLang="pt-BR" b="1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5090110B-F476-4866-9C5B-DDFC7A62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3FE67394-7BEC-4679-B542-AF9AC94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 a besta foi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aprisionada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e com ela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falso profeta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que...  enganou os que receberam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marca da besta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os que </a:t>
            </a:r>
            <a:r>
              <a:rPr lang="pt-BR" altLang="pt-BR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eram adoradores da sua imagem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76E5DB97-4560-4807-A5E8-72388016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BAD4F781-6C67-4A6F-8B62-8C987C9C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Eles foram lançados no "lago de fogo" ou mortos pela "espada de Deus" (Sua Palavra). NINGUÉM é deixado vivo. A aniquilação dos pecadores é completa, não por escolha da parte de Deus, mas por sua própria opção. </a:t>
            </a:r>
            <a:endParaRPr lang="pt-PT" altLang="pt-BR" b="1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85ED2D1E-19FE-4286-8348-B7E8F655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7208CAC9-3A50-4F7F-8F45-ECF213AF3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4114800" cy="4343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não deseja que isso aconteça. A Bíblia o chama de "Príncipe da Paz" (Isaías 9:6)...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>
            <a:extLst>
              <a:ext uri="{FF2B5EF4-FFF2-40B4-BE49-F238E27FC236}">
                <a16:creationId xmlns:a16="http://schemas.microsoft.com/office/drawing/2014/main" id="{4EE8C3A5-7971-4859-A846-FA54D690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4" name="Rectangle 6">
            <a:extLst>
              <a:ext uri="{FF2B5EF4-FFF2-40B4-BE49-F238E27FC236}">
                <a16:creationId xmlns:a16="http://schemas.microsoft.com/office/drawing/2014/main" id="{5B1516EE-4F15-4253-B4CC-64A2D0E98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51816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não aprecia a guerra. Não foi Ele quem começou esse conflito; Satanás o fez, milhares de anos antes no Céu. </a:t>
            </a:r>
            <a:endParaRPr lang="pt-PT" altLang="pt-BR" b="1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3123C8E2-2B43-40D6-B5FA-1EB98385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F38E6E25-68E6-4C87-A07F-DBE949821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257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milhares de anos Jesus tem sido paciente. Ele tem Se afligido por causa de famílias famintas...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6B5C5DA3-6DCA-4292-9909-BEFD6D418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533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>
            <a:extLst>
              <a:ext uri="{FF2B5EF4-FFF2-40B4-BE49-F238E27FC236}">
                <a16:creationId xmlns:a16="http://schemas.microsoft.com/office/drawing/2014/main" id="{2B737262-C0E5-446C-B2D4-AFC06D6F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>
            <a:extLst>
              <a:ext uri="{FF2B5EF4-FFF2-40B4-BE49-F238E27FC236}">
                <a16:creationId xmlns:a16="http://schemas.microsoft.com/office/drawing/2014/main" id="{7F93ABD1-B1D7-43B4-9FA0-9F3BFABA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953000"/>
            <a:ext cx="8610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EEFB91"/>
                </a:solidFill>
                <a:latin typeface="Tahoma" panose="020B0604030504040204" pitchFamily="34" charset="0"/>
              </a:rPr>
              <a:t>Jesus, montado num poderoso cavalo branco, galopa através da passagem galáctica formada pelos exércitos celestiais. Destino: Terra.    </a:t>
            </a:r>
            <a:endParaRPr lang="pt-PT" altLang="pt-BR" sz="3600" b="1">
              <a:solidFill>
                <a:srgbClr val="EEFB9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extLst>
              <a:ext uri="{FF2B5EF4-FFF2-40B4-BE49-F238E27FC236}">
                <a16:creationId xmlns:a16="http://schemas.microsoft.com/office/drawing/2014/main" id="{C9EB17FA-6823-49F8-B287-F491DDC7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Rectangle 3">
            <a:extLst>
              <a:ext uri="{FF2B5EF4-FFF2-40B4-BE49-F238E27FC236}">
                <a16:creationId xmlns:a16="http://schemas.microsoft.com/office/drawing/2014/main" id="{AAD0661C-F1D7-4D0E-91D9-77407F2AE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8763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...mulheres estupradas, crianças maltratadas, pela  mortandade da guerra, os corpos arruinados pela doença e o sofrimento. 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40BAEEE4-C0F9-4E78-BF46-7BA8710BF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533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DF20092D-3B42-4A89-B46F-B041599C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DCB0CC2F-3AF1-4E17-803F-B07272DFB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724400"/>
            <a:ext cx="8610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Foi permitido que o pecado seguisse seu curso natural para que nós, seres humanos, e toda a criação celestial, pudéssemos observar quão maligno o pecado realmente é... 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>
            <a:extLst>
              <a:ext uri="{FF2B5EF4-FFF2-40B4-BE49-F238E27FC236}">
                <a16:creationId xmlns:a16="http://schemas.microsoft.com/office/drawing/2014/main" id="{FD87120B-2BBA-4060-86DD-247E5186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0" name="Rectangle 6">
            <a:extLst>
              <a:ext uri="{FF2B5EF4-FFF2-40B4-BE49-F238E27FC236}">
                <a16:creationId xmlns:a16="http://schemas.microsoft.com/office/drawing/2014/main" id="{CABC2315-7790-4766-AEB1-34A929406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...Nunca mais quereremos que ele ressurja. Cada ser criado compreenderá o pecado como ele de fato é. As questões do conflito dos séculos serão todas esclarecidas. </a:t>
            </a:r>
            <a:endParaRPr lang="pt-PT" altLang="pt-BR" sz="32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>
            <a:extLst>
              <a:ext uri="{FF2B5EF4-FFF2-40B4-BE49-F238E27FC236}">
                <a16:creationId xmlns:a16="http://schemas.microsoft.com/office/drawing/2014/main" id="{ABBA9AE8-A978-4BFA-943B-DE333725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9626ACD7-9A29-4419-8CFB-29A7D40B6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53340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milhares de anos Deus tem trabalhado para atrair os seres humanos a Si. Ele veio a este mundo para nascer como um homem, viver uma vida perfeita e morrer como sacrifício sobre a cruz a fim de nos salvar.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A374A317-CD32-425B-A4FA-484AA484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72F0F741-2947-4A53-84A0-F4C57361C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0"/>
            <a:ext cx="8839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demonstrou claramente como é de fato o caráter divino. Mas, a despeito de tudo isso, muitas pessoas ainda voltam suas costas ao oferecimento divino de salvação.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>
            <a:extLst>
              <a:ext uri="{FF2B5EF4-FFF2-40B4-BE49-F238E27FC236}">
                <a16:creationId xmlns:a16="http://schemas.microsoft.com/office/drawing/2014/main" id="{C5C056A0-5A3D-4AA7-9FEC-0BB89D89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4" name="Rectangle 6">
            <a:extLst>
              <a:ext uri="{FF2B5EF4-FFF2-40B4-BE49-F238E27FC236}">
                <a16:creationId xmlns:a16="http://schemas.microsoft.com/office/drawing/2014/main" id="{8FC2F716-228B-49AF-93DF-0A9462E90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219200"/>
            <a:ext cx="4495800" cy="4038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Sua misericórdia, Jesus diz que é chegado o tempo de dar um fim ao sofrimento e à dor causados pelo pecado.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87717E15-F6DF-4C44-BA97-5A345006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DFA17BED-2BB2-400C-BE99-B47B8D3EE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5257800" cy="4191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Cristo tem sido amoroso e bondoso, "não querendo que ninguém se perca" (II Pedro 3:9). Contudo, é chegado o tempo de colocar as coisas em seus devidos lugares. Misericórdia e justiça precisam ser compartilhadas.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>
            <a:extLst>
              <a:ext uri="{FF2B5EF4-FFF2-40B4-BE49-F238E27FC236}">
                <a16:creationId xmlns:a16="http://schemas.microsoft.com/office/drawing/2014/main" id="{0A196AC8-B4B8-4436-9278-18447448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>
            <a:extLst>
              <a:ext uri="{FF2B5EF4-FFF2-40B4-BE49-F238E27FC236}">
                <a16:creationId xmlns:a16="http://schemas.microsoft.com/office/drawing/2014/main" id="{4183BF97-FD08-4401-8609-F51587256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período de tempo bíblico que descreve como o pecado chegará ao fim neste mundo é chamado de milênio.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>
            <a:extLst>
              <a:ext uri="{FF2B5EF4-FFF2-40B4-BE49-F238E27FC236}">
                <a16:creationId xmlns:a16="http://schemas.microsoft.com/office/drawing/2014/main" id="{00D5BD63-29AA-427F-9C4E-FE9AB71D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Rectangle 6">
            <a:extLst>
              <a:ext uri="{FF2B5EF4-FFF2-40B4-BE49-F238E27FC236}">
                <a16:creationId xmlns:a16="http://schemas.microsoft.com/office/drawing/2014/main" id="{7963881A-3934-4292-AA6E-D16AA06CB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9248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interessante que, apesar de seu largo uso, a palavra "milênio" não é encontrada na Bíblia. Ela é adaptada de antigas traduções latinas das Escrituras. É formada por duas palavras latinas: "mille", que significa "mil", e "annum", que significa "ano".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9AFD37DA-DFB7-45A1-B75B-73A6C49D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49C423BA-90E6-445B-9429-280A0878C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20 nos ajuda a compreendermos o que acontecerá durante esses mil anos.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4E885612-203B-484F-8C17-CDF3A008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E1846C7F-D9F2-447B-B938-614EE96FB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181600"/>
            <a:ext cx="7772400" cy="1143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Segunda Vinda de Cristo	</a:t>
            </a:r>
            <a:br>
              <a:rPr lang="pt-BR" altLang="pt-BR" sz="4000" b="1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Ler Apocalipse 19:11-16</a:t>
            </a:r>
            <a:endParaRPr lang="pt-PT" altLang="pt-BR" sz="40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567CDF1E-27FF-416C-ABDA-D5856272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82E9C911-B58C-4355-9C8C-6AC5049D9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Milênio (Apocalipse 20)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Ler Apocalipse 20:1-15.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4BF554EB-1426-40A1-8B7B-3C852678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Rectangle 5">
            <a:extLst>
              <a:ext uri="{FF2B5EF4-FFF2-40B4-BE49-F238E27FC236}">
                <a16:creationId xmlns:a16="http://schemas.microsoft.com/office/drawing/2014/main" id="{D690DA68-2B45-4A16-BD6C-9AA61B725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mencionado, Apocalipse 20 centraliza-se sobre um período de mil anos que ocorrem em seguida à segunda vinda de Cristo.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B4AB8A6E-8AFB-4B6D-9655-DE7DC522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7BD89AD5-BBF5-41D4-95B7-EF96FA463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10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eventos envolvidos nesse espaço milenário marcam o ato final do conflito entre Deus e Satanás, que ocorreu desde que o pecado penetrou o Universo.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>
            <a:extLst>
              <a:ext uri="{FF2B5EF4-FFF2-40B4-BE49-F238E27FC236}">
                <a16:creationId xmlns:a16="http://schemas.microsoft.com/office/drawing/2014/main" id="{B4E31DAD-995D-45A5-8C03-88604944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Rectangle 6">
            <a:extLst>
              <a:ext uri="{FF2B5EF4-FFF2-40B4-BE49-F238E27FC236}">
                <a16:creationId xmlns:a16="http://schemas.microsoft.com/office/drawing/2014/main" id="{68A7C61A-48AF-4321-8F91-BD777B931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53340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drama alcança seu clímax no final dos mil anos, quando nosso mundo pecaminoso é purificado para sempre do pecado.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5E9E1D5D-B868-43BC-8721-10B77D9C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9C7D1538-0961-4B47-A84A-F15A7A17B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auxiliar no entendimento do que iremos estudar nos próximos versos, a lista seguinte resume os acontecimentos ocorrentes durante o milênio. As partes que se seguem a este sumário nos darão os detalhes e os necessários textos bíblicos de apoio.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5D3E9D7E-ADA8-4EF4-8D01-BFDCB875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EF32EE51-39E4-4423-BE7C-FF7DB4E81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2667000"/>
            <a:ext cx="9448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 i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Eventos iniciais dos mil anos</a:t>
            </a:r>
            <a:br>
              <a:rPr lang="pt-BR" altLang="pt-BR" sz="3600" b="1" i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 i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1- 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retorna à Terra.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2- Os justos mortos são ressuscitados.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3- Os justos vivos são levados ao Céu.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4- Os corpos dos justos são transformados.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5- Os ímpios vivos morrem.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6- Os ímpios mortos permanecem nas sepulturas.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7- Satanás é aprisionado na Terra.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764D7455-8075-4745-BB21-6AD1B0D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B3923E7D-DDD7-4A55-AF20-46A134B71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Eventos durante os mil anos</a:t>
            </a:r>
            <a:b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1- A Terra apresenta-se desolada.     2- Os ímpios estão todos mortos.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3- Satanás está confinado à Terra.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4- Os justos estão no Céu com Deus.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5- Um julgamento tem lugar no Céu.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7F78912D-95A7-4F3A-8032-3AFA0AA2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970508E1-D797-4F25-A6AD-5C7B7C8A7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153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 i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Eventos no final dos mil anos</a:t>
            </a:r>
            <a:b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1- Os ímpios mortos são ressuscitados.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2- Satanás é libertado.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3- Satanás engana os ímpios ressuscitados.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4-  A Santa Cidade desce do Céu.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5- Os ímpios cercam a Santa Cidade.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6- Os ímpios são destruídos.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7- Novos céus e nova Terra.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B3406BA4-AC3F-44B6-90DC-6A95F123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EEB4B78B-3E57-4806-B5F5-FA1AEA153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295400"/>
            <a:ext cx="59436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Apocalipse 20 nos mostra que as duas ressurreições servem de fronteiras para o período de mil anos. Tenha presente esse fato enquanto estudamos textos específicos de Apocalipse 20.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BC93D38A-EB45-4CA7-921D-8643F876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9AC847E2-FA12-4839-BC2D-739B4B31E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Início do Milênio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Tem lugar a segunda vinda de Cristo (Apocalipse 19).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>
            <a:extLst>
              <a:ext uri="{FF2B5EF4-FFF2-40B4-BE49-F238E27FC236}">
                <a16:creationId xmlns:a16="http://schemas.microsoft.com/office/drawing/2014/main" id="{E2C3D3A4-22FE-466C-8208-40CC9AC8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Rectangle 5">
            <a:extLst>
              <a:ext uri="{FF2B5EF4-FFF2-40B4-BE49-F238E27FC236}">
                <a16:creationId xmlns:a16="http://schemas.microsoft.com/office/drawing/2014/main" id="{1D8A84DF-69B5-4CF6-99CC-1361F206F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685800"/>
            <a:ext cx="49530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a visão dos sete selos, João olhou através de uma porta aberta no Céu (Apocalipse 4:1 e 2)...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9E1C063B-1FB8-482A-AAE5-B0F892D6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198198F4-7CB5-436D-94AC-48142E8DC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5105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quem Deus ressuscita na primeira ressurreição que acontece logo no início dos mil anos? (Apocalipse 20:6)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632A9925-971D-4C67-B303-E4FD4D73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Rectangle 8">
            <a:extLst>
              <a:ext uri="{FF2B5EF4-FFF2-40B4-BE49-F238E27FC236}">
                <a16:creationId xmlns:a16="http://schemas.microsoft.com/office/drawing/2014/main" id="{A2F36B53-CF43-4F7A-A1F1-9A3610EB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5720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Aqueles que aceitaram a Cristo (os justos mortos) são ressuscitados e se unem aos justos vivos para se encontrarem com Jesus nos céus.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7E119395-9DC8-4682-B993-229B5137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80B05A89-E24E-4CF5-8C86-77F714DE8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533400"/>
            <a:ext cx="43434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I Tessalonicenses 4:16 e 17 temos informação adicional a respeito: "Porque o Senhor mesmo descerá do céu com grande brado, à voz de arcanjo, ao som da trombeta de Deus, e os que morreram em Cristo ressuscitarão primeiro...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6AE23AE4-3396-4C40-957A-DEB99D6C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AED483A3-C63E-4955-BB39-07C502BCE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685800"/>
            <a:ext cx="42672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...Depois nós, os que ficarmos vivos, seremos arrebatados juntamente com eles, nas nuvens, ao encontro do Senhor nos ares, e assim estaremos para sempre com o Senhor."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>
            <a:extLst>
              <a:ext uri="{FF2B5EF4-FFF2-40B4-BE49-F238E27FC236}">
                <a16:creationId xmlns:a16="http://schemas.microsoft.com/office/drawing/2014/main" id="{76DFECF2-78E6-4C57-916C-44E36285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7">
            <a:extLst>
              <a:ext uri="{FF2B5EF4-FFF2-40B4-BE49-F238E27FC236}">
                <a16:creationId xmlns:a16="http://schemas.microsoft.com/office/drawing/2014/main" id="{FF95EC91-5457-4A31-BBDC-BA4B8D802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6934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segunda vinda de Jesus, enquanto os justos são levados para o Céu, todos os pecadores vivos são destruídos. Os pecadores mortos permanecem em suas tumbas. </a:t>
            </a:r>
            <a:b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(ler Apocalipse 6:15-17)</a:t>
            </a:r>
            <a:r>
              <a:rPr lang="pt-PT" altLang="pt-BR" sz="36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23EBFE5F-93E0-438C-BC19-772A14C2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AB768A5B-F7E6-4157-BEA2-713CD141A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5257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II Tessalonicenses 2:8 refere-se a esse evento: "E então será revelado esse iníquo, a quem o Senhor Jesus matará com o sopro de Sua boca e destruirá com a manifestação da Sua vinda."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8BCF89A1-8566-45D6-BC90-3A1D71F9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FA340036-3E49-4E42-8BDD-687A86B47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362200"/>
            <a:ext cx="4953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mesmos pontos são esboçados em Apocalipse 20:5 e 6: "Mas os outros mortos não reviveram,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até que os mil anos se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completassem."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>
            <a:extLst>
              <a:ext uri="{FF2B5EF4-FFF2-40B4-BE49-F238E27FC236}">
                <a16:creationId xmlns:a16="http://schemas.microsoft.com/office/drawing/2014/main" id="{D80A9820-0501-4E4C-814D-78C286DB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8" name="Rectangle 12">
            <a:extLst>
              <a:ext uri="{FF2B5EF4-FFF2-40B4-BE49-F238E27FC236}">
                <a16:creationId xmlns:a16="http://schemas.microsoft.com/office/drawing/2014/main" id="{DA89098D-2E11-4529-AB0A-FCBCFB4C9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876800"/>
            <a:ext cx="8915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“Bem-aventurado e santo é aquele que tem parte na primeira ressurreição. Sobre estes não tem poder a segunda morte, mas... reinarão com Ele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os mil anos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258CD458-0FC8-4C65-BA56-E1767EA7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FBBED3D6-FA9A-4219-B958-D512681DA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4495800" cy="304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Então os corpos de todos os justos serão transformados. "Mas a nossa pátria está nos céus, donde também aguardamos um Salvador, o Senhor Jesus Cristo...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5C1AC9E5-BA28-4E23-AC43-E7F4929D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F2048E23-9AC9-4847-BEA6-F9AEB8F9E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3200"/>
            <a:ext cx="4953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...que transformará o corpo da nossa humilhação, para ser conforme ao corpo da Sua glória, segundo o Seu eficaz poder de até sujeitar a si todas as coisas."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(Filipenses 3:10 e 21)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>
            <a:extLst>
              <a:ext uri="{FF2B5EF4-FFF2-40B4-BE49-F238E27FC236}">
                <a16:creationId xmlns:a16="http://schemas.microsoft.com/office/drawing/2014/main" id="{3F3D44FB-06F9-4125-829F-4A9A2968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Rectangle 6">
            <a:extLst>
              <a:ext uri="{FF2B5EF4-FFF2-40B4-BE49-F238E27FC236}">
                <a16:creationId xmlns:a16="http://schemas.microsoft.com/office/drawing/2014/main" id="{EEB293D7-F9A8-4591-ADAE-16BB8BD1E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7244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Apocalipse 11:19, o apóstolo observou e viu uma arca que continha os Dez Mandamentos. Até então, o setor mais íntimo do céu estava velado a João.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876C543F-0B35-4909-B9D6-60A186CD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24400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BDBAFC84-290C-4BE7-893A-2FA60722E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1066800"/>
            <a:ext cx="3581400" cy="3810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o Milênio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 é aprisionado na Terra; ele fica sem poder deixar o planeta.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1DD6320D-50D1-4C50-ACB2-52561D74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EB6F0FCD-7A09-45AA-8C17-9EC79CD6C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7543800" cy="4191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Ler Apocalipse 20:1-3.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Por quanto tempo Satanás ficará preso? 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1BF06FB5-B60A-4199-A83A-031AA76F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Rectangle 3">
            <a:extLst>
              <a:ext uri="{FF2B5EF4-FFF2-40B4-BE49-F238E27FC236}">
                <a16:creationId xmlns:a16="http://schemas.microsoft.com/office/drawing/2014/main" id="{BB0BEEE5-34EE-4342-B543-349C17EE2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7543800" cy="4191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Ler Apocalipse 20:1-3.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Por quanto tempo Satanás ficará preso? 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Mil anos.</a:t>
            </a:r>
            <a:endParaRPr lang="pt-PT" altLang="pt-BR" sz="4000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630803AF-6023-4707-B868-4805C6AA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D22015B6-9503-4D32-ABDE-B4C56EF04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6324600" cy="3276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Para onde ele foi lançado depois de preso?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>
            <a:extLst>
              <a:ext uri="{FF2B5EF4-FFF2-40B4-BE49-F238E27FC236}">
                <a16:creationId xmlns:a16="http://schemas.microsoft.com/office/drawing/2014/main" id="{0D3549AE-C1E2-4939-8A05-F29F7CF4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>
            <a:extLst>
              <a:ext uri="{FF2B5EF4-FFF2-40B4-BE49-F238E27FC236}">
                <a16:creationId xmlns:a16="http://schemas.microsoft.com/office/drawing/2014/main" id="{64238886-696C-4ABE-9E41-21E648314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6324600" cy="3276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Para onde ele foi lançado depois de preso?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No abismo. 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>
            <a:extLst>
              <a:ext uri="{FF2B5EF4-FFF2-40B4-BE49-F238E27FC236}">
                <a16:creationId xmlns:a16="http://schemas.microsoft.com/office/drawing/2014/main" id="{D183BF98-8429-4E48-ACBE-7CCC5343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5">
            <a:extLst>
              <a:ext uri="{FF2B5EF4-FFF2-40B4-BE49-F238E27FC236}">
                <a16:creationId xmlns:a16="http://schemas.microsoft.com/office/drawing/2014/main" id="{A3D2D947-4B3B-488B-9146-C6AAADE19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1066800"/>
            <a:ext cx="5105400" cy="39624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que lhe acontece no final dos mil anos?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0418D3A8-0B37-4836-B39E-F25BCBF1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>
            <a:extLst>
              <a:ext uri="{FF2B5EF4-FFF2-40B4-BE49-F238E27FC236}">
                <a16:creationId xmlns:a16="http://schemas.microsoft.com/office/drawing/2014/main" id="{8B05D777-EA76-444F-B7F6-11D8ABDAC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1371600"/>
            <a:ext cx="5105400" cy="39624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que lhe acontece no final dos mil anos?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Satanás é solto por pouco tempo. 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>
            <a:extLst>
              <a:ext uri="{FF2B5EF4-FFF2-40B4-BE49-F238E27FC236}">
                <a16:creationId xmlns:a16="http://schemas.microsoft.com/office/drawing/2014/main" id="{6D019138-05F7-494C-995F-051E1A1D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Rectangle 8">
            <a:extLst>
              <a:ext uri="{FF2B5EF4-FFF2-40B4-BE49-F238E27FC236}">
                <a16:creationId xmlns:a16="http://schemas.microsoft.com/office/drawing/2014/main" id="{9470BB44-B840-4E81-BD00-6D572EF25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9050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Satanás estará fazendo na Terra? Absolutamente nada, exceto lamentar amargamente a perda de sua estatura celestial e a derrota na guerra com Deus... 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79090C01-F8B0-4BF7-9ADC-242AA195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5D44B3B5-366A-45AA-BED7-4FD6B6D31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362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...Satanás será incapaz de enganar a quem quer que seja, porque os ímpios estarão mortos e espalhados pela face da Terra, e os cristãos estarão no Céu. Satanás está "algemado" ou "preso" pelas circunstâncias.</a:t>
            </a:r>
            <a:r>
              <a:rPr lang="pt-PT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F761074B-2649-4357-A4F8-87245BF5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6214315F-3514-495F-B38C-3B98443C0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1200" y="990600"/>
            <a:ext cx="3048000" cy="4648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Aqueles que aceitaram a Jesus vivem com Ele no Céu durante o período de mil anos.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65884B19-39A5-4AD3-BAD4-BE6473C2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0"/>
            <a:ext cx="52800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6CE7405F-5043-48BA-93DB-4E99D1457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733800" cy="55626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agora vê Jesus como um celeste general assentado sobre um poderoso e todo-enfeitado cavalo branco...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7F39308D-6FC6-4939-96D6-50749D0D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3B7A9E6C-C5B3-47B6-AD4A-12F52E09B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1816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os justos estarão fazendo no Céu, juntamente com Deus? Leia Apocalipse 20:4: "Então vi uns tronos e aos que [o povo de Deus] se assentaram sobre eles..."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lhes foi confiado?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CC6FAB20-FB54-4B23-BF2D-78679439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27A92B59-B37B-4ACC-8C84-4A6EEA127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1816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os justos estarão fazendo no Céu, juntamente com Deus? Leia Apocalipse 20:4: "Então vi uns tronos e aos que [o povo de Deus] se assentaram sobre eles..."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lhes foi confiado?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“Autoridade para julgar...”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7F096E60-82A0-4303-92C7-70ABAD94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04FFC59C-EF5D-44F9-9009-33E5114D9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819400"/>
            <a:ext cx="5410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os mil anos, os justos estarão revisando os casos dos seres humanos ímpios e anjos decaídos, incluindo seu líder, Satanás. Deus lhes deseja assegurar que todos os Seus juízos sempre foram justos...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extLst>
              <a:ext uri="{FF2B5EF4-FFF2-40B4-BE49-F238E27FC236}">
                <a16:creationId xmlns:a16="http://schemas.microsoft.com/office/drawing/2014/main" id="{1EFEB48C-F7D2-4D2A-A811-F97ABA56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3">
            <a:extLst>
              <a:ext uri="{FF2B5EF4-FFF2-40B4-BE49-F238E27FC236}">
                <a16:creationId xmlns:a16="http://schemas.microsoft.com/office/drawing/2014/main" id="{E86CEDB2-8F4C-4D66-9797-F51FF3462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2743200"/>
            <a:ext cx="5562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Isso também será preparado para que os mártires da fé e outros veteranos seguidores de Cristo que por ele sofreram, sejam capazes de compreender o trato divino com os maus.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8424FF88-FC4D-4473-8386-6FEAFF9E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3D22DFB4-5382-4C87-AE75-EEFA394B3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1143000"/>
            <a:ext cx="4495800" cy="3429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dá aos cristãos a oportunidade de avaliar Seu julgamento daqueles que obstinadamente O rejeitaram.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60AAE9C1-8853-4559-BDE5-C52B7D4A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985D3D50-0008-4D38-AE90-AB5DADC22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90600"/>
            <a:ext cx="4572000" cy="47244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repassarmos todos os registros e os mortos forem julgados "pelas coisas que estavam escritas nos livros" (Apocalipse 20:12), veremos por nós mesmos que Deus foi justo e fiel em Seu trato com todos...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C9A5F8EA-3901-48D7-9669-D8D1D2D8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>
            <a:extLst>
              <a:ext uri="{FF2B5EF4-FFF2-40B4-BE49-F238E27FC236}">
                <a16:creationId xmlns:a16="http://schemas.microsoft.com/office/drawing/2014/main" id="{34EDDACA-1264-437C-9875-66C315F05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41148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Constataremos em que medida cada indivíduo decidiu, afinal de contas, seu destino, escolhendo o lado de Deus ou de Satanás.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>
            <a:extLst>
              <a:ext uri="{FF2B5EF4-FFF2-40B4-BE49-F238E27FC236}">
                <a16:creationId xmlns:a16="http://schemas.microsoft.com/office/drawing/2014/main" id="{FAB4C150-38F3-44D4-86B7-41E67C5C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Rectangle 8">
            <a:extLst>
              <a:ext uri="{FF2B5EF4-FFF2-40B4-BE49-F238E27FC236}">
                <a16:creationId xmlns:a16="http://schemas.microsoft.com/office/drawing/2014/main" id="{FF82794C-C922-46B7-AE02-B846E53E0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1910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Encerramento do Milênio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final dos mil anos, ergue-se a cortina sobre os eventos finais do milênio.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E97E646C-FAF3-44B5-9AC8-B558FBDC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7E9B8B7A-2A13-42C9-AFFF-87A2ECA4A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6482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 com a "Santa Cidade", a Nova Jerusalém," quando os eventos finais têm início?  (Apocalipse 21:2)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F9A23044-4AEE-447A-A189-1B8CB443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>
            <a:extLst>
              <a:ext uri="{FF2B5EF4-FFF2-40B4-BE49-F238E27FC236}">
                <a16:creationId xmlns:a16="http://schemas.microsoft.com/office/drawing/2014/main" id="{931492A0-49B7-434C-8A80-B1DDB06B6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6482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 com a "Santa Cidade", a Nova Jerusalém," quando os eventos finais têm início?  (Apocalipse 21:2)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“Desce do Céu.”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5357C6D8-6EF3-4516-AE25-980AAD58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0"/>
            <a:ext cx="52800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9D004ABE-E9CB-4577-A8CE-CEBAD592A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3581400" cy="4876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galopa através de uma passagem galáctica cheia de estrelas, seguido pelos exércitos celestiais. </a:t>
            </a:r>
            <a:endParaRPr lang="pt-PT" altLang="pt-BR" sz="4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6C9F9B33-0B20-4F4C-A0D2-655E4C96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37DCD651-E527-4B58-BD03-FF4CCD808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cidade que foi o lar do povo de Deus durante mil anos, desce do Céu para o nosso mundo.</a:t>
            </a:r>
            <a:r>
              <a:rPr lang="pt-PT" altLang="pt-BR" sz="4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838E1F63-0F7C-4049-936E-B5394237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69F52000-8409-4AA3-B289-04CF26C33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5029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 aos maus nesse tempo? (Apocalipse 20:5 e 6)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1DA186BB-778F-4449-B8ED-ED870191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F435EE7B-50D4-4BCE-8435-C9278E0AE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5029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 aos maus nesse tempo? (Apocalipse 20:5 e 6)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Ressuscitam.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>
            <a:extLst>
              <a:ext uri="{FF2B5EF4-FFF2-40B4-BE49-F238E27FC236}">
                <a16:creationId xmlns:a16="http://schemas.microsoft.com/office/drawing/2014/main" id="{0E01370A-C871-48D4-A999-C8F75AEE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>
            <a:extLst>
              <a:ext uri="{FF2B5EF4-FFF2-40B4-BE49-F238E27FC236}">
                <a16:creationId xmlns:a16="http://schemas.microsoft.com/office/drawing/2014/main" id="{2CE74A24-248E-406D-866F-2A4B8E9EB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"restante dos mortos" refere-se aos ímpios falecidos, porque os justos mortos retornaram à vida na primeira ressurreição, no início dos mil anos. Assim, os maus é que são ressuscitados na segunda ressurreição, no encerramento dos mil anos.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5F0AF836-B4E8-4B76-9240-E5B9FE9F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54960BFF-3755-487F-982F-6D2ECACD2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48006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Satanás, que esteve circunscrito ou preso à Terra durante os mil anos, é libertado. O que ele vai fazer quando vir que está livre? (versos 7 e 8)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853F1ACC-804F-42D3-8F9A-51E14C71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Rectangle 3">
            <a:extLst>
              <a:ext uri="{FF2B5EF4-FFF2-40B4-BE49-F238E27FC236}">
                <a16:creationId xmlns:a16="http://schemas.microsoft.com/office/drawing/2014/main" id="{E413CC6C-969B-41DA-8C5F-BA5476DF9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8006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Satanás, que esteve circunscrito ou preso à Terra durante os mil anos, é libertado. O que ele vai fazer quando vir que está livre? (versos 7 e 8)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Seduzirá as nações para a batalha.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>
            <a:extLst>
              <a:ext uri="{FF2B5EF4-FFF2-40B4-BE49-F238E27FC236}">
                <a16:creationId xmlns:a16="http://schemas.microsoft.com/office/drawing/2014/main" id="{F739FEE9-868B-4432-9268-7FB87C49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A12439A4-81E0-4DCF-B269-789BB9636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620000" cy="44196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verso 9 declara que os maus e Satanás tentarão impor um cerco ao quê?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BE416861-4F28-4772-908B-B74A662B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5783F348-05FB-4C76-B339-23CDC2F34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620000" cy="4419600"/>
          </a:xfrm>
          <a:noFill/>
          <a:ln/>
          <a:effectLst>
            <a:outerShdw dist="74053" dir="185782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verso 9 declara que os maus e Satanás tentarão impor um cerco ao quê?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Ao acampamento dos santos e a cidade querida. </a:t>
            </a:r>
            <a:endParaRPr lang="pt-PT" altLang="pt-BR" sz="4000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9B47C4A4-EBAD-48E7-BE07-813E709E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F5675C79-189A-42C0-A88A-F1DB1446C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45720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 se apega à sua última oportunidade. Ele acha que está de volta às velhas atividades. Pretende atacar os justos que descem do Céu...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748497D6-A4DE-4245-875F-393839E0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>
            <a:extLst>
              <a:ext uri="{FF2B5EF4-FFF2-40B4-BE49-F238E27FC236}">
                <a16:creationId xmlns:a16="http://schemas.microsoft.com/office/drawing/2014/main" id="{AAF5E24B-FA7B-49EF-8ECF-89B77D2A7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4876800" cy="4419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...Tem o controle dos maus nas mãos, afinal, todos eles foram ressuscitados. É como nos velhos tempos. Ele planejará estratégias de ataque com gênios militares de todos os períodos da história terrena.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3713</Words>
  <Application>Microsoft Office PowerPoint</Application>
  <PresentationFormat>Apresentação na tela (4:3)</PresentationFormat>
  <Paragraphs>124</Paragraphs>
  <Slides>125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125</vt:i4>
      </vt:variant>
    </vt:vector>
  </HeadingPairs>
  <TitlesOfParts>
    <vt:vector size="129" baseType="lpstr">
      <vt:lpstr>Times New Roman</vt:lpstr>
      <vt:lpstr>Tahoma</vt:lpstr>
      <vt:lpstr>Arial Narrow</vt:lpstr>
      <vt:lpstr>Estrutura padrão</vt:lpstr>
      <vt:lpstr>Apresentação do PowerPoint</vt:lpstr>
      <vt:lpstr>Foco na Profecia - 19         Foco Sobre o Apocalipse</vt:lpstr>
      <vt:lpstr>Deus é Justo?          Apocalipse 19 e 20 </vt:lpstr>
      <vt:lpstr>Jesus, montado num poderoso cavalo branco, galopa através da passagem galáctica formada pelos exércitos celestiais. Destino: Terra.    </vt:lpstr>
      <vt:lpstr>A Segunda Vinda de Cristo    Ler Apocalipse 19:11-16</vt:lpstr>
      <vt:lpstr>Durante a visão dos sete selos, João olhou através de uma porta aberta no Céu (Apocalipse 4:1 e 2)... </vt:lpstr>
      <vt:lpstr>Em Apocalipse 11:19, o apóstolo observou e viu uma arca que continha os Dez Mandamentos. Até então, o setor mais íntimo do céu estava velado a João. </vt:lpstr>
      <vt:lpstr>Ele agora vê Jesus como um celeste general assentado sobre um poderoso e todo-enfeitado cavalo branco... </vt:lpstr>
      <vt:lpstr>Jesus galopa através de uma passagem galáctica cheia de estrelas, seguido pelos exércitos celestiais. </vt:lpstr>
      <vt:lpstr>Que carga de cavalaria! Os soldados estão trajados com uniformes brancos feitos do mais puro linho. Cada um está montado sobre um cavalo cor de neve recém-caída. </vt:lpstr>
      <vt:lpstr>Que visão extraordinária! Para onde esses exércitos se dirigem? Ao planeta Terra — à soleira da sua e da minha porta. Eles vêm para cá porque estamos indo para casa! </vt:lpstr>
      <vt:lpstr>Veja as descrições de Jesus encontradas nos versos 11-16:  Seus olhos eram como chama de fogo. </vt:lpstr>
      <vt:lpstr>Sobre Sua cabeça havia coroas.</vt:lpstr>
      <vt:lpstr>Ele estava trajado com manto tinto de sangue. </vt:lpstr>
      <vt:lpstr>De Sua boca saía uma espada afiada.</vt:lpstr>
      <vt:lpstr>Descobrimos nas lições passadas que uma vestimenta branca e pura representa a justiça de Jesus, a qual Ele oferece a todos como um dom gratuito. Para enfatizar o significado de Seu sacrifício e a pureza do Céu, os cavaleiros e cavalos aparecem todos de branco. </vt:lpstr>
      <vt:lpstr>Quatro nomes de Jesus encontrados nos versículos 11 a 16:   (verso 11) Fiel e Verdadeiro  (verso 13) Verbo de Deus    (verso 16) Rei dos reis e Senhor dos senhores</vt:lpstr>
      <vt:lpstr>Fiel e Verdadeiro Jesus é nosso melhor Amigo, totalmente digno de confiança. Ele é genuíno. Alguém que sempre mantém Sua palavra. </vt:lpstr>
      <vt:lpstr>A Palavra de Deus  Jesus mostrou-nos como Deus é. Ele tornou Deus compreensível a nós. Eis por que precisamos contemplar e estudar a vida de Jesus a cada dia.  </vt:lpstr>
      <vt:lpstr>Rei dos reis e Senhor dos senhores  Esse é o título real de Cristo. Não há a menor dúvida sobre quem é realmente o soberano do Universo. Cristo obteve completa vitória sobre Satanás. </vt:lpstr>
      <vt:lpstr>NOTE os símbolos nessa cena:   Espada — A Bíblia ou Palavra de Deus (Hebreus 4:12). </vt:lpstr>
      <vt:lpstr>Exércitos celestiais-  Os anjos. </vt:lpstr>
      <vt:lpstr>Sangue nas vestes de Cristo — Seu sangue que Ele derramou por nossos pecados  (I Pedro 1:17-21). </vt:lpstr>
      <vt:lpstr>Vestes brancas de Cristo — Sua justiça com a qual Ele cobre os pecadores. </vt:lpstr>
      <vt:lpstr>Vara de ferro — Simboliza autoridade. O pastor de ovelhas usa a vara para proteger seu rebanho  (João 10:7-18; Salmo 23:4). </vt:lpstr>
      <vt:lpstr>A Destruição dos Pecadores na Vinda de Cristo </vt:lpstr>
      <vt:lpstr>Ler Apocalipse 19:17-21   Esses versos retratam mais uma vez a batalha do Armagedom, sobre a qual estudamos nos capítulos 16 e 17. </vt:lpstr>
      <vt:lpstr>Enquanto Jesus e Seus anjos são representados descendo dos céus como um exército a cavalo, são anunciados os resultados da batalha. João, então, nos fornece outra imagem... </vt:lpstr>
      <vt:lpstr>Ele descreve a vinda de Jesus aos pecadores impenitentes como um convite para a "ceia do grande Deus" (Apocalipse 19:17). Essa é muito diferente da "ceia das bodas do Cordeiro", no verso 9. </vt:lpstr>
      <vt:lpstr>Quando Jesus vier, todos os seres humanos terão escolhido entre um ou outro convite para a ceia. Podemos estar presentes apenas a uma delas. Todas as pessoas são convidadas para a primeira, a festa de casamento do Cordeiro... </vt:lpstr>
      <vt:lpstr>Aqueles que se recusam a atender, automaticamente se tornam convidados da segunda, "a ceia do grande Deus". Precisamos escolher uma ou outra. A primeira ceia representa a vida eterna com Jesus. A segunda significa morte eterna. </vt:lpstr>
      <vt:lpstr>Os versos 9 e 17 retratam os dois lados da batalha terrena final. Identifique-os:    </vt:lpstr>
      <vt:lpstr>Os versos 9 e 17 retratam os dois lados da batalha terrena final. Identifique-os:   O primeiro deles é os que são convidados para a ceia das bodas do Cordeiro.  O segundo é convidado para a grande ceia de Deus. </vt:lpstr>
      <vt:lpstr>Nos versos 20 e 21, note a total destruição daqueles que uniram seus interesses aos do regime político e religioso que se opõe a Deus e à Sua verdade: </vt:lpstr>
      <vt:lpstr>"E a besta foi aprisionada, e com ela o falso profeta que...  enganou os que receberam a marca da besta e os que eram adoradores da sua imagem. </vt:lpstr>
      <vt:lpstr>Eles foram lançados no "lago de fogo" ou mortos pela "espada de Deus" (Sua Palavra). NINGUÉM é deixado vivo. A aniquilação dos pecadores é completa, não por escolha da parte de Deus, mas por sua própria opção. </vt:lpstr>
      <vt:lpstr>Jesus não deseja que isso aconteça. A Bíblia o chama de "Príncipe da Paz" (Isaías 9:6)... </vt:lpstr>
      <vt:lpstr>Ele não aprecia a guerra. Não foi Ele quem começou esse conflito; Satanás o fez, milhares de anos antes no Céu. </vt:lpstr>
      <vt:lpstr>Por milhares de anos Jesus tem sido paciente. Ele tem Se afligido por causa de famílias famintas... </vt:lpstr>
      <vt:lpstr>...mulheres estupradas, crianças maltratadas, pela  mortandade da guerra, os corpos arruinados pela doença e o sofrimento.  </vt:lpstr>
      <vt:lpstr>Foi permitido que o pecado seguisse seu curso natural para que nós, seres humanos, e toda a criação celestial, pudéssemos observar quão maligno o pecado realmente é...  </vt:lpstr>
      <vt:lpstr>...Nunca mais quereremos que ele ressurja. Cada ser criado compreenderá o pecado como ele de fato é. As questões do conflito dos séculos serão todas esclarecidas. </vt:lpstr>
      <vt:lpstr>Por milhares de anos Deus tem trabalhado para atrair os seres humanos a Si. Ele veio a este mundo para nascer como um homem, viver uma vida perfeita e morrer como sacrifício sobre a cruz a fim de nos salvar. </vt:lpstr>
      <vt:lpstr>Ele demonstrou claramente como é de fato o caráter divino. Mas, a despeito de tudo isso, muitas pessoas ainda voltam suas costas ao oferecimento divino de salvação. </vt:lpstr>
      <vt:lpstr>Em Sua misericórdia, Jesus diz que é chegado o tempo de dar um fim ao sofrimento e à dor causados pelo pecado. </vt:lpstr>
      <vt:lpstr>Cristo tem sido amoroso e bondoso, "não querendo que ninguém se perca" (II Pedro 3:9). Contudo, é chegado o tempo de colocar as coisas em seus devidos lugares. Misericórdia e justiça precisam ser compartilhadas. </vt:lpstr>
      <vt:lpstr>O período de tempo bíblico que descreve como o pecado chegará ao fim neste mundo é chamado de milênio. </vt:lpstr>
      <vt:lpstr>É interessante que, apesar de seu largo uso, a palavra "milênio" não é encontrada na Bíblia. Ela é adaptada de antigas traduções latinas das Escrituras. É formada por duas palavras latinas: "mille", que significa "mil", e "annum", que significa "ano". </vt:lpstr>
      <vt:lpstr>Apocalipse 20 nos ajuda a compreendermos o que acontecerá durante esses mil anos. </vt:lpstr>
      <vt:lpstr>O Milênio (Apocalipse 20) Ler Apocalipse 20:1-15.</vt:lpstr>
      <vt:lpstr>Como mencionado, Apocalipse 20 centraliza-se sobre um período de mil anos que ocorrem em seguida à segunda vinda de Cristo. </vt:lpstr>
      <vt:lpstr>Os eventos envolvidos nesse espaço milenário marcam o ato final do conflito entre Deus e Satanás, que ocorreu desde que o pecado penetrou o Universo.</vt:lpstr>
      <vt:lpstr>O drama alcança seu clímax no final dos mil anos, quando nosso mundo pecaminoso é purificado para sempre do pecado. </vt:lpstr>
      <vt:lpstr>Para auxiliar no entendimento do que iremos estudar nos próximos versos, a lista seguinte resume os acontecimentos ocorrentes durante o milênio. As partes que se seguem a este sumário nos darão os detalhes e os necessários textos bíblicos de apoio. </vt:lpstr>
      <vt:lpstr>Eventos iniciais dos mil anos  1- Jesus retorna à Terra. 2- Os justos mortos são ressuscitados. 3- Os justos vivos são levados ao Céu. 4- Os corpos dos justos são transformados. 5- Os ímpios vivos morrem. 6- Os ímpios mortos permanecem nas sepulturas. 7- Satanás é aprisionado na Terra. </vt:lpstr>
      <vt:lpstr>Eventos durante os mil anos   1- A Terra apresenta-se desolada.     2- Os ímpios estão todos mortos. 3- Satanás está confinado à Terra. 4- Os justos estão no Céu com Deus. 5- Um julgamento tem lugar no Céu. </vt:lpstr>
      <vt:lpstr>Eventos no final dos mil anos   1- Os ímpios mortos são ressuscitados. 2- Satanás é libertado. 3- Satanás engana os ímpios ressuscitados. 4-  A Santa Cidade desce do Céu.  5- Os ímpios cercam a Santa Cidade. 6- Os ímpios são destruídos.  7- Novos céus e nova Terra. </vt:lpstr>
      <vt:lpstr>Apocalipse 20 nos mostra que as duas ressurreições servem de fronteiras para o período de mil anos. Tenha presente esse fato enquanto estudamos textos específicos de Apocalipse 20. </vt:lpstr>
      <vt:lpstr>O Início do Milênio    Tem lugar a segunda vinda de Cristo (Apocalipse 19). </vt:lpstr>
      <vt:lpstr>A quem Deus ressuscita na primeira ressurreição que acontece logo no início dos mil anos? (Apocalipse 20:6) </vt:lpstr>
      <vt:lpstr>Aqueles que aceitaram a Cristo (os justos mortos) são ressuscitados e se unem aos justos vivos para se encontrarem com Jesus nos céus. </vt:lpstr>
      <vt:lpstr>Em I Tessalonicenses 4:16 e 17 temos informação adicional a respeito: "Porque o Senhor mesmo descerá do céu com grande brado, à voz de arcanjo, ao som da trombeta de Deus, e os que morreram em Cristo ressuscitarão primeiro... </vt:lpstr>
      <vt:lpstr>...Depois nós, os que ficarmos vivos, seremos arrebatados juntamente com eles, nas nuvens, ao encontro do Senhor nos ares, e assim estaremos para sempre com o Senhor." </vt:lpstr>
      <vt:lpstr>Na segunda vinda de Jesus, enquanto os justos são levados para o Céu, todos os pecadores vivos são destruídos. Os pecadores mortos permanecem em suas tumbas.  (ler Apocalipse 6:15-17) </vt:lpstr>
      <vt:lpstr>II Tessalonicenses 2:8 refere-se a esse evento: "E então será revelado esse iníquo, a quem o Senhor Jesus matará com o sopro de Sua boca e destruirá com a manifestação da Sua vinda." </vt:lpstr>
      <vt:lpstr>  Esses mesmos pontos são esboçados em Apocalipse 20:5 e 6: "Mas os outros mortos não reviveram, até que os mil anos se completassem." </vt:lpstr>
      <vt:lpstr>“Bem-aventurado e santo é aquele que tem parte na primeira ressurreição. Sobre estes não tem poder a segunda morte, mas... reinarão com Ele durante os mil anos.”</vt:lpstr>
      <vt:lpstr>Então os corpos de todos os justos serão transformados. "Mas a nossa pátria está nos céus, donde também aguardamos um Salvador, o Senhor Jesus Cristo...</vt:lpstr>
      <vt:lpstr>...que transformará o corpo da nossa humilhação, para ser conforme ao corpo da Sua glória, segundo o Seu eficaz poder de até sujeitar a si todas as coisas."  (Filipenses 3:10 e 21) </vt:lpstr>
      <vt:lpstr>Durante o Milênio   Satanás é aprisionado na Terra; ele fica sem poder deixar o planeta. </vt:lpstr>
      <vt:lpstr>Ler Apocalipse 20:1-3.   Por quanto tempo Satanás ficará preso?   </vt:lpstr>
      <vt:lpstr>Ler Apocalipse 20:1-3.   Por quanto tempo Satanás ficará preso?   Mil anos.</vt:lpstr>
      <vt:lpstr>Para onde ele foi lançado depois de preso?  </vt:lpstr>
      <vt:lpstr>Para onde ele foi lançado depois de preso?  No abismo. </vt:lpstr>
      <vt:lpstr>O que lhe acontece no final dos mil anos?  </vt:lpstr>
      <vt:lpstr>O que lhe acontece no final dos mil anos?  Satanás é solto por pouco tempo. </vt:lpstr>
      <vt:lpstr>O que Satanás estará fazendo na Terra? Absolutamente nada, exceto lamentar amargamente a perda de sua estatura celestial e a derrota na guerra com Deus... </vt:lpstr>
      <vt:lpstr>...Satanás será incapaz de enganar a quem quer que seja, porque os ímpios estarão mortos e espalhados pela face da Terra, e os cristãos estarão no Céu. Satanás está "algemado" ou "preso" pelas circunstâncias. </vt:lpstr>
      <vt:lpstr>Aqueles que aceitaram a Jesus vivem com Ele no Céu durante o período de mil anos. </vt:lpstr>
      <vt:lpstr>O que os justos estarão fazendo no Céu, juntamente com Deus? Leia Apocalipse 20:4: "Então vi uns tronos e aos que [o povo de Deus] se assentaram sobre eles..."  O que lhes foi confiado?   </vt:lpstr>
      <vt:lpstr>O que os justos estarão fazendo no Céu, juntamente com Deus? Leia Apocalipse 20:4: "Então vi uns tronos e aos que [o povo de Deus] se assentaram sobre eles..."  O que lhes foi confiado?   “Autoridade para julgar...”</vt:lpstr>
      <vt:lpstr>Durante os mil anos, os justos estarão revisando os casos dos seres humanos ímpios e anjos decaídos, incluindo seu líder, Satanás. Deus lhes deseja assegurar que todos os Seus juízos sempre foram justos... </vt:lpstr>
      <vt:lpstr>Isso também será preparado para que os mártires da fé e outros veteranos seguidores de Cristo que por ele sofreram, sejam capazes de compreender o trato divino com os maus. </vt:lpstr>
      <vt:lpstr>Deus dá aos cristãos a oportunidade de avaliar Seu julgamento daqueles que obstinadamente O rejeitaram. </vt:lpstr>
      <vt:lpstr>Quando repassarmos todos os registros e os mortos forem julgados "pelas coisas que estavam escritas nos livros" (Apocalipse 20:12), veremos por nós mesmos que Deus foi justo e fiel em Seu trato com todos...</vt:lpstr>
      <vt:lpstr>Constataremos em que medida cada indivíduo decidiu, afinal de contas, seu destino, escolhendo o lado de Deus ou de Satanás. </vt:lpstr>
      <vt:lpstr>O Encerramento do Milênio    No final dos mil anos, ergue-se a cortina sobre os eventos finais do milênio.</vt:lpstr>
      <vt:lpstr>O que acontece com a "Santa Cidade", a Nova Jerusalém," quando os eventos finais têm início?  (Apocalipse 21:2)  </vt:lpstr>
      <vt:lpstr>O que acontece com a "Santa Cidade", a Nova Jerusalém," quando os eventos finais têm início?  (Apocalipse 21:2)  “Desce do Céu.”</vt:lpstr>
      <vt:lpstr>A cidade que foi o lar do povo de Deus durante mil anos, desce do Céu para o nosso mundo. </vt:lpstr>
      <vt:lpstr>O que acontece aos maus nesse tempo? (Apocalipse 20:5 e 6)  </vt:lpstr>
      <vt:lpstr>O que acontece aos maus nesse tempo? (Apocalipse 20:5 e 6)  Ressuscitam.</vt:lpstr>
      <vt:lpstr>O "restante dos mortos" refere-se aos ímpios falecidos, porque os justos mortos retornaram à vida na primeira ressurreição, no início dos mil anos. Assim, os maus é que são ressuscitados na segunda ressurreição, no encerramento dos mil anos. </vt:lpstr>
      <vt:lpstr>Satanás, que esteve circunscrito ou preso à Terra durante os mil anos, é libertado. O que ele vai fazer quando vir que está livre? (versos 7 e 8)  </vt:lpstr>
      <vt:lpstr>Satanás, que esteve circunscrito ou preso à Terra durante os mil anos, é libertado. O que ele vai fazer quando vir que está livre? (versos 7 e 8)  Seduzirá as nações para a batalha.</vt:lpstr>
      <vt:lpstr>O verso 9 declara que os maus e Satanás tentarão impor um cerco ao quê?  </vt:lpstr>
      <vt:lpstr>O verso 9 declara que os maus e Satanás tentarão impor um cerco ao quê?  Ao acampamento dos santos e a cidade querida. </vt:lpstr>
      <vt:lpstr>Satanás se apega à sua última oportunidade. Ele acha que está de volta às velhas atividades. Pretende atacar os justos que descem do Céu...</vt:lpstr>
      <vt:lpstr>...Tem o controle dos maus nas mãos, afinal, todos eles foram ressuscitados. É como nos velhos tempos. Ele planejará estratégias de ataque com gênios militares de todos os períodos da história terrena. </vt:lpstr>
      <vt:lpstr>Generais que conquistaram impérios e governaram o mundo podem organizar e comandar os exércitos de Satanás. Uma organização perfeita! A cidade não é fortificada; os cristãos não possuem armas ou munição. </vt:lpstr>
      <vt:lpstr>Satanás dá o comando para marchar contra a cidade. Seus exércitos convergem de cada canto da Terra, marchando com precisão. Eles se aproximam da Cidade Santa, que paira acima da Terra... </vt:lpstr>
      <vt:lpstr>...Dela flui a glória de Deus que  ilumina o mundo com Sua majestade e grandeza. Os ímpios de todas as eras permanecem sob seus transparentes muros dourados. Eles estão prontos para atacar e tomar essa magnífica cidade. </vt:lpstr>
      <vt:lpstr>Mas, subitamente o silêncio toma posse da multidão. Ninguém fala. Ninguém se move. Eles compreendem que estão na presença de Deus, e começam a entender o que isso significa. Estão perdidos! Eles desprezaram a vida eterna! O horrível pressentimento de estar perdido para sempre é esmagador. </vt:lpstr>
      <vt:lpstr>Tem Lugar a Cena do Juízo Final   Ali, pela primeira e última vez, cada pessoa que nasceu neste mundo permanece em seu lugar naquele momento. Que acontecimento! Os dois lados da humanidade estão face a face. Leia os versos 11-13 para posterior descrição dessa momentosa ocasião.  </vt:lpstr>
      <vt:lpstr>A Bíblia não descreve todos os detalhes, mas desses versos transparece que, como os maus estão diante de Deus, toda a sua vida passa diante deles...</vt:lpstr>
      <vt:lpstr>Jesus desvenda diante de toda a expectante humanidade o que parece ser um imenso filme. O céu se enche com toda a história do trato divino com os anjos rebeldes e os homens decaídos. </vt:lpstr>
      <vt:lpstr>Deus quer que cada um entenda Sua justiça. Deseja que mesmo os perdidos vejam como Ele ansiou salvá-los... </vt:lpstr>
      <vt:lpstr>Foi sua própria decisão que os pôs do lado de fora dos muros dessa gloriosa cidade. O plano de Cristo para salvar os pecadores é mostrado em cores vivas. </vt:lpstr>
      <vt:lpstr>Os ímpios compreendem que Jesus os amou com inabalável amor. Mas agora é muito tarde! Eles são compelidos a se curvarem perante Ele como o Rei dos reis e Senhor dos senhores, reconhecendo Sua justiça e misericórdia. </vt:lpstr>
      <vt:lpstr>Romanos 14:10 e 11 declara: "Pois todos havemos de comparecer ante o tribunal de Deus. Porque está escrito: Por Minha vida, diz o Senhor, diante de Mim se dobrará todo joelho, e toda língua louvará a Deus." </vt:lpstr>
      <vt:lpstr>Apocalipse 5:13 diz: "Ouvi também a toda criatura que está no céu, e na terra, e debaixo da terra, e no mar, e a todas as coisas que neles há, dizerem: Ao que está assentado sobre o trono, e ao Cordeiro, seja o louvor, e a honra, e a glória e o domínio pelos séculos dos séculos." </vt:lpstr>
      <vt:lpstr>Por séculos Satanás tem infamado o caráter de Deus, acusando-O de ser cruel e injusto. Mas agora todas essas acusações foram respondidas. Não há questões irresolvidas. O próprio Satanás está em silêncio. Seu repertório de mentiras está esgotado. </vt:lpstr>
      <vt:lpstr>Os salvos e os perdidos reconhecem que Jesus, o Cordeiro de Deus, é digno de nosso amor e adoração... </vt:lpstr>
      <vt:lpstr>...Um imensurável coro jamais reunido, consistente de todos os seres humanos nascidos neste mundo, declara a uma só voz: "Digno é o Cordeiro que foi morto"  (Apocalipse 5:12) </vt:lpstr>
      <vt:lpstr>Fogo desce do céu e destrói pecado e pecadores.  Mas desceu fogo do céu e os consumiu. (verso 9). </vt:lpstr>
      <vt:lpstr>O que acontece com o diabo (verso 10)?  </vt:lpstr>
      <vt:lpstr>O que acontece com o diabo (verso 10)?  Foi lançado dentro do lago do fogo e enxofre. </vt:lpstr>
      <vt:lpstr>E a morte e o Hades (a sepultura) foram lançados no lago de fogo; esta é a segunda morte (verso 14). </vt:lpstr>
      <vt:lpstr>Quem foi lançado no lago de fogo (verso 15)?  </vt:lpstr>
      <vt:lpstr>Quem foi lançado no lago de fogo (verso 15)?  Todos que não tem o nome inscrito no Livro da Vida.</vt:lpstr>
      <vt:lpstr>Embora Satanás e a incontável multidão de ímpios tenham admitido que o caminho de Deus é o melhor, seus corações não foram transformados. Seu caráter permanece pecaminoso. O santo fogo vindo de Deus precisa destruir o pecado. Esse é o Juízo Final. </vt:lpstr>
      <vt:lpstr>Satanás e os ímpios que se reuniram para tomar de assalto a Santa Cidade são destruídos para sempre. Essa é a chamada "segunda morte" ou morte eterna. Esse fogo purifica totalmente a Terra; nenhum traço de pecado será deixado. </vt:lpstr>
      <vt:lpstr>Onde você estará?   Deus anseia poder falar-nos face a face. Ele anseia dizer-nos estas palavras: "Bem está, servo bom e fiel." (Mateus 25:21)</vt:lpstr>
      <vt:lpstr>Onde você estará quando Deus der Seu veredicto final? De que lado? Não importa o que você fez em sua vida, não importa o que você passou, Deus pode fazer com que tudo tenha um significado... </vt:lpstr>
      <vt:lpstr>...Ele pode conceder-lhe um lugar do lado de dentro da cidade, com Jesus e os redimidos. Assim, por favor, dê-Lhe uma resposta agora, face a face.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2003-05-09T12:39:33Z</dcterms:created>
  <dcterms:modified xsi:type="dcterms:W3CDTF">2021-01-08T06:21:09Z</dcterms:modified>
  <cp:category>EVANGELISMO</cp:category>
</cp:coreProperties>
</file>