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70" r:id="rId2"/>
    <p:sldId id="256" r:id="rId3"/>
    <p:sldId id="257" r:id="rId4"/>
    <p:sldId id="369" r:id="rId5"/>
    <p:sldId id="259" r:id="rId6"/>
    <p:sldId id="258" r:id="rId7"/>
    <p:sldId id="260" r:id="rId8"/>
    <p:sldId id="261" r:id="rId9"/>
    <p:sldId id="352" r:id="rId10"/>
    <p:sldId id="262" r:id="rId11"/>
    <p:sldId id="344" r:id="rId12"/>
    <p:sldId id="353" r:id="rId13"/>
    <p:sldId id="328" r:id="rId14"/>
    <p:sldId id="354" r:id="rId15"/>
    <p:sldId id="329" r:id="rId16"/>
    <p:sldId id="371" r:id="rId17"/>
    <p:sldId id="345" r:id="rId18"/>
    <p:sldId id="263" r:id="rId19"/>
    <p:sldId id="330" r:id="rId20"/>
    <p:sldId id="331" r:id="rId21"/>
    <p:sldId id="332" r:id="rId22"/>
    <p:sldId id="334" r:id="rId23"/>
    <p:sldId id="333" r:id="rId24"/>
    <p:sldId id="265" r:id="rId25"/>
    <p:sldId id="266" r:id="rId26"/>
    <p:sldId id="355" r:id="rId27"/>
    <p:sldId id="356" r:id="rId28"/>
    <p:sldId id="358" r:id="rId29"/>
    <p:sldId id="267" r:id="rId30"/>
    <p:sldId id="335" r:id="rId31"/>
    <p:sldId id="359" r:id="rId32"/>
    <p:sldId id="360" r:id="rId33"/>
    <p:sldId id="268" r:id="rId34"/>
    <p:sldId id="336" r:id="rId35"/>
    <p:sldId id="361" r:id="rId36"/>
    <p:sldId id="269" r:id="rId37"/>
    <p:sldId id="270" r:id="rId38"/>
    <p:sldId id="272" r:id="rId39"/>
    <p:sldId id="362" r:id="rId40"/>
    <p:sldId id="363" r:id="rId41"/>
    <p:sldId id="337" r:id="rId42"/>
    <p:sldId id="338" r:id="rId43"/>
    <p:sldId id="364" r:id="rId44"/>
    <p:sldId id="273" r:id="rId45"/>
    <p:sldId id="274" r:id="rId46"/>
    <p:sldId id="275" r:id="rId47"/>
    <p:sldId id="276" r:id="rId48"/>
    <p:sldId id="365" r:id="rId49"/>
    <p:sldId id="278" r:id="rId50"/>
    <p:sldId id="277" r:id="rId51"/>
    <p:sldId id="366" r:id="rId52"/>
    <p:sldId id="339" r:id="rId53"/>
    <p:sldId id="367" r:id="rId54"/>
    <p:sldId id="368" r:id="rId55"/>
    <p:sldId id="279" r:id="rId56"/>
    <p:sldId id="340" r:id="rId57"/>
    <p:sldId id="280" r:id="rId58"/>
    <p:sldId id="281" r:id="rId59"/>
    <p:sldId id="282" r:id="rId60"/>
    <p:sldId id="351" r:id="rId61"/>
    <p:sldId id="341" r:id="rId62"/>
    <p:sldId id="283" r:id="rId63"/>
    <p:sldId id="350" r:id="rId64"/>
    <p:sldId id="284" r:id="rId65"/>
    <p:sldId id="342" r:id="rId66"/>
    <p:sldId id="285" r:id="rId67"/>
    <p:sldId id="286" r:id="rId68"/>
    <p:sldId id="287" r:id="rId69"/>
    <p:sldId id="288" r:id="rId70"/>
    <p:sldId id="289" r:id="rId71"/>
    <p:sldId id="343" r:id="rId72"/>
    <p:sldId id="290" r:id="rId73"/>
    <p:sldId id="291" r:id="rId74"/>
    <p:sldId id="346" r:id="rId75"/>
    <p:sldId id="292" r:id="rId76"/>
    <p:sldId id="347" r:id="rId77"/>
    <p:sldId id="348" r:id="rId78"/>
    <p:sldId id="349" r:id="rId79"/>
    <p:sldId id="294" r:id="rId80"/>
    <p:sldId id="295" r:id="rId81"/>
    <p:sldId id="296" r:id="rId82"/>
    <p:sldId id="297" r:id="rId83"/>
  </p:sldIdLst>
  <p:sldSz cx="9144000" cy="6858000" type="screen4x3"/>
  <p:notesSz cx="6858000" cy="9144000"/>
  <p:defaultTextStyle>
    <a:defPPr>
      <a:defRPr lang="pt-BR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0033"/>
    <a:srgbClr val="FF9999"/>
    <a:srgbClr val="FFFFFF"/>
    <a:srgbClr val="33CCCC"/>
    <a:srgbClr val="DDDDDD"/>
    <a:srgbClr val="808080"/>
    <a:srgbClr val="CCFFCC"/>
    <a:srgbClr val="FFC1C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2787"/>
    <p:restoredTop sz="90929"/>
  </p:normalViewPr>
  <p:slideViewPr>
    <p:cSldViewPr>
      <p:cViewPr varScale="1">
        <p:scale>
          <a:sx n="61" d="100"/>
          <a:sy n="61" d="100"/>
        </p:scale>
        <p:origin x="780" y="4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536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2E2C4C0-1973-4BCE-A20C-A4C50EBAB01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08BC25D5-F599-4676-B769-096C781E6E8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2A87B29E-EEFB-4037-A4AE-521A57410B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E8586EA1-860A-49B2-9CAB-AA6701129E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E868F7E-E53D-45A6-B021-B7A0582910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53DA10C-8408-4BC6-9CA7-979ED6B86400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256550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0908BD4-95DD-479B-A2C3-DA4BD552A4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24E446DC-888E-4037-AC83-0E4DBEAE455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B78F3164-B5D5-4899-BB29-094BC3057E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F6E16218-50EB-4EB8-B2F6-5A1507F8AE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E8B8AF5E-0BFF-4F1E-889F-7F961F9598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70D3841-9CDE-4222-A7FC-D6E3723AC90B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3698134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9BE616CA-8669-4628-8A28-612A7C856A7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B66967B9-DE7E-44DA-B81B-4A306626B7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FCE56B5B-1A79-4463-8951-7EAF639C82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9687838D-7D86-48DD-9363-7534E41CD7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853FBE85-1193-4522-8FCE-5F51C6956F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E2D1F47-7084-487A-A81D-324CC6F5B1BF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7613561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3014055-7C1E-4822-8C59-D0FF065182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8BCE2D8D-20D3-46D6-B3BD-B22DCA4203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934AB780-EC89-4243-A8CA-90AB4393F5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9FFACA56-524A-463E-BDD0-837410750B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791E775B-13E3-48EB-BA86-CD716A72EF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A05B16D-094D-4184-8D6A-D3FE32E622EC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1863790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D439EAF-5B82-42DF-8F1C-092D553DC6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8E498D6-5FC7-4F93-A58F-36E7BE5E1B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D7D80C55-3DB8-4CED-912B-7FDF806FEC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DDA48FB6-E9EE-4361-AB9B-9066E55DCC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348D00E9-2CCD-4477-A888-D0FC9C8C33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F3C1A92-3970-428F-8C20-807F5888E4B2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459547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4C81291-86DB-41E0-889D-077575D2D4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88EA4CE-5C8F-4F08-89D2-E77F60433CF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BEBD89B5-06D2-4FF4-9409-A9ADD95F1C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86519C35-902C-4D04-AFA1-A9A07AD31D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477BD51C-7EE4-4FBB-B9F5-F23149BC27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A8BF575D-94B4-48BD-B0B5-74D68B789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88C609-6201-4B1E-8E84-3F7B00F2E7E1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3818281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25713D8-20BB-4274-B224-9B2A6C58CC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648E9495-1BF5-4DEC-A00F-4C614652FE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F237E582-1027-4242-AE77-6A05D77268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8A2DCB51-9E49-4277-912F-EBC5049AF9B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9F990E84-5024-49E1-82FC-E41F37DB17D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018494EE-6FEF-4C58-A0D0-CF9434D0A1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BE1FC7CA-1890-43E0-BB09-6CC9A65BE3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20A8D534-7393-4C7D-A6F9-1D4E59A69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8A3F933-F5AD-4889-864A-DD1916BDC640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4787088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81C5F11-143C-490C-99C7-42DE72D9AF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DB8AB7C0-59A5-40C5-90D3-0CDFFBACB5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8D21A50C-96D1-4B91-B568-D80347ADA4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78EDD689-91FB-4DC4-8688-B1DD760C16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5DC642D-4A22-4DC1-96B7-A25CEEE82256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7821663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72510E0E-D315-475E-98A9-0CDADAAD13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EEC46FAB-C2F2-45D7-A654-265A7E61DC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72C28527-2F93-41FA-82A0-7EAF923B9C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ABD96C-E84A-48D7-92CA-A0F3ABB1B767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879042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0CC50A2-9EC5-453A-82D2-80F294DAD1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873D0706-A948-4C5A-970A-B35529754A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2CAB832B-B6E7-41EF-88B6-AC81FD6B27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75C825CB-0131-4D64-A011-8FEB3F992A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D12271DC-6ED4-4769-9A82-3B27942768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228E5EF6-4C51-4BF2-9FC9-72A330C737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AD62D7C-FB8E-4ACA-BC7D-942D03B10903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9786596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79DB991-6B61-46FA-8A71-A51DE32DC0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0649C1F0-93C9-46B5-B16C-CF2A20423D6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C6B13E56-31E1-4B13-B071-2891753A6AC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86531957-6F14-402C-89FE-30EE33C9D3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AFE8EE4F-0C23-4210-A131-1C8CFACDDC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B8CD96F3-4A79-42E1-9BA4-6C5207883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14481E7-377F-47D0-928D-AC034EA31CA5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9369926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CDE36059-9267-4027-8328-75BCDF99D57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 estilo do título mestre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3D15D1D8-0E84-4401-BAF5-E6A285C3941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os estilos do texto mestre</a:t>
            </a:r>
          </a:p>
          <a:p>
            <a:pPr lvl="1"/>
            <a:r>
              <a:rPr lang="pt-BR" altLang="pt-BR"/>
              <a:t>Segundo nível</a:t>
            </a:r>
          </a:p>
          <a:p>
            <a:pPr lvl="2"/>
            <a:r>
              <a:rPr lang="pt-BR" altLang="pt-BR"/>
              <a:t>Terceiro nível</a:t>
            </a:r>
          </a:p>
          <a:p>
            <a:pPr lvl="3"/>
            <a:r>
              <a:rPr lang="pt-BR" altLang="pt-BR"/>
              <a:t>Quarto nível</a:t>
            </a:r>
          </a:p>
          <a:p>
            <a:pPr lvl="4"/>
            <a:r>
              <a:rPr lang="pt-BR" altLang="pt-BR"/>
              <a:t>Quinto nível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DDEB3C58-EAB5-4E03-9AD8-34ABA0765707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pt-BR" altLang="pt-BR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3AB998EB-7022-4F7B-A5B7-B6B366A5AB90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pt-BR" altLang="pt-BR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DAF645F9-F054-4CD2-8D29-891AE6B0C5B3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9A67F23E-C3EC-4807-A29A-F298006FD80C}" type="slidenum">
              <a:rPr lang="pt-BR" altLang="pt-BR"/>
              <a:pPr/>
              <a:t>‹nº›</a:t>
            </a:fld>
            <a:endParaRPr lang="pt-BR" alt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5.wmf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0.jpe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6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6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6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6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6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6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6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22" name="Picture 2">
            <a:extLst>
              <a:ext uri="{FF2B5EF4-FFF2-40B4-BE49-F238E27FC236}">
                <a16:creationId xmlns:a16="http://schemas.microsoft.com/office/drawing/2014/main" id="{52569B56-A21A-44B2-9DBB-37C0A64EDB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>
            <a:extLst>
              <a:ext uri="{FF2B5EF4-FFF2-40B4-BE49-F238E27FC236}">
                <a16:creationId xmlns:a16="http://schemas.microsoft.com/office/drawing/2014/main" id="{FACCAE8E-772A-41F1-A3A6-AA0A9F6652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97" name="Rectangle 5">
            <a:extLst>
              <a:ext uri="{FF2B5EF4-FFF2-40B4-BE49-F238E27FC236}">
                <a16:creationId xmlns:a16="http://schemas.microsoft.com/office/drawing/2014/main" id="{C54A5035-4116-4980-B62B-77F9417DCF2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8600" y="457200"/>
            <a:ext cx="4114800" cy="5943600"/>
          </a:xfrm>
          <a:noFill/>
          <a:ln/>
          <a:effectLst>
            <a:outerShdw dist="35921" dir="2700000" algn="ctr" rotWithShape="0">
              <a:schemeClr val="tx2"/>
            </a:outerShdw>
          </a:effectLst>
        </p:spPr>
        <p:txBody>
          <a:bodyPr/>
          <a:lstStyle/>
          <a:p>
            <a:r>
              <a:rPr lang="pt-BR" altLang="pt-BR" sz="3200" b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Que maravilhoso Deus servimos! Ele não pede aos anjos que enxuguem nossas lágrimas. Ele não pede a você ou a mim para enxugarmos as lágrimas de nosso semelhante. Ele mesmo o faz! Por quê? Porque Ele Se preocupa com você e comigo... </a:t>
            </a:r>
            <a:endParaRPr lang="pt-PT" altLang="pt-BR" sz="3200" b="1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3300">
                <a:gamma/>
                <a:shade val="46275"/>
                <a:invGamma/>
              </a:srgbClr>
            </a:gs>
            <a:gs pos="50000">
              <a:srgbClr val="003300"/>
            </a:gs>
            <a:gs pos="100000">
              <a:srgbClr val="003300">
                <a:gamma/>
                <a:shade val="46275"/>
                <a:invGamma/>
              </a:srgb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>
            <a:extLst>
              <a:ext uri="{FF2B5EF4-FFF2-40B4-BE49-F238E27FC236}">
                <a16:creationId xmlns:a16="http://schemas.microsoft.com/office/drawing/2014/main" id="{F47A7FA8-0BE6-4D68-B482-799169499AA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-76200" y="609600"/>
            <a:ext cx="3886200" cy="5181600"/>
          </a:xfrm>
          <a:effectLst>
            <a:outerShdw dist="35921" dir="2700000" algn="ctr" rotWithShape="0">
              <a:schemeClr val="tx2"/>
            </a:outerShdw>
          </a:effectLst>
        </p:spPr>
        <p:txBody>
          <a:bodyPr/>
          <a:lstStyle/>
          <a:p>
            <a:r>
              <a:rPr lang="pt-BR" altLang="pt-BR" sz="4000" b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Deus estava lá quando nosso coração se despedaçara, no momento em que levávamos à tumba um ente querido... </a:t>
            </a:r>
            <a:endParaRPr lang="pt-PT" altLang="pt-BR" sz="4000" b="1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pic>
        <p:nvPicPr>
          <p:cNvPr id="93187" name="Picture 3">
            <a:extLst>
              <a:ext uri="{FF2B5EF4-FFF2-40B4-BE49-F238E27FC236}">
                <a16:creationId xmlns:a16="http://schemas.microsoft.com/office/drawing/2014/main" id="{5939E62C-D9AB-4337-A759-A8DB1AEF61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8900" y="0"/>
            <a:ext cx="52451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503" name="Picture 7">
            <a:extLst>
              <a:ext uri="{FF2B5EF4-FFF2-40B4-BE49-F238E27FC236}">
                <a16:creationId xmlns:a16="http://schemas.microsoft.com/office/drawing/2014/main" id="{690A5F75-17D2-4973-9630-75CFA644DE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6505" name="Rectangle 9">
            <a:extLst>
              <a:ext uri="{FF2B5EF4-FFF2-40B4-BE49-F238E27FC236}">
                <a16:creationId xmlns:a16="http://schemas.microsoft.com/office/drawing/2014/main" id="{6568D7FD-61A3-4BBD-A118-0571763ABE5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8600" y="304800"/>
            <a:ext cx="3810000" cy="5943600"/>
          </a:xfrm>
          <a:noFill/>
          <a:ln/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r>
              <a:rPr lang="pt-BR" altLang="pt-BR" sz="4000" b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Ele estava lá quando gemíamos num hospital, com o câncer destruindo nosso corpo...</a:t>
            </a:r>
            <a:endParaRPr lang="pt-PT" altLang="pt-BR" sz="4000" b="1">
              <a:solidFill>
                <a:schemeClr val="bg1"/>
              </a:solidFill>
              <a:latin typeface="Arial Narrow" panose="020B0606020202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9" name="Picture 3">
            <a:extLst>
              <a:ext uri="{FF2B5EF4-FFF2-40B4-BE49-F238E27FC236}">
                <a16:creationId xmlns:a16="http://schemas.microsoft.com/office/drawing/2014/main" id="{3B07C521-2A40-405B-9E85-2F86B9B939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781" name="Rectangle 5">
            <a:extLst>
              <a:ext uri="{FF2B5EF4-FFF2-40B4-BE49-F238E27FC236}">
                <a16:creationId xmlns:a16="http://schemas.microsoft.com/office/drawing/2014/main" id="{2565B0F9-289E-4D43-9985-E5254F222EB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90600" y="5029200"/>
            <a:ext cx="7772400" cy="1143000"/>
          </a:xfrm>
          <a:noFill/>
          <a:ln/>
          <a:effectLst>
            <a:outerShdw dist="45791" dir="2021404" algn="ctr" rotWithShape="0">
              <a:schemeClr val="tx2"/>
            </a:outerShdw>
          </a:effectLst>
        </p:spPr>
        <p:txBody>
          <a:bodyPr/>
          <a:lstStyle/>
          <a:p>
            <a:r>
              <a:rPr lang="pt-BR" altLang="pt-BR" sz="4000" b="1">
                <a:solidFill>
                  <a:srgbClr val="FFFF99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Ele estava lá  através de cada momento de tristeza e decepção. Estava chorando conosco...</a:t>
            </a:r>
            <a:endParaRPr lang="pt-PT" altLang="pt-BR" sz="4000" b="1">
              <a:solidFill>
                <a:srgbClr val="FFFF99"/>
              </a:solidFill>
              <a:latin typeface="Arial Narrow" panose="020B0606020202030204" pitchFamily="34" charset="0"/>
            </a:endParaRPr>
          </a:p>
        </p:txBody>
      </p:sp>
      <p:sp>
        <p:nvSpPr>
          <p:cNvPr id="75782" name="Rectangle 6">
            <a:extLst>
              <a:ext uri="{FF2B5EF4-FFF2-40B4-BE49-F238E27FC236}">
                <a16:creationId xmlns:a16="http://schemas.microsoft.com/office/drawing/2014/main" id="{AC49CC5F-91E3-482C-8F87-C63DCCDAF5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58200" y="0"/>
            <a:ext cx="685800" cy="4572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7" name="Picture 7">
            <a:extLst>
              <a:ext uri="{FF2B5EF4-FFF2-40B4-BE49-F238E27FC236}">
                <a16:creationId xmlns:a16="http://schemas.microsoft.com/office/drawing/2014/main" id="{E44C0617-CF26-4234-83DF-DA75428F87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7529" name="Rectangle 9">
            <a:extLst>
              <a:ext uri="{FF2B5EF4-FFF2-40B4-BE49-F238E27FC236}">
                <a16:creationId xmlns:a16="http://schemas.microsoft.com/office/drawing/2014/main" id="{3E596F8B-EC69-452B-B2FF-7E492F760B7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971800" y="2743200"/>
            <a:ext cx="5943600" cy="1143000"/>
          </a:xfrm>
          <a:noFill/>
          <a:ln/>
          <a:effectLst>
            <a:outerShdw dist="45791" dir="2021404" algn="ctr" rotWithShape="0">
              <a:schemeClr val="tx2"/>
            </a:outerShdw>
          </a:effectLst>
        </p:spPr>
        <p:txBody>
          <a:bodyPr/>
          <a:lstStyle/>
          <a:p>
            <a:r>
              <a:rPr lang="pt-BR" altLang="pt-BR" b="1">
                <a:solidFill>
                  <a:srgbClr val="FFFFFF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Deus ficou ao nosso lado e, por meio de Seu Santo Espírito, sustentou nossa mão e nos apoiou. Mas, Ele queria fazer muito mais. Ele desejava pôr fim permanente no pecado e no sofrimento... </a:t>
            </a:r>
            <a:endParaRPr lang="pt-PT" altLang="pt-BR" b="1">
              <a:solidFill>
                <a:srgbClr val="FFFFFF"/>
              </a:solidFill>
              <a:latin typeface="Arial Narrow" panose="020B0606020202030204" pitchFamily="34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3" name="Picture 3">
            <a:extLst>
              <a:ext uri="{FF2B5EF4-FFF2-40B4-BE49-F238E27FC236}">
                <a16:creationId xmlns:a16="http://schemas.microsoft.com/office/drawing/2014/main" id="{32594C7F-A22E-401A-95B3-53A822742A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6805" name="Rectangle 5">
            <a:extLst>
              <a:ext uri="{FF2B5EF4-FFF2-40B4-BE49-F238E27FC236}">
                <a16:creationId xmlns:a16="http://schemas.microsoft.com/office/drawing/2014/main" id="{AC3F5C6E-0FF8-4231-8CFA-B1E19A7BBD0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" y="1676400"/>
            <a:ext cx="4419600" cy="3505200"/>
          </a:xfrm>
          <a:noFill/>
          <a:ln/>
          <a:effectLst>
            <a:outerShdw dist="35921" dir="2700000" algn="ctr" rotWithShape="0">
              <a:schemeClr val="tx2"/>
            </a:outerShdw>
          </a:effectLst>
        </p:spPr>
        <p:txBody>
          <a:bodyPr/>
          <a:lstStyle/>
          <a:p>
            <a:r>
              <a:rPr lang="pt-BR" altLang="pt-BR" sz="3600" b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Pois bem, agora tudo isso está feito. Agora nosso Pai pode verdadeiramente enxugar nossas lágrimas. Agora, produz-Lhe grande alegria dar-nos pessoalmente boas-vindas no lar de eterna felicidade e alegria.</a:t>
            </a:r>
            <a:r>
              <a:rPr lang="pt-PT" altLang="pt-BR" sz="3600" b="1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147" name="Picture 3">
            <a:extLst>
              <a:ext uri="{FF2B5EF4-FFF2-40B4-BE49-F238E27FC236}">
                <a16:creationId xmlns:a16="http://schemas.microsoft.com/office/drawing/2014/main" id="{652307E3-235E-4705-8A67-EF89805857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4149" name="Rectangle 5">
            <a:extLst>
              <a:ext uri="{FF2B5EF4-FFF2-40B4-BE49-F238E27FC236}">
                <a16:creationId xmlns:a16="http://schemas.microsoft.com/office/drawing/2014/main" id="{42E3EA31-3435-4791-9794-378FDCB7B73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1143000"/>
          </a:xfrm>
          <a:noFill/>
          <a:ln/>
          <a:effectLst>
            <a:outerShdw dist="45791" dir="2021404" algn="ctr" rotWithShape="0">
              <a:schemeClr val="tx1"/>
            </a:outerShdw>
          </a:effectLst>
        </p:spPr>
        <p:txBody>
          <a:bodyPr/>
          <a:lstStyle/>
          <a:p>
            <a:r>
              <a:rPr lang="pt-BR" altLang="pt-BR" b="1">
                <a:solidFill>
                  <a:schemeClr val="bg1"/>
                </a:solidFill>
                <a:latin typeface="Tahoma" panose="020B0604030504040204" pitchFamily="34" charset="0"/>
                <a:cs typeface="Times New Roman" panose="02020603050405020304" pitchFamily="18" charset="0"/>
              </a:rPr>
              <a:t>Novos Céus e Nova Terra</a:t>
            </a:r>
            <a:endParaRPr lang="pt-PT" altLang="pt-BR" b="1">
              <a:solidFill>
                <a:schemeClr val="bg1"/>
              </a:solidFill>
              <a:latin typeface="Tahoma" panose="020B060403050404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4" name="Picture 6">
            <a:extLst>
              <a:ext uri="{FF2B5EF4-FFF2-40B4-BE49-F238E27FC236}">
                <a16:creationId xmlns:a16="http://schemas.microsoft.com/office/drawing/2014/main" id="{0FF9ECFD-EB40-4998-9337-6B4DD7356D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4216" name="Rectangle 8">
            <a:extLst>
              <a:ext uri="{FF2B5EF4-FFF2-40B4-BE49-F238E27FC236}">
                <a16:creationId xmlns:a16="http://schemas.microsoft.com/office/drawing/2014/main" id="{659C308E-4EE1-4E23-ABB7-70E20F63B75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257800" y="609600"/>
            <a:ext cx="3810000" cy="5562600"/>
          </a:xfrm>
          <a:noFill/>
          <a:ln/>
          <a:effectLst>
            <a:outerShdw dist="45791" dir="2021404" algn="ctr" rotWithShape="0">
              <a:schemeClr val="tx2"/>
            </a:outerShdw>
          </a:effectLst>
        </p:spPr>
        <p:txBody>
          <a:bodyPr/>
          <a:lstStyle/>
          <a:p>
            <a:r>
              <a:rPr lang="pt-BR" altLang="pt-BR" sz="3600" b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Todas as coisas foram feitas novas, e essas coisas ainda são reconhecíveis. Sentir-nos-emos em casa entre flores e árvores e edifícios de ouro translúcido.</a:t>
            </a:r>
            <a:endParaRPr lang="pt-PT" altLang="pt-BR" sz="3600" b="1">
              <a:solidFill>
                <a:schemeClr val="bg1"/>
              </a:solidFill>
              <a:latin typeface="Arial Narrow" panose="020B0606020202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>
            <a:extLst>
              <a:ext uri="{FF2B5EF4-FFF2-40B4-BE49-F238E27FC236}">
                <a16:creationId xmlns:a16="http://schemas.microsoft.com/office/drawing/2014/main" id="{B46154CC-18A5-4E8D-8CFB-A524C9CC4D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21" name="Rectangle 5">
            <a:extLst>
              <a:ext uri="{FF2B5EF4-FFF2-40B4-BE49-F238E27FC236}">
                <a16:creationId xmlns:a16="http://schemas.microsoft.com/office/drawing/2014/main" id="{E127DE83-0675-46B7-85ED-1DCA3A4AEA5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8600" y="609600"/>
            <a:ext cx="4343400" cy="5562600"/>
          </a:xfrm>
          <a:noFill/>
          <a:ln/>
          <a:effectLst>
            <a:outerShdw dist="35921" dir="2700000" algn="ctr" rotWithShape="0">
              <a:schemeClr val="tx2"/>
            </a:outerShdw>
          </a:effectLst>
        </p:spPr>
        <p:txBody>
          <a:bodyPr/>
          <a:lstStyle/>
          <a:p>
            <a:r>
              <a:rPr lang="pt-BR" altLang="pt-BR" b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Reconheceremos nossos queridos, embora tenham eles sido transformados em indivíduos perfeitos e saudáveis. </a:t>
            </a:r>
            <a:br>
              <a:rPr lang="pt-BR" altLang="pt-BR" b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</a:br>
            <a:endParaRPr lang="pt-PT" altLang="pt-BR" b="1">
              <a:solidFill>
                <a:schemeClr val="bg1"/>
              </a:solidFill>
              <a:latin typeface="Arial Narrow" panose="020B0606020202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7" name="Picture 3">
            <a:extLst>
              <a:ext uri="{FF2B5EF4-FFF2-40B4-BE49-F238E27FC236}">
                <a16:creationId xmlns:a16="http://schemas.microsoft.com/office/drawing/2014/main" id="{606791DD-5534-4E9F-B75C-23B93ECDEF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7829" name="Rectangle 5">
            <a:extLst>
              <a:ext uri="{FF2B5EF4-FFF2-40B4-BE49-F238E27FC236}">
                <a16:creationId xmlns:a16="http://schemas.microsoft.com/office/drawing/2014/main" id="{AE849A27-6F9F-441E-9435-75C19EE2EFC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8600" y="1219200"/>
            <a:ext cx="5029200" cy="4876800"/>
          </a:xfrm>
          <a:noFill/>
          <a:ln/>
          <a:effectLst>
            <a:outerShdw dist="35921" dir="2700000" algn="ctr" rotWithShape="0">
              <a:schemeClr val="tx2"/>
            </a:outerShdw>
          </a:effectLst>
        </p:spPr>
        <p:txBody>
          <a:bodyPr/>
          <a:lstStyle/>
          <a:p>
            <a:r>
              <a:rPr lang="pt-BR" altLang="pt-BR" b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Outros escritores bíblicos nos dão mais relances do Céu:</a:t>
            </a:r>
            <a:br>
              <a:rPr lang="pt-BR" altLang="pt-BR" b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</a:br>
            <a:r>
              <a:rPr lang="pt-BR" altLang="pt-BR" b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 </a:t>
            </a:r>
            <a:br>
              <a:rPr lang="pt-BR" altLang="pt-BR" b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</a:br>
            <a:r>
              <a:rPr lang="pt-BR" altLang="pt-BR" b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Leões comeram palha como um boi</a:t>
            </a:r>
            <a:br>
              <a:rPr lang="pt-BR" altLang="pt-BR" b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</a:br>
            <a:r>
              <a:rPr lang="pt-BR" altLang="pt-BR" b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 (Isaías 65:25).</a:t>
            </a:r>
            <a:br>
              <a:rPr lang="pt-BR" altLang="pt-BR" b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</a:br>
            <a:br>
              <a:rPr lang="pt-PT" altLang="pt-BR" b="1">
                <a:solidFill>
                  <a:schemeClr val="bg1"/>
                </a:solidFill>
                <a:latin typeface="Arial Narrow" panose="020B0606020202030204" pitchFamily="34" charset="0"/>
              </a:rPr>
            </a:br>
            <a:endParaRPr lang="pt-PT" altLang="pt-BR" b="1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>
            <a:extLst>
              <a:ext uri="{FF2B5EF4-FFF2-40B4-BE49-F238E27FC236}">
                <a16:creationId xmlns:a16="http://schemas.microsoft.com/office/drawing/2014/main" id="{7646D049-BAF6-482F-A327-D7ECF05909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3" name="Rectangle 5">
            <a:extLst>
              <a:ext uri="{FF2B5EF4-FFF2-40B4-BE49-F238E27FC236}">
                <a16:creationId xmlns:a16="http://schemas.microsoft.com/office/drawing/2014/main" id="{74F0BF58-3BBE-4E86-8EE6-225527DE80C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5105400"/>
            <a:ext cx="7772400" cy="1143000"/>
          </a:xfrm>
          <a:noFill/>
          <a:ln/>
          <a:effectLst>
            <a:outerShdw dist="45791" dir="2021404" algn="ctr" rotWithShape="0">
              <a:schemeClr val="tx1"/>
            </a:outerShdw>
          </a:effectLst>
        </p:spPr>
        <p:txBody>
          <a:bodyPr/>
          <a:lstStyle/>
          <a:p>
            <a:r>
              <a:rPr lang="pt-BR" altLang="pt-BR" sz="5400" b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 Foco na Profecia - 20</a:t>
            </a:r>
            <a:r>
              <a:rPr lang="pt-PT" altLang="pt-BR" sz="5400" b="1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5" name="Picture 3">
            <a:extLst>
              <a:ext uri="{FF2B5EF4-FFF2-40B4-BE49-F238E27FC236}">
                <a16:creationId xmlns:a16="http://schemas.microsoft.com/office/drawing/2014/main" id="{101AB380-F424-4FEF-AFF7-9CDA0B5D00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9877" name="Rectangle 5">
            <a:extLst>
              <a:ext uri="{FF2B5EF4-FFF2-40B4-BE49-F238E27FC236}">
                <a16:creationId xmlns:a16="http://schemas.microsoft.com/office/drawing/2014/main" id="{DD9BD101-2979-4CF2-BBD0-E739248F372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4800" y="1905000"/>
            <a:ext cx="4800600" cy="3429000"/>
          </a:xfrm>
          <a:noFill/>
          <a:ln/>
          <a:effectLst>
            <a:outerShdw dist="35921" dir="2700000" algn="ctr" rotWithShape="0">
              <a:schemeClr val="tx2"/>
            </a:outerShdw>
          </a:effectLst>
        </p:spPr>
        <p:txBody>
          <a:bodyPr/>
          <a:lstStyle/>
          <a:p>
            <a:r>
              <a:rPr lang="pt-BR" altLang="pt-BR" b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As pessoas construirão casas e viverão nelas</a:t>
            </a:r>
            <a:br>
              <a:rPr lang="pt-BR" altLang="pt-BR" b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</a:br>
            <a:r>
              <a:rPr lang="pt-BR" altLang="pt-BR" b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 (verso 21).</a:t>
            </a:r>
            <a:br>
              <a:rPr lang="pt-BR" altLang="pt-BR" b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</a:br>
            <a:br>
              <a:rPr lang="pt-BR" altLang="pt-BR" b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</a:br>
            <a:r>
              <a:rPr lang="pt-BR" altLang="pt-BR" b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 Você plantará frutas e vegetais e os comerá (verso 22).</a:t>
            </a:r>
            <a:br>
              <a:rPr lang="pt-BR" altLang="pt-BR" b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</a:br>
            <a:endParaRPr lang="pt-PT" altLang="pt-BR" b="1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9" name="Picture 3">
            <a:extLst>
              <a:ext uri="{FF2B5EF4-FFF2-40B4-BE49-F238E27FC236}">
                <a16:creationId xmlns:a16="http://schemas.microsoft.com/office/drawing/2014/main" id="{15DDE865-FE2D-4F28-B5B5-2DFB2ED448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0901" name="Rectangle 5">
            <a:extLst>
              <a:ext uri="{FF2B5EF4-FFF2-40B4-BE49-F238E27FC236}">
                <a16:creationId xmlns:a16="http://schemas.microsoft.com/office/drawing/2014/main" id="{5C3BC31D-FB60-49BA-88F6-EE3A1C76A08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" y="762000"/>
            <a:ext cx="4953000" cy="5638800"/>
          </a:xfrm>
          <a:noFill/>
          <a:ln/>
          <a:effectLst>
            <a:outerShdw dist="35921" dir="2700000" algn="ctr" rotWithShape="0">
              <a:schemeClr val="tx2"/>
            </a:outerShdw>
          </a:effectLst>
        </p:spPr>
        <p:txBody>
          <a:bodyPr/>
          <a:lstStyle/>
          <a:p>
            <a:r>
              <a:rPr lang="pt-BR" altLang="pt-BR" b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Conhecer-nos-emos uns aos outros. Os discípulos de Jesus O reconheceram após Sua ressurreição </a:t>
            </a:r>
            <a:br>
              <a:rPr lang="pt-BR" altLang="pt-BR" b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</a:br>
            <a:r>
              <a:rPr lang="pt-BR" altLang="pt-BR" b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(Lucas 24).</a:t>
            </a:r>
            <a:br>
              <a:rPr lang="pt-BR" altLang="pt-BR" b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</a:br>
            <a:endParaRPr lang="pt-PT" altLang="pt-BR" b="1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9" name="Picture 5">
            <a:extLst>
              <a:ext uri="{FF2B5EF4-FFF2-40B4-BE49-F238E27FC236}">
                <a16:creationId xmlns:a16="http://schemas.microsoft.com/office/drawing/2014/main" id="{65FE5FCF-5B85-43DF-A3CA-6D04F84465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533400"/>
            <a:ext cx="4138613" cy="5748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2951" name="Rectangle 7">
            <a:extLst>
              <a:ext uri="{FF2B5EF4-FFF2-40B4-BE49-F238E27FC236}">
                <a16:creationId xmlns:a16="http://schemas.microsoft.com/office/drawing/2014/main" id="{3E49A28C-FE9B-414A-9D99-339BD00FA41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419600" y="685800"/>
            <a:ext cx="4648200" cy="5943600"/>
          </a:xfrm>
          <a:noFill/>
          <a:ln/>
          <a:effectLst>
            <a:outerShdw dist="35921" dir="2700000" algn="ctr" rotWithShape="0">
              <a:schemeClr val="tx2"/>
            </a:outerShdw>
          </a:effectLst>
        </p:spPr>
        <p:txBody>
          <a:bodyPr/>
          <a:lstStyle/>
          <a:p>
            <a:r>
              <a:rPr lang="pt-BR" altLang="pt-BR" sz="4000" b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Predador e presa habitarão juntos e se darão bem! O lobo e o cordeiro; o leopardo e o cabrito; o bezerro, o leão e pequenos animais viverão juntos em perfeita paz (Isaías 11:6).</a:t>
            </a:r>
            <a:br>
              <a:rPr lang="pt-BR" altLang="pt-BR" sz="4000" b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</a:br>
            <a:endParaRPr lang="pt-PT" altLang="pt-BR" sz="4000" b="1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3" name="Picture 3">
            <a:extLst>
              <a:ext uri="{FF2B5EF4-FFF2-40B4-BE49-F238E27FC236}">
                <a16:creationId xmlns:a16="http://schemas.microsoft.com/office/drawing/2014/main" id="{3B30F92C-BB5A-422E-BF88-A9577E24D3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925" name="Rectangle 5">
            <a:extLst>
              <a:ext uri="{FF2B5EF4-FFF2-40B4-BE49-F238E27FC236}">
                <a16:creationId xmlns:a16="http://schemas.microsoft.com/office/drawing/2014/main" id="{40A0C0CC-8AF4-4F06-A029-D32D55EDE0B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304800"/>
            <a:ext cx="4343400" cy="6248400"/>
          </a:xfrm>
          <a:noFill/>
          <a:ln/>
          <a:effectLst>
            <a:outerShdw dist="35921" dir="2700000" algn="ctr" rotWithShape="0">
              <a:schemeClr val="tx2"/>
            </a:outerShdw>
          </a:effectLst>
        </p:spPr>
        <p:txBody>
          <a:bodyPr/>
          <a:lstStyle/>
          <a:p>
            <a:r>
              <a:rPr lang="pt-BR" altLang="pt-BR" b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O Céu anulará os resultados do pecado. O cego poderá ver, o surdo ouvir, o paralítico andar (Isaías 35:5 e 6).</a:t>
            </a:r>
            <a:r>
              <a:rPr lang="pt-PT" altLang="pt-BR" b="1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>
            <a:extLst>
              <a:ext uri="{FF2B5EF4-FFF2-40B4-BE49-F238E27FC236}">
                <a16:creationId xmlns:a16="http://schemas.microsoft.com/office/drawing/2014/main" id="{A5B17F1F-F79E-47B9-BBCE-FF60700E22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7150"/>
            <a:ext cx="9220200" cy="6915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269" name="Rectangle 5">
            <a:extLst>
              <a:ext uri="{FF2B5EF4-FFF2-40B4-BE49-F238E27FC236}">
                <a16:creationId xmlns:a16="http://schemas.microsoft.com/office/drawing/2014/main" id="{A380857F-A9CD-49CD-B8FF-E448EC9A444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1219200"/>
            <a:ext cx="7772400" cy="1143000"/>
          </a:xfrm>
          <a:noFill/>
          <a:ln/>
          <a:effectLst>
            <a:outerShdw dist="35921" dir="2700000" algn="ctr" rotWithShape="0">
              <a:schemeClr val="tx2"/>
            </a:outerShdw>
          </a:effectLst>
        </p:spPr>
        <p:txBody>
          <a:bodyPr/>
          <a:lstStyle/>
          <a:p>
            <a:r>
              <a:rPr lang="pt-BR" altLang="pt-BR" b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Apocalipse 21:9-21 fala com que a capital da Nova Terra, a Nova Jerusalém, se parece e que tipo de vida desfrutaremos nessa cidade:</a:t>
            </a:r>
            <a:r>
              <a:rPr lang="pt-PT" altLang="pt-BR" b="1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3">
            <a:extLst>
              <a:ext uri="{FF2B5EF4-FFF2-40B4-BE49-F238E27FC236}">
                <a16:creationId xmlns:a16="http://schemas.microsoft.com/office/drawing/2014/main" id="{9C42A8C7-9493-4285-A82B-473FEC3F62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293" name="Rectangle 5">
            <a:extLst>
              <a:ext uri="{FF2B5EF4-FFF2-40B4-BE49-F238E27FC236}">
                <a16:creationId xmlns:a16="http://schemas.microsoft.com/office/drawing/2014/main" id="{946EBF97-5D95-4F9F-910A-4E49EF2E1F1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4800" y="762000"/>
            <a:ext cx="4572000" cy="5410200"/>
          </a:xfrm>
          <a:noFill/>
          <a:ln/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r>
              <a:rPr lang="pt-BR" altLang="pt-BR" b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A luz ou brilho da cidade é como pedra preciosíssima (verso 11).  </a:t>
            </a:r>
            <a:endParaRPr lang="pt-PT" altLang="pt-BR" b="1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8550" name="Object 6">
            <a:extLst>
              <a:ext uri="{FF2B5EF4-FFF2-40B4-BE49-F238E27FC236}">
                <a16:creationId xmlns:a16="http://schemas.microsoft.com/office/drawing/2014/main" id="{0122B9EA-8E80-458F-AC42-7C0BB9628CB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553" name="Slide" r:id="rId3" imgW="4572000" imgH="3429000" progId="PowerPoint.Slide.8">
                  <p:embed/>
                </p:oleObj>
              </mc:Choice>
              <mc:Fallback>
                <p:oleObj name="Slide" r:id="rId3" imgW="4572000" imgH="3429000" progId="PowerPoint.Slide.8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8552" name="Rectangle 8">
            <a:extLst>
              <a:ext uri="{FF2B5EF4-FFF2-40B4-BE49-F238E27FC236}">
                <a16:creationId xmlns:a16="http://schemas.microsoft.com/office/drawing/2014/main" id="{9AFF777A-CBC6-4358-A86D-6741A34A341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3962400"/>
            <a:ext cx="7772400" cy="1143000"/>
          </a:xfrm>
          <a:noFill/>
          <a:ln/>
          <a:effectLst>
            <a:outerShdw dist="53882" dir="2700000" algn="ctr" rotWithShape="0">
              <a:schemeClr val="tx1"/>
            </a:outerShdw>
          </a:effectLst>
        </p:spPr>
        <p:txBody>
          <a:bodyPr/>
          <a:lstStyle/>
          <a:p>
            <a:r>
              <a:rPr lang="pt-BR" altLang="pt-BR" sz="4800" b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Os portais da cidade são em número de doze. Esses portais recebem nomes segundo as tribos de Israel (verso 12). </a:t>
            </a:r>
            <a:endParaRPr lang="pt-PT" altLang="pt-BR" sz="4800" b="1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71" name="Picture 3">
            <a:extLst>
              <a:ext uri="{FF2B5EF4-FFF2-40B4-BE49-F238E27FC236}">
                <a16:creationId xmlns:a16="http://schemas.microsoft.com/office/drawing/2014/main" id="{64F7D99B-2DD0-4593-AAE7-D187BE9596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938"/>
            <a:ext cx="9144000" cy="6865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9573" name="Rectangle 5">
            <a:extLst>
              <a:ext uri="{FF2B5EF4-FFF2-40B4-BE49-F238E27FC236}">
                <a16:creationId xmlns:a16="http://schemas.microsoft.com/office/drawing/2014/main" id="{8571720A-909D-47D1-B385-90EB59DBB84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noFill/>
          <a:ln/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r>
              <a:rPr lang="pt-BR" altLang="pt-BR" sz="4000" b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Seus muros são feitos de jaspe. A cidade era de ouro puro, semelhante a vidro límpido (verso 18). </a:t>
            </a:r>
            <a:endParaRPr lang="pt-PT" altLang="pt-BR" sz="4000" b="1">
              <a:solidFill>
                <a:schemeClr val="bg1"/>
              </a:solidFill>
              <a:latin typeface="Arial Narrow" panose="020B0606020202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9" name="Picture 3">
            <a:extLst>
              <a:ext uri="{FF2B5EF4-FFF2-40B4-BE49-F238E27FC236}">
                <a16:creationId xmlns:a16="http://schemas.microsoft.com/office/drawing/2014/main" id="{F5561F26-AC36-4007-9DFB-AE3A49F728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948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1621" name="Rectangle 5">
            <a:extLst>
              <a:ext uri="{FF2B5EF4-FFF2-40B4-BE49-F238E27FC236}">
                <a16:creationId xmlns:a16="http://schemas.microsoft.com/office/drawing/2014/main" id="{9F5B2A55-6713-4BF9-8009-7B0D7DCE1FC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4343400"/>
            <a:ext cx="7772400" cy="1143000"/>
          </a:xfrm>
          <a:noFill/>
          <a:ln/>
          <a:effectLst>
            <a:outerShdw dist="53882" dir="2700000" algn="ctr" rotWithShape="0">
              <a:schemeClr val="tx1"/>
            </a:outerShdw>
          </a:effectLst>
        </p:spPr>
        <p:txBody>
          <a:bodyPr/>
          <a:lstStyle/>
          <a:p>
            <a:r>
              <a:rPr lang="pt-BR" altLang="pt-BR" b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Os fundamentos do muro da cidade são de doze espécies de pedras preciosas, e suas portas são de uma só pérola. As ruas são de ouro (verso 21). </a:t>
            </a:r>
            <a:endParaRPr lang="pt-PT" altLang="pt-BR" b="1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3">
            <a:extLst>
              <a:ext uri="{FF2B5EF4-FFF2-40B4-BE49-F238E27FC236}">
                <a16:creationId xmlns:a16="http://schemas.microsoft.com/office/drawing/2014/main" id="{C2D5E203-16FD-45F3-9F28-284C2E8348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317" name="Rectangle 5">
            <a:extLst>
              <a:ext uri="{FF2B5EF4-FFF2-40B4-BE49-F238E27FC236}">
                <a16:creationId xmlns:a16="http://schemas.microsoft.com/office/drawing/2014/main" id="{DD12DF95-2213-482C-A072-34BA55579E2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" y="1143000"/>
            <a:ext cx="5181600" cy="4724400"/>
          </a:xfrm>
          <a:noFill/>
          <a:ln/>
          <a:effectLst>
            <a:outerShdw dist="35921" dir="2700000" algn="ctr" rotWithShape="0">
              <a:schemeClr val="tx2"/>
            </a:outerShdw>
          </a:effectLst>
        </p:spPr>
        <p:txBody>
          <a:bodyPr/>
          <a:lstStyle/>
          <a:p>
            <a:r>
              <a:rPr lang="pt-BR" altLang="pt-BR" sz="3600" b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Que cidade! Que Deus! Mesmo os materiais de que a cidade é feita nos oferecem emocionantes símbolos que refletem o caráter de Deus. João nos mostra os grandes portais de pérolas. Na Escritura, Jesus é chamado "a porta" para a vida eterna (ver João 10:7). </a:t>
            </a:r>
            <a:endParaRPr lang="pt-PT" altLang="pt-BR" sz="3600" b="1">
              <a:solidFill>
                <a:schemeClr val="bg1"/>
              </a:solidFill>
              <a:latin typeface="Arial Narrow" panose="020B0606020202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>
            <a:extLst>
              <a:ext uri="{FF2B5EF4-FFF2-40B4-BE49-F238E27FC236}">
                <a16:creationId xmlns:a16="http://schemas.microsoft.com/office/drawing/2014/main" id="{E65CCDCF-3CF9-49AD-BD5D-B99DD015DB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7" name="Rectangle 5">
            <a:extLst>
              <a:ext uri="{FF2B5EF4-FFF2-40B4-BE49-F238E27FC236}">
                <a16:creationId xmlns:a16="http://schemas.microsoft.com/office/drawing/2014/main" id="{E53094E4-8696-4C09-AE00-7C3784BD3B6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2514600"/>
            <a:ext cx="7772400" cy="1143000"/>
          </a:xfrm>
          <a:noFill/>
          <a:ln/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r>
              <a:rPr lang="pt-BR" altLang="pt-BR" b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No Lar, afinal!</a:t>
            </a:r>
            <a:br>
              <a:rPr lang="pt-BR" altLang="pt-BR" b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</a:br>
            <a:r>
              <a:rPr lang="pt-BR" altLang="pt-BR" b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 </a:t>
            </a:r>
            <a:br>
              <a:rPr lang="pt-BR" altLang="pt-BR" b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</a:br>
            <a:r>
              <a:rPr lang="pt-BR" altLang="pt-BR" b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 </a:t>
            </a:r>
            <a:br>
              <a:rPr lang="pt-BR" altLang="pt-BR" b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</a:br>
            <a:r>
              <a:rPr lang="pt-BR" altLang="pt-BR" b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Foco Sobre o Apocalipse</a:t>
            </a:r>
            <a:br>
              <a:rPr lang="pt-BR" altLang="pt-BR" b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</a:br>
            <a:r>
              <a:rPr lang="pt-BR" altLang="pt-BR" b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 </a:t>
            </a:r>
            <a:br>
              <a:rPr lang="pt-BR" altLang="pt-BR" b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</a:br>
            <a:br>
              <a:rPr lang="pt-BR" altLang="pt-BR" b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</a:br>
            <a:r>
              <a:rPr lang="pt-BR" altLang="pt-BR" b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Apocalipse 21 e 22</a:t>
            </a:r>
            <a:r>
              <a:rPr lang="pt-PT" altLang="pt-BR" b="1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1" name="Picture 3">
            <a:extLst>
              <a:ext uri="{FF2B5EF4-FFF2-40B4-BE49-F238E27FC236}">
                <a16:creationId xmlns:a16="http://schemas.microsoft.com/office/drawing/2014/main" id="{5D6F1026-4A06-4EB5-8049-DBFDD0F388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3973" name="Rectangle 5">
            <a:extLst>
              <a:ext uri="{FF2B5EF4-FFF2-40B4-BE49-F238E27FC236}">
                <a16:creationId xmlns:a16="http://schemas.microsoft.com/office/drawing/2014/main" id="{6E54D3E0-FE17-4121-954C-46E8F3E96FD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" y="152400"/>
            <a:ext cx="4419600" cy="5638800"/>
          </a:xfrm>
          <a:noFill/>
          <a:ln/>
          <a:effectLst>
            <a:outerShdw dist="35921" dir="2700000" algn="ctr" rotWithShape="0">
              <a:schemeClr val="tx2"/>
            </a:outerShdw>
          </a:effectLst>
        </p:spPr>
        <p:txBody>
          <a:bodyPr/>
          <a:lstStyle/>
          <a:p>
            <a:r>
              <a:rPr lang="pt-BR" altLang="pt-BR" b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Ele também é referido como "a Pérola de grande preço" </a:t>
            </a:r>
            <a:br>
              <a:rPr lang="pt-BR" altLang="pt-BR" b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</a:br>
            <a:r>
              <a:rPr lang="pt-BR" altLang="pt-BR" b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(Ver Mateus 13:46). </a:t>
            </a:r>
            <a:endParaRPr lang="pt-PT" altLang="pt-BR" b="1">
              <a:solidFill>
                <a:schemeClr val="bg1"/>
              </a:solidFill>
              <a:latin typeface="Arial Narrow" panose="020B0606020202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39" name="Picture 3">
            <a:extLst>
              <a:ext uri="{FF2B5EF4-FFF2-40B4-BE49-F238E27FC236}">
                <a16:creationId xmlns:a16="http://schemas.microsoft.com/office/drawing/2014/main" id="{6F0A4464-1999-4C32-9694-0859D077EC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6741" name="Rectangle 5">
            <a:extLst>
              <a:ext uri="{FF2B5EF4-FFF2-40B4-BE49-F238E27FC236}">
                <a16:creationId xmlns:a16="http://schemas.microsoft.com/office/drawing/2014/main" id="{AE648B80-E752-4043-BAF3-F0BC719E09A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609600"/>
            <a:ext cx="4191000" cy="5181600"/>
          </a:xfrm>
          <a:noFill/>
          <a:ln/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r>
              <a:rPr lang="pt-BR" altLang="pt-BR" b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As doze tribos de Israel representam a totalidade do escolhido povo de Deus. </a:t>
            </a:r>
            <a:endParaRPr lang="pt-PT" altLang="pt-BR" b="1">
              <a:solidFill>
                <a:schemeClr val="bg1"/>
              </a:solidFill>
              <a:latin typeface="Arial Narrow" panose="020B0606020202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72" name="Picture 12">
            <a:extLst>
              <a:ext uri="{FF2B5EF4-FFF2-40B4-BE49-F238E27FC236}">
                <a16:creationId xmlns:a16="http://schemas.microsoft.com/office/drawing/2014/main" id="{033D1826-CBF8-4A0C-A040-76187139E0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7774" name="Rectangle 14">
            <a:extLst>
              <a:ext uri="{FF2B5EF4-FFF2-40B4-BE49-F238E27FC236}">
                <a16:creationId xmlns:a16="http://schemas.microsoft.com/office/drawing/2014/main" id="{88046BE6-763D-4A70-9807-862AA82DC33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5029200"/>
            <a:ext cx="7772400" cy="1143000"/>
          </a:xfrm>
          <a:noFill/>
          <a:ln/>
          <a:effectLst>
            <a:outerShdw dist="53882" dir="2700000" algn="ctr" rotWithShape="0">
              <a:schemeClr val="tx1"/>
            </a:outerShdw>
          </a:effectLst>
        </p:spPr>
        <p:txBody>
          <a:bodyPr/>
          <a:lstStyle/>
          <a:p>
            <a:r>
              <a:rPr lang="pt-BR" altLang="pt-BR" sz="4800" b="1">
                <a:solidFill>
                  <a:srgbClr val="FFFF99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Deus dá somente o melhor para aqueles a quem escolheu.</a:t>
            </a:r>
            <a:endParaRPr lang="pt-PT" altLang="pt-BR" sz="4800" b="1">
              <a:solidFill>
                <a:srgbClr val="FFFF99"/>
              </a:solidFill>
              <a:latin typeface="Arial Narrow" panose="020B0606020202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3">
            <a:extLst>
              <a:ext uri="{FF2B5EF4-FFF2-40B4-BE49-F238E27FC236}">
                <a16:creationId xmlns:a16="http://schemas.microsoft.com/office/drawing/2014/main" id="{396B9158-9E2C-4AF3-A841-19CE9B0E15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341" name="Rectangle 5">
            <a:extLst>
              <a:ext uri="{FF2B5EF4-FFF2-40B4-BE49-F238E27FC236}">
                <a16:creationId xmlns:a16="http://schemas.microsoft.com/office/drawing/2014/main" id="{FDD7C582-2881-4BB7-9916-AE4A901721C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81000" y="762000"/>
            <a:ext cx="8534400" cy="1143000"/>
          </a:xfrm>
          <a:noFill/>
          <a:ln/>
          <a:effectLst>
            <a:outerShdw dist="53882" dir="2700000" algn="ctr" rotWithShape="0">
              <a:schemeClr val="tx1"/>
            </a:outerShdw>
          </a:effectLst>
        </p:spPr>
        <p:txBody>
          <a:bodyPr/>
          <a:lstStyle/>
          <a:p>
            <a:r>
              <a:rPr lang="pt-BR" altLang="pt-BR" sz="4000" b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Esse parece ser um lugar maravilhoso, não é mesmo? Você sabia que Deus também está preparando uma mansão especial para você? (ver João 14:1-3) 	</a:t>
            </a:r>
            <a:r>
              <a:rPr lang="pt-PT" altLang="pt-BR" sz="4000" b="1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5" name="Picture 3">
            <a:extLst>
              <a:ext uri="{FF2B5EF4-FFF2-40B4-BE49-F238E27FC236}">
                <a16:creationId xmlns:a16="http://schemas.microsoft.com/office/drawing/2014/main" id="{07202929-67B0-4AF2-A75E-55606124AB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4997" name="Rectangle 5">
            <a:extLst>
              <a:ext uri="{FF2B5EF4-FFF2-40B4-BE49-F238E27FC236}">
                <a16:creationId xmlns:a16="http://schemas.microsoft.com/office/drawing/2014/main" id="{3E659B2D-B4A0-452A-830E-9EC0C8C9EB0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33400" y="457200"/>
            <a:ext cx="4800600" cy="5638800"/>
          </a:xfrm>
          <a:noFill/>
          <a:ln/>
          <a:effectLst>
            <a:outerShdw dist="35921" dir="2700000" algn="ctr" rotWithShape="0">
              <a:schemeClr val="tx2"/>
            </a:outerShdw>
          </a:effectLst>
        </p:spPr>
        <p:txBody>
          <a:bodyPr/>
          <a:lstStyle/>
          <a:p>
            <a:r>
              <a:rPr lang="pt-BR" altLang="pt-BR" sz="3600" b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Como o profeta Isaías sugere, nós também projetaremos e construiremos casas. Talvez você queira construir aquela casa de campo com que sempre sonhou...	</a:t>
            </a:r>
            <a:r>
              <a:rPr lang="pt-PT" altLang="pt-BR" sz="3600" b="1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86" name="Picture 2">
            <a:extLst>
              <a:ext uri="{FF2B5EF4-FFF2-40B4-BE49-F238E27FC236}">
                <a16:creationId xmlns:a16="http://schemas.microsoft.com/office/drawing/2014/main" id="{B814B138-AF1B-4456-887C-1556EA7A32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8787" name="Rectangle 3">
            <a:extLst>
              <a:ext uri="{FF2B5EF4-FFF2-40B4-BE49-F238E27FC236}">
                <a16:creationId xmlns:a16="http://schemas.microsoft.com/office/drawing/2014/main" id="{CB750D94-E4B9-47D4-8B18-5B5F6ECC1B7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8600" y="533400"/>
            <a:ext cx="5334000" cy="5715000"/>
          </a:xfrm>
          <a:noFill/>
          <a:ln/>
          <a:effectLst>
            <a:outerShdw dist="35921" dir="2700000" algn="ctr" rotWithShape="0">
              <a:schemeClr val="tx2"/>
            </a:outerShdw>
          </a:effectLst>
        </p:spPr>
        <p:txBody>
          <a:bodyPr/>
          <a:lstStyle/>
          <a:p>
            <a:r>
              <a:rPr lang="pt-BR" altLang="pt-BR" sz="3600" b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Os escritores bíblicos falam sobre construir e plantar, mas quem sabe que aventuras de alta tecnologia Deus proporcionará em Sua avançada civilização? Sem dúvida, o Criador do Universo terá algo excitante e desafiador somente para você.	</a:t>
            </a:r>
            <a:r>
              <a:rPr lang="pt-PT" altLang="pt-BR" sz="3600" b="1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9" name="Picture 9">
            <a:extLst>
              <a:ext uri="{FF2B5EF4-FFF2-40B4-BE49-F238E27FC236}">
                <a16:creationId xmlns:a16="http://schemas.microsoft.com/office/drawing/2014/main" id="{A35DD33A-BD28-41A2-8FD7-1174EC40F4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371" name="Rectangle 11">
            <a:extLst>
              <a:ext uri="{FF2B5EF4-FFF2-40B4-BE49-F238E27FC236}">
                <a16:creationId xmlns:a16="http://schemas.microsoft.com/office/drawing/2014/main" id="{9A73ABA0-3574-4A4E-805B-1C670CBC33D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733800" y="1905000"/>
            <a:ext cx="5257800" cy="4495800"/>
          </a:xfrm>
          <a:noFill/>
          <a:ln/>
          <a:effectLst>
            <a:outerShdw dist="53882" dir="2700000" algn="ctr" rotWithShape="0">
              <a:schemeClr val="tx1"/>
            </a:outerShdw>
          </a:effectLst>
        </p:spPr>
        <p:txBody>
          <a:bodyPr/>
          <a:lstStyle/>
          <a:p>
            <a:r>
              <a:rPr lang="pt-BR" altLang="pt-BR" b="1">
                <a:solidFill>
                  <a:srgbClr val="FFFF99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Ler Apocalipse 21:22-27 e 22:1-5.</a:t>
            </a:r>
            <a:br>
              <a:rPr lang="pt-BR" altLang="pt-BR" b="1">
                <a:solidFill>
                  <a:srgbClr val="FFFF99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</a:br>
            <a:r>
              <a:rPr lang="pt-BR" altLang="pt-BR" b="1">
                <a:solidFill>
                  <a:srgbClr val="FFFF99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 	Continuemos a ampliar nossa compreensão sobre essa grande cidade:</a:t>
            </a:r>
            <a:r>
              <a:rPr lang="pt-PT" altLang="pt-BR" b="1">
                <a:solidFill>
                  <a:srgbClr val="FFFF99"/>
                </a:solidFill>
                <a:latin typeface="Arial Narrow" panose="020B0606020202030204" pitchFamily="34" charset="0"/>
              </a:rPr>
              <a:t> 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Picture 3">
            <a:extLst>
              <a:ext uri="{FF2B5EF4-FFF2-40B4-BE49-F238E27FC236}">
                <a16:creationId xmlns:a16="http://schemas.microsoft.com/office/drawing/2014/main" id="{879C5D0B-C083-480D-8BA8-8782C5275E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389" name="Rectangle 5">
            <a:extLst>
              <a:ext uri="{FF2B5EF4-FFF2-40B4-BE49-F238E27FC236}">
                <a16:creationId xmlns:a16="http://schemas.microsoft.com/office/drawing/2014/main" id="{4608E627-8528-4F2B-AD1B-53E70A3E4E1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4800" y="762000"/>
            <a:ext cx="4953000" cy="5410200"/>
          </a:xfrm>
          <a:noFill/>
          <a:ln/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r>
              <a:rPr lang="pt-BR" altLang="pt-BR" sz="3600" b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Nela não há santuário, porque o Senhor Deus Todo-Poderoso e o Cordeiro são seu templo (Apocalipse 21:22).</a:t>
            </a:r>
            <a:r>
              <a:rPr lang="pt-PT" altLang="pt-BR" sz="3600" b="1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  <a:r>
              <a:rPr lang="pt-BR" altLang="pt-BR" sz="3600" b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Isso faz sentido, não é mesmo? Nós vamos à igreja para adorar a Deus. Mas na Nova Jerusalém nós o veremos face a face. Quem necessita de um edifício?</a:t>
            </a:r>
            <a:r>
              <a:rPr lang="pt-PT" altLang="pt-BR" sz="3600" b="1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>
            <a:extLst>
              <a:ext uri="{FF2B5EF4-FFF2-40B4-BE49-F238E27FC236}">
                <a16:creationId xmlns:a16="http://schemas.microsoft.com/office/drawing/2014/main" id="{0A0375AD-47C9-49B2-9758-09F609B7892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953000" y="1143000"/>
            <a:ext cx="3962400" cy="3276600"/>
          </a:xfrm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r>
              <a:rPr lang="pt-BR" altLang="pt-BR" b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Como é iluminada a cidade? (Apocalipse 22:5).</a:t>
            </a:r>
            <a:endParaRPr lang="pt-PT" altLang="pt-BR" b="1">
              <a:solidFill>
                <a:schemeClr val="bg1"/>
              </a:solidFill>
              <a:latin typeface="Arial Narrow" panose="020B0606020202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8435" name="Picture 3">
            <a:extLst>
              <a:ext uri="{FF2B5EF4-FFF2-40B4-BE49-F238E27FC236}">
                <a16:creationId xmlns:a16="http://schemas.microsoft.com/office/drawing/2014/main" id="{60D97C33-EF49-41A7-8BBF-E318EAE0A7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8" y="838200"/>
            <a:ext cx="4672012" cy="518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2">
            <a:extLst>
              <a:ext uri="{FF2B5EF4-FFF2-40B4-BE49-F238E27FC236}">
                <a16:creationId xmlns:a16="http://schemas.microsoft.com/office/drawing/2014/main" id="{F4AA6075-C1F9-40F5-AF7B-66AFB1472BD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953000" y="2133600"/>
            <a:ext cx="3962400" cy="3276600"/>
          </a:xfrm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r>
              <a:rPr lang="pt-BR" altLang="pt-BR" b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Como é iluminada a cidade? (Apocalipse 22:5).</a:t>
            </a:r>
            <a:br>
              <a:rPr lang="pt-BR" altLang="pt-BR" b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</a:br>
            <a:r>
              <a:rPr lang="pt-BR" altLang="pt-BR" b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Pela glória de Deus. </a:t>
            </a:r>
            <a:br>
              <a:rPr lang="pt-BR" altLang="pt-BR" b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</a:br>
            <a:endParaRPr lang="pt-PT" altLang="pt-BR" b="1">
              <a:solidFill>
                <a:schemeClr val="bg1"/>
              </a:solidFill>
              <a:latin typeface="Arial Narrow" panose="020B0606020202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9811" name="Picture 3">
            <a:extLst>
              <a:ext uri="{FF2B5EF4-FFF2-40B4-BE49-F238E27FC236}">
                <a16:creationId xmlns:a16="http://schemas.microsoft.com/office/drawing/2014/main" id="{BF54395C-2E26-4546-A85A-E3205337DB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8" y="838200"/>
            <a:ext cx="4672012" cy="518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099" name="Picture 3">
            <a:extLst>
              <a:ext uri="{FF2B5EF4-FFF2-40B4-BE49-F238E27FC236}">
                <a16:creationId xmlns:a16="http://schemas.microsoft.com/office/drawing/2014/main" id="{421100BC-E4DD-4A2B-8D3B-9A4A8CEA63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2101" name="Rectangle 5">
            <a:extLst>
              <a:ext uri="{FF2B5EF4-FFF2-40B4-BE49-F238E27FC236}">
                <a16:creationId xmlns:a16="http://schemas.microsoft.com/office/drawing/2014/main" id="{013C6B3E-9563-4154-904B-D5D86400F3D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5410200"/>
            <a:ext cx="7772400" cy="1143000"/>
          </a:xfrm>
          <a:noFill/>
          <a:ln/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r>
              <a:rPr lang="pt-BR" altLang="pt-BR" sz="3600" b="1" i="1">
                <a:solidFill>
                  <a:srgbClr val="FFFF99"/>
                </a:solidFill>
                <a:latin typeface="Arial Narrow" panose="020B0606020202030204" pitchFamily="34" charset="0"/>
              </a:rPr>
              <a:t>Na cruz do Calvário, Cristo resgatou toda a humanidade do cativeiro do pecado. Ele voltará como Senhor da colheita.   </a:t>
            </a:r>
            <a:br>
              <a:rPr lang="pt-BR" altLang="pt-BR" sz="3600" b="1" i="1">
                <a:solidFill>
                  <a:srgbClr val="FFFF99"/>
                </a:solidFill>
                <a:latin typeface="Arial Narrow" panose="020B0606020202030204" pitchFamily="34" charset="0"/>
              </a:rPr>
            </a:br>
            <a:r>
              <a:rPr lang="pt-BR" altLang="pt-BR" sz="3600" b="1">
                <a:solidFill>
                  <a:srgbClr val="FFFF99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  </a:t>
            </a:r>
            <a:endParaRPr lang="pt-PT" altLang="pt-BR" sz="3600" b="1">
              <a:solidFill>
                <a:srgbClr val="FFFF99"/>
              </a:solidFill>
              <a:latin typeface="Arial Narrow" panose="020B0606020202030204" pitchFamily="34" charset="0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34" name="Picture 2">
            <a:extLst>
              <a:ext uri="{FF2B5EF4-FFF2-40B4-BE49-F238E27FC236}">
                <a16:creationId xmlns:a16="http://schemas.microsoft.com/office/drawing/2014/main" id="{B8629135-6A04-4323-B0B3-AAC8CEDF38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0835" name="Rectangle 3">
            <a:extLst>
              <a:ext uri="{FF2B5EF4-FFF2-40B4-BE49-F238E27FC236}">
                <a16:creationId xmlns:a16="http://schemas.microsoft.com/office/drawing/2014/main" id="{5539909A-8CB5-4060-84EC-EA8D5C2A3FA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8600" y="3048000"/>
            <a:ext cx="7772400" cy="1143000"/>
          </a:xfrm>
          <a:noFill/>
          <a:ln/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r>
              <a:rPr lang="pt-BR" altLang="pt-BR" sz="5400" b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Qual é a duração do dia ali? (Apocalipse 21:23 e 25)</a:t>
            </a:r>
            <a:br>
              <a:rPr lang="pt-BR" altLang="pt-BR" sz="5400" b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</a:br>
            <a:br>
              <a:rPr lang="pt-BR" altLang="pt-BR" sz="5400" b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</a:br>
            <a:r>
              <a:rPr lang="pt-BR" altLang="pt-BR" sz="5400" b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 </a:t>
            </a:r>
            <a:br>
              <a:rPr lang="pt-BR" altLang="pt-BR" sz="5400" b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</a:br>
            <a:endParaRPr lang="pt-PT" altLang="pt-BR" sz="5400" b="1">
              <a:solidFill>
                <a:schemeClr val="bg1"/>
              </a:solidFill>
              <a:latin typeface="Arial Narrow" panose="020B0606020202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9" name="Picture 3">
            <a:extLst>
              <a:ext uri="{FF2B5EF4-FFF2-40B4-BE49-F238E27FC236}">
                <a16:creationId xmlns:a16="http://schemas.microsoft.com/office/drawing/2014/main" id="{89894C73-5398-440C-BCA5-B9D2523A0A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6021" name="Rectangle 5">
            <a:extLst>
              <a:ext uri="{FF2B5EF4-FFF2-40B4-BE49-F238E27FC236}">
                <a16:creationId xmlns:a16="http://schemas.microsoft.com/office/drawing/2014/main" id="{5A7DDC2B-231E-4096-891C-37699018EEB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8600" y="3048000"/>
            <a:ext cx="7772400" cy="1143000"/>
          </a:xfrm>
          <a:noFill/>
          <a:ln/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r>
              <a:rPr lang="pt-BR" altLang="pt-BR" sz="5400" b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Qual é a duração do dia ali? (Apocalipse 21:23 e 25)</a:t>
            </a:r>
            <a:br>
              <a:rPr lang="pt-BR" altLang="pt-BR" sz="5400" b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</a:br>
            <a:br>
              <a:rPr lang="pt-BR" altLang="pt-BR" sz="5400" b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</a:br>
            <a:r>
              <a:rPr lang="pt-BR" altLang="pt-BR" sz="5400" b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“Não haverá noite...” </a:t>
            </a:r>
            <a:br>
              <a:rPr lang="pt-BR" altLang="pt-BR" sz="5400" b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</a:br>
            <a:endParaRPr lang="pt-PT" altLang="pt-BR" sz="5400" b="1">
              <a:solidFill>
                <a:schemeClr val="bg1"/>
              </a:solidFill>
              <a:latin typeface="Arial Narrow" panose="020B0606020202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>
            <a:extLst>
              <a:ext uri="{FF2B5EF4-FFF2-40B4-BE49-F238E27FC236}">
                <a16:creationId xmlns:a16="http://schemas.microsoft.com/office/drawing/2014/main" id="{7F64C677-58C8-434B-A517-E6C76FF3AA9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" y="1828800"/>
            <a:ext cx="3962400" cy="2743200"/>
          </a:xfrm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r>
              <a:rPr lang="pt-BR" altLang="pt-BR" b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O que flui do trono de Deus? (Apocalipse 22:1)</a:t>
            </a:r>
            <a:br>
              <a:rPr lang="pt-BR" altLang="pt-BR" b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</a:br>
            <a:br>
              <a:rPr lang="pt-BR" altLang="pt-BR" b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</a:br>
            <a:endParaRPr lang="pt-PT" altLang="pt-BR" b="1">
              <a:solidFill>
                <a:schemeClr val="bg1"/>
              </a:solidFill>
              <a:latin typeface="Arial Narrow" panose="020B0606020202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7043" name="Picture 3">
            <a:extLst>
              <a:ext uri="{FF2B5EF4-FFF2-40B4-BE49-F238E27FC236}">
                <a16:creationId xmlns:a16="http://schemas.microsoft.com/office/drawing/2014/main" id="{8097112B-1C4C-49A6-B897-D3EA08102C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914400"/>
            <a:ext cx="3733800" cy="4881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2">
            <a:extLst>
              <a:ext uri="{FF2B5EF4-FFF2-40B4-BE49-F238E27FC236}">
                <a16:creationId xmlns:a16="http://schemas.microsoft.com/office/drawing/2014/main" id="{C4A35C14-0B6B-4A80-8B59-FC8845D494E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" y="2133600"/>
            <a:ext cx="3962400" cy="2743200"/>
          </a:xfrm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r>
              <a:rPr lang="pt-BR" altLang="pt-BR" b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O que flui do trono de Deus? (Apocalipse 22:1)</a:t>
            </a:r>
            <a:br>
              <a:rPr lang="pt-BR" altLang="pt-BR" b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</a:br>
            <a:br>
              <a:rPr lang="pt-BR" altLang="pt-BR" b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</a:br>
            <a:r>
              <a:rPr lang="pt-BR" altLang="pt-BR" b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O rio da água da vida.</a:t>
            </a:r>
            <a:endParaRPr lang="pt-PT" altLang="pt-BR" b="1">
              <a:solidFill>
                <a:schemeClr val="bg1"/>
              </a:solidFill>
              <a:latin typeface="Arial Narrow" panose="020B0606020202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21859" name="Picture 3">
            <a:extLst>
              <a:ext uri="{FF2B5EF4-FFF2-40B4-BE49-F238E27FC236}">
                <a16:creationId xmlns:a16="http://schemas.microsoft.com/office/drawing/2014/main" id="{FBD05D2C-83C9-455E-BE76-84E1F9A04D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914400"/>
            <a:ext cx="3733800" cy="4881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3300">
                <a:gamma/>
                <a:shade val="28627"/>
                <a:invGamma/>
              </a:srgbClr>
            </a:gs>
            <a:gs pos="100000">
              <a:srgbClr val="00330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9" name="Picture 3">
            <a:extLst>
              <a:ext uri="{FF2B5EF4-FFF2-40B4-BE49-F238E27FC236}">
                <a16:creationId xmlns:a16="http://schemas.microsoft.com/office/drawing/2014/main" id="{DE8646B9-A68E-4124-9EB5-7A32140167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4513" y="0"/>
            <a:ext cx="4941887" cy="693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461" name="Rectangle 5">
            <a:extLst>
              <a:ext uri="{FF2B5EF4-FFF2-40B4-BE49-F238E27FC236}">
                <a16:creationId xmlns:a16="http://schemas.microsoft.com/office/drawing/2014/main" id="{F5B76430-437F-4047-B802-38095EC4417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" y="838200"/>
            <a:ext cx="4191000" cy="5029200"/>
          </a:xfrm>
          <a:noFill/>
          <a:ln/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r>
              <a:rPr lang="pt-BR" altLang="pt-BR" sz="3600" b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Pense que toda vez que beber dessa água estará ingerindo aquilo que simboliza o fato de que você viverá para sempre. O fruto da árvore da vida, que cresce ao lado do rio, simboliza a eterna cura divina em nossa vida.</a:t>
            </a:r>
            <a:r>
              <a:rPr lang="pt-PT" altLang="pt-BR" sz="3600" b="1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3" name="Picture 3">
            <a:extLst>
              <a:ext uri="{FF2B5EF4-FFF2-40B4-BE49-F238E27FC236}">
                <a16:creationId xmlns:a16="http://schemas.microsoft.com/office/drawing/2014/main" id="{B90732B0-8832-473D-AE21-B9C3479AD9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3788" y="890588"/>
            <a:ext cx="3863975" cy="5053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485" name="Rectangle 5">
            <a:extLst>
              <a:ext uri="{FF2B5EF4-FFF2-40B4-BE49-F238E27FC236}">
                <a16:creationId xmlns:a16="http://schemas.microsoft.com/office/drawing/2014/main" id="{6377D7A3-9400-4076-80D2-81F4FA9D363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6200" y="990600"/>
            <a:ext cx="5029200" cy="4648200"/>
          </a:xfrm>
          <a:noFill/>
          <a:ln/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r>
              <a:rPr lang="pt-BR" altLang="pt-BR" b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Leia e medite sobre Apocalipse 22:4: "E verão a Sua face; e nas suas frontes estará o Seu nome." </a:t>
            </a:r>
            <a:endParaRPr lang="pt-PT" altLang="pt-BR" b="1">
              <a:solidFill>
                <a:schemeClr val="bg1"/>
              </a:solidFill>
              <a:latin typeface="Arial Narrow" panose="020B0606020202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10" name="Picture 6">
            <a:extLst>
              <a:ext uri="{FF2B5EF4-FFF2-40B4-BE49-F238E27FC236}">
                <a16:creationId xmlns:a16="http://schemas.microsoft.com/office/drawing/2014/main" id="{EEDA6049-76B0-4CB2-AC80-08EE27BF5A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512" name="Rectangle 8">
            <a:extLst>
              <a:ext uri="{FF2B5EF4-FFF2-40B4-BE49-F238E27FC236}">
                <a16:creationId xmlns:a16="http://schemas.microsoft.com/office/drawing/2014/main" id="{F747B569-05BD-47C2-9CA3-432870840A8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3276600"/>
            <a:ext cx="7772400" cy="1143000"/>
          </a:xfrm>
          <a:noFill/>
          <a:ln/>
          <a:effectLst>
            <a:outerShdw dist="53882" dir="2700000" algn="ctr" rotWithShape="0">
              <a:schemeClr val="tx1"/>
            </a:outerShdw>
          </a:effectLst>
        </p:spPr>
        <p:txBody>
          <a:bodyPr/>
          <a:lstStyle/>
          <a:p>
            <a:r>
              <a:rPr lang="pt-BR" altLang="pt-BR" sz="5400" b="1">
                <a:solidFill>
                  <a:srgbClr val="FFFF99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O Mal Não Mais Existirá</a:t>
            </a:r>
            <a:br>
              <a:rPr lang="pt-BR" altLang="pt-BR" sz="5400" b="1">
                <a:solidFill>
                  <a:srgbClr val="FFFF99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</a:br>
            <a:r>
              <a:rPr lang="pt-BR" altLang="pt-BR" sz="5400" b="1">
                <a:solidFill>
                  <a:srgbClr val="FFFF99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 </a:t>
            </a:r>
            <a:br>
              <a:rPr lang="pt-BR" altLang="pt-BR" sz="5400" b="1">
                <a:solidFill>
                  <a:srgbClr val="FFFF99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</a:br>
            <a:r>
              <a:rPr lang="pt-BR" altLang="pt-BR" sz="5400" b="1">
                <a:solidFill>
                  <a:srgbClr val="FFFF99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Leia Apocalipse 21:7, 8 e 27; 22:11, 14-16.</a:t>
            </a:r>
            <a:r>
              <a:rPr lang="pt-PT" altLang="pt-BR" sz="5400" b="1">
                <a:solidFill>
                  <a:srgbClr val="FFFF99"/>
                </a:solidFill>
                <a:latin typeface="Arial Narrow" panose="020B0606020202030204" pitchFamily="34" charset="0"/>
              </a:rPr>
              <a:t> 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1" name="Picture 3">
            <a:extLst>
              <a:ext uri="{FF2B5EF4-FFF2-40B4-BE49-F238E27FC236}">
                <a16:creationId xmlns:a16="http://schemas.microsoft.com/office/drawing/2014/main" id="{F3D3CF84-2889-48B0-81F0-E976649FB1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533" name="Rectangle 5">
            <a:extLst>
              <a:ext uri="{FF2B5EF4-FFF2-40B4-BE49-F238E27FC236}">
                <a16:creationId xmlns:a16="http://schemas.microsoft.com/office/drawing/2014/main" id="{847FA6BD-7926-4359-B104-080CEC58A18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6200" y="-1295400"/>
            <a:ext cx="5410200" cy="5638800"/>
          </a:xfrm>
          <a:noFill/>
          <a:ln/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r>
              <a:rPr lang="pt-BR" altLang="pt-BR" b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Quais as práticas que Deus odeia? </a:t>
            </a:r>
            <a:br>
              <a:rPr lang="pt-BR" altLang="pt-BR" b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</a:br>
            <a:endParaRPr lang="pt-PT" altLang="pt-BR" b="1">
              <a:solidFill>
                <a:schemeClr val="bg1"/>
              </a:solidFill>
              <a:latin typeface="Arial Narrow" panose="020B0606020202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82" name="Picture 2">
            <a:extLst>
              <a:ext uri="{FF2B5EF4-FFF2-40B4-BE49-F238E27FC236}">
                <a16:creationId xmlns:a16="http://schemas.microsoft.com/office/drawing/2014/main" id="{78618C4D-8341-4F37-9FEA-52B5DE7D51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2883" name="Rectangle 3">
            <a:extLst>
              <a:ext uri="{FF2B5EF4-FFF2-40B4-BE49-F238E27FC236}">
                <a16:creationId xmlns:a16="http://schemas.microsoft.com/office/drawing/2014/main" id="{CCE84F37-EA1B-4479-87E7-A84AEFF27EB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6200" y="381000"/>
            <a:ext cx="5410200" cy="5638800"/>
          </a:xfrm>
          <a:noFill/>
          <a:ln/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r>
              <a:rPr lang="pt-BR" altLang="pt-BR" b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Quais as práticas que Deus odeia? </a:t>
            </a:r>
            <a:br>
              <a:rPr lang="pt-BR" altLang="pt-BR" b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</a:br>
            <a:r>
              <a:rPr lang="pt-BR" altLang="pt-BR" b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Covardia, incredulidade, abominação, assassínio, impureza, feitiçaria, idolatria e mentira.</a:t>
            </a:r>
            <a:endParaRPr lang="pt-PT" altLang="pt-BR" b="1">
              <a:solidFill>
                <a:schemeClr val="bg1"/>
              </a:solidFill>
              <a:latin typeface="Arial Narrow" panose="020B0606020202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9" name="Picture 3">
            <a:extLst>
              <a:ext uri="{FF2B5EF4-FFF2-40B4-BE49-F238E27FC236}">
                <a16:creationId xmlns:a16="http://schemas.microsoft.com/office/drawing/2014/main" id="{81B490D9-0CC7-45C8-8739-12F5F4D89D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581" name="Rectangle 5">
            <a:extLst>
              <a:ext uri="{FF2B5EF4-FFF2-40B4-BE49-F238E27FC236}">
                <a16:creationId xmlns:a16="http://schemas.microsoft.com/office/drawing/2014/main" id="{05A086F3-0B6B-4D75-A6CB-68D0C899833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2438400"/>
            <a:ext cx="7772400" cy="1143000"/>
          </a:xfrm>
          <a:noFill/>
          <a:ln/>
          <a:effectLst>
            <a:outerShdw dist="53882" dir="2700000" algn="ctr" rotWithShape="0">
              <a:schemeClr val="tx1"/>
            </a:outerShdw>
          </a:effectLst>
        </p:spPr>
        <p:txBody>
          <a:bodyPr/>
          <a:lstStyle/>
          <a:p>
            <a:r>
              <a:rPr lang="pt-BR" altLang="pt-BR" sz="5400" b="1">
                <a:solidFill>
                  <a:srgbClr val="FFFF99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 Você não se surpreende que assassinos e mentirosos estejam colocados na mesma categoria? </a:t>
            </a:r>
            <a:endParaRPr lang="pt-PT" altLang="pt-BR" sz="5400" b="1">
              <a:solidFill>
                <a:srgbClr val="FFFF99"/>
              </a:solidFill>
              <a:latin typeface="Arial Narrow" panose="020B0606020202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>
            <a:extLst>
              <a:ext uri="{FF2B5EF4-FFF2-40B4-BE49-F238E27FC236}">
                <a16:creationId xmlns:a16="http://schemas.microsoft.com/office/drawing/2014/main" id="{8E603D66-42F0-4026-9CEC-C915D9A6F1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25" name="Rectangle 5">
            <a:extLst>
              <a:ext uri="{FF2B5EF4-FFF2-40B4-BE49-F238E27FC236}">
                <a16:creationId xmlns:a16="http://schemas.microsoft.com/office/drawing/2014/main" id="{EC12A0BE-23CA-4FC0-8D64-AEE4D3E5D2A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4800" y="1524000"/>
            <a:ext cx="4495800" cy="3810000"/>
          </a:xfrm>
          <a:noFill/>
          <a:ln/>
          <a:effectLst>
            <a:outerShdw dist="35921" dir="2700000" algn="ctr" rotWithShape="0">
              <a:schemeClr val="tx2"/>
            </a:outerShdw>
          </a:effectLst>
        </p:spPr>
        <p:txBody>
          <a:bodyPr/>
          <a:lstStyle/>
          <a:p>
            <a:r>
              <a:rPr lang="pt-BR" altLang="pt-BR" sz="3600" b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O Céu não é uma mancha vaga nas nuvens, onde espíritos se assentam tocando harpas. O Apocalipse nos apresenta um céu que é um lugar real para pessoas reais. É um lugar de maravilhosa atividade. </a:t>
            </a:r>
            <a:endParaRPr lang="pt-PT" altLang="pt-BR" sz="3600" b="1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8" name="Picture 6">
            <a:extLst>
              <a:ext uri="{FF2B5EF4-FFF2-40B4-BE49-F238E27FC236}">
                <a16:creationId xmlns:a16="http://schemas.microsoft.com/office/drawing/2014/main" id="{3CDCD1F6-D2B6-47FF-AA51-4FF1E838B2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560" name="Rectangle 8">
            <a:extLst>
              <a:ext uri="{FF2B5EF4-FFF2-40B4-BE49-F238E27FC236}">
                <a16:creationId xmlns:a16="http://schemas.microsoft.com/office/drawing/2014/main" id="{D0667C2E-327A-494A-AFC9-F2EC24162EF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8600" y="609600"/>
            <a:ext cx="4953000" cy="4800600"/>
          </a:xfrm>
          <a:noFill/>
          <a:ln/>
          <a:effectLst>
            <a:outerShdw dist="53882" dir="2700000" algn="ctr" rotWithShape="0">
              <a:schemeClr val="tx1"/>
            </a:outerShdw>
          </a:effectLst>
        </p:spPr>
        <p:txBody>
          <a:bodyPr/>
          <a:lstStyle/>
          <a:p>
            <a:r>
              <a:rPr lang="pt-BR" altLang="pt-BR" sz="4000" b="1">
                <a:solidFill>
                  <a:srgbClr val="FFFF99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Você estará fora ou dentro da grande cidade? Fora ou dentro do grande amor de Deus? Eis o que Deus está destacando nesses versos. Você sabe, Deus Se importa...</a:t>
            </a:r>
            <a:endParaRPr lang="pt-PT" altLang="pt-BR" sz="4000" b="1">
              <a:solidFill>
                <a:srgbClr val="FFFF99"/>
              </a:solidFill>
              <a:latin typeface="Arial Narrow" panose="020B0606020202030204" pitchFamily="34" charset="0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906" name="Picture 2">
            <a:extLst>
              <a:ext uri="{FF2B5EF4-FFF2-40B4-BE49-F238E27FC236}">
                <a16:creationId xmlns:a16="http://schemas.microsoft.com/office/drawing/2014/main" id="{94B1A9C3-9D4F-402C-B926-F68114FA79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3907" name="Rectangle 3">
            <a:extLst>
              <a:ext uri="{FF2B5EF4-FFF2-40B4-BE49-F238E27FC236}">
                <a16:creationId xmlns:a16="http://schemas.microsoft.com/office/drawing/2014/main" id="{A7029B74-B277-4D79-A42E-CF092D7F80F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4800" y="1752600"/>
            <a:ext cx="5715000" cy="3048000"/>
          </a:xfrm>
          <a:noFill/>
          <a:ln/>
          <a:effectLst>
            <a:outerShdw dist="53882" dir="2700000" algn="ctr" rotWithShape="0">
              <a:schemeClr val="tx1"/>
            </a:outerShdw>
          </a:effectLst>
        </p:spPr>
        <p:txBody>
          <a:bodyPr/>
          <a:lstStyle/>
          <a:p>
            <a:r>
              <a:rPr lang="pt-BR" altLang="pt-BR" sz="4000" b="1">
                <a:solidFill>
                  <a:srgbClr val="FFFF99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O último capítulo do livro do Apocalipse conclui com poucas sentenças. Deus quer que cada leitor pense sobre sua escolha pessoal, sobre a importância das decisões de caráter. </a:t>
            </a:r>
            <a:endParaRPr lang="pt-PT" altLang="pt-BR" sz="4000" b="1">
              <a:solidFill>
                <a:srgbClr val="FFFF99"/>
              </a:solidFill>
              <a:latin typeface="Arial Narrow" panose="020B0606020202030204" pitchFamily="34" charset="0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9" name="Rectangle 5">
            <a:extLst>
              <a:ext uri="{FF2B5EF4-FFF2-40B4-BE49-F238E27FC236}">
                <a16:creationId xmlns:a16="http://schemas.microsoft.com/office/drawing/2014/main" id="{F876FC38-BF25-423A-885E-9DEF13ED10D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81000" y="1752600"/>
            <a:ext cx="4419600" cy="2971800"/>
          </a:xfrm>
          <a:noFill/>
          <a:ln/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r>
              <a:rPr lang="pt-BR" altLang="pt-BR" sz="4000" b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A Nova Jerusalém e a Nova Terra não são para todo o mundo. Deus não está brincando. Ele é totalmente sincero... </a:t>
            </a:r>
            <a:endParaRPr lang="pt-PT" altLang="pt-BR" sz="4000" b="1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pic>
        <p:nvPicPr>
          <p:cNvPr id="88070" name="Picture 6">
            <a:extLst>
              <a:ext uri="{FF2B5EF4-FFF2-40B4-BE49-F238E27FC236}">
                <a16:creationId xmlns:a16="http://schemas.microsoft.com/office/drawing/2014/main" id="{F1E69741-E24E-4F1A-B7AF-97A32EAA60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838200"/>
            <a:ext cx="3571875" cy="510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934" name="Picture 6">
            <a:extLst>
              <a:ext uri="{FF2B5EF4-FFF2-40B4-BE49-F238E27FC236}">
                <a16:creationId xmlns:a16="http://schemas.microsoft.com/office/drawing/2014/main" id="{585D29D5-29E8-4A75-AB36-7B1462D53F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4936" name="Rectangle 8">
            <a:extLst>
              <a:ext uri="{FF2B5EF4-FFF2-40B4-BE49-F238E27FC236}">
                <a16:creationId xmlns:a16="http://schemas.microsoft.com/office/drawing/2014/main" id="{AFE9B530-E47D-47B1-8454-A95A74C65A2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6200" y="228600"/>
            <a:ext cx="4724400" cy="6248400"/>
          </a:xfrm>
          <a:noFill/>
          <a:ln/>
          <a:effectLst>
            <a:outerShdw dist="53882" dir="2700000" algn="ctr" rotWithShape="0">
              <a:schemeClr val="tx1"/>
            </a:outerShdw>
          </a:effectLst>
        </p:spPr>
        <p:txBody>
          <a:bodyPr/>
          <a:lstStyle/>
          <a:p>
            <a:r>
              <a:rPr lang="pt-BR" altLang="pt-BR" sz="4000" b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Há escolhas a serem feitas, as quais nos trarão vida ou morte eterna. Esta pode ser a última chance para aqueles que estão lendo essas palavras do livro do Apocalipse... </a:t>
            </a:r>
            <a:endParaRPr lang="pt-PT" altLang="pt-BR" sz="4000" b="1">
              <a:solidFill>
                <a:schemeClr val="bg1"/>
              </a:solidFill>
              <a:latin typeface="Arial Narrow" panose="020B0606020202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075" name="Picture 3">
            <a:extLst>
              <a:ext uri="{FF2B5EF4-FFF2-40B4-BE49-F238E27FC236}">
                <a16:creationId xmlns:a16="http://schemas.microsoft.com/office/drawing/2014/main" id="{78A35C55-2603-4A77-9BA8-AAF8006864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1077" name="Rectangle 5">
            <a:extLst>
              <a:ext uri="{FF2B5EF4-FFF2-40B4-BE49-F238E27FC236}">
                <a16:creationId xmlns:a16="http://schemas.microsoft.com/office/drawing/2014/main" id="{E50E2476-9D96-41CE-B438-9ED2540F621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609600"/>
            <a:ext cx="4800600" cy="5562600"/>
          </a:xfrm>
          <a:noFill/>
          <a:ln/>
          <a:effectLst>
            <a:outerShdw dist="53882" dir="2700000" algn="ctr" rotWithShape="0">
              <a:schemeClr val="tx1"/>
            </a:outerShdw>
          </a:effectLst>
        </p:spPr>
        <p:txBody>
          <a:bodyPr/>
          <a:lstStyle/>
          <a:p>
            <a:r>
              <a:rPr lang="pt-BR" altLang="pt-BR" sz="4000" b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Podemos estar mortos antes do próximo amanhecer. Talvez Deus precise sacudir-nos agora mesmo. Ele quer que pensemos seriamente sobre nosso destino eterno.</a:t>
            </a:r>
            <a:endParaRPr lang="pt-PT" altLang="pt-BR" sz="4000" b="1">
              <a:solidFill>
                <a:schemeClr val="bg1"/>
              </a:solidFill>
              <a:latin typeface="Arial Narrow" panose="020B0606020202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3" name="Picture 3">
            <a:extLst>
              <a:ext uri="{FF2B5EF4-FFF2-40B4-BE49-F238E27FC236}">
                <a16:creationId xmlns:a16="http://schemas.microsoft.com/office/drawing/2014/main" id="{42AC221A-AFCF-4B06-AFD7-889BCF195B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605" name="Rectangle 5">
            <a:extLst>
              <a:ext uri="{FF2B5EF4-FFF2-40B4-BE49-F238E27FC236}">
                <a16:creationId xmlns:a16="http://schemas.microsoft.com/office/drawing/2014/main" id="{73F4E0ED-BD99-4EEE-982A-355B155B4AA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962400" y="1066800"/>
            <a:ext cx="5105400" cy="2971800"/>
          </a:xfrm>
          <a:noFill/>
          <a:ln/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r>
              <a:rPr lang="pt-BR" altLang="pt-BR" sz="3600" b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As boas-novas são que todos os comportamentos destrutivos farão parte do passado. Os remidos não precisarão gastar suas energias combatendo impulsos para matar, roubar, mentir ou enganar. Eles serão transformados. </a:t>
            </a:r>
            <a:endParaRPr lang="pt-PT" altLang="pt-BR" sz="3600" b="1">
              <a:solidFill>
                <a:schemeClr val="bg1"/>
              </a:solidFill>
              <a:latin typeface="Arial Narrow" panose="020B0606020202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4" name="Picture 6">
            <a:extLst>
              <a:ext uri="{FF2B5EF4-FFF2-40B4-BE49-F238E27FC236}">
                <a16:creationId xmlns:a16="http://schemas.microsoft.com/office/drawing/2014/main" id="{59542EDE-FC05-486A-A582-2076C8C22E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9096" name="Rectangle 8">
            <a:extLst>
              <a:ext uri="{FF2B5EF4-FFF2-40B4-BE49-F238E27FC236}">
                <a16:creationId xmlns:a16="http://schemas.microsoft.com/office/drawing/2014/main" id="{F16F3B37-ADF3-4DFF-B1AC-28159719097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" y="838200"/>
            <a:ext cx="4876800" cy="5105400"/>
          </a:xfrm>
          <a:noFill/>
          <a:ln/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r>
              <a:rPr lang="pt-BR" altLang="pt-BR" sz="3600" b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Atitudes egoísticas desaparecerão. Não ficaremos irritados ou irados contra nossos semelhantes. Quando Jesus "Se manifestar, seremos semelhantes a Ele" (I João 3:2). Ele desenvolverá eternamente nosso caráter com Suas maravilhosas qualidades. </a:t>
            </a:r>
            <a:endParaRPr lang="pt-PT" altLang="pt-BR" sz="3600" b="1">
              <a:solidFill>
                <a:schemeClr val="bg1"/>
              </a:solidFill>
              <a:latin typeface="Arial Narrow" panose="020B0606020202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7" name="Picture 3">
            <a:extLst>
              <a:ext uri="{FF2B5EF4-FFF2-40B4-BE49-F238E27FC236}">
                <a16:creationId xmlns:a16="http://schemas.microsoft.com/office/drawing/2014/main" id="{8575D307-9C0B-476A-BFAD-3CCFBC2D35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629" name="Rectangle 5">
            <a:extLst>
              <a:ext uri="{FF2B5EF4-FFF2-40B4-BE49-F238E27FC236}">
                <a16:creationId xmlns:a16="http://schemas.microsoft.com/office/drawing/2014/main" id="{FB859FFD-4019-4C5D-9F7F-7FD00805B91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4800" y="457200"/>
            <a:ext cx="4267200" cy="5791200"/>
          </a:xfrm>
          <a:noFill/>
          <a:ln/>
          <a:effectLst>
            <a:outerShdw dist="45791" dir="2021404" algn="ctr" rotWithShape="0">
              <a:schemeClr val="tx2"/>
            </a:outerShdw>
          </a:effectLst>
        </p:spPr>
        <p:txBody>
          <a:bodyPr/>
          <a:lstStyle/>
          <a:p>
            <a:r>
              <a:rPr lang="pt-BR" altLang="pt-BR" sz="4000" b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A Maior Emoção do Céu</a:t>
            </a:r>
            <a:br>
              <a:rPr lang="pt-BR" altLang="pt-BR" sz="4000" b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</a:br>
            <a:r>
              <a:rPr lang="pt-BR" altLang="pt-BR" sz="4000" b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 </a:t>
            </a:r>
            <a:br>
              <a:rPr lang="pt-BR" altLang="pt-BR" sz="4000" b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</a:br>
            <a:r>
              <a:rPr lang="pt-BR" altLang="pt-BR" sz="4000" b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Imagine assentar-se aos pés de Jesus, estar face a face com Ele! </a:t>
            </a:r>
            <a:endParaRPr lang="pt-PT" altLang="pt-BR" sz="4000" b="1">
              <a:solidFill>
                <a:schemeClr val="bg1"/>
              </a:solidFill>
              <a:latin typeface="Arial Narrow" panose="020B0606020202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C1C1">
                <a:gamma/>
                <a:shade val="19216"/>
                <a:invGamma/>
              </a:srgbClr>
            </a:gs>
            <a:gs pos="100000">
              <a:srgbClr val="FFC1C1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6" name="Rectangle 8">
            <a:extLst>
              <a:ext uri="{FF2B5EF4-FFF2-40B4-BE49-F238E27FC236}">
                <a16:creationId xmlns:a16="http://schemas.microsoft.com/office/drawing/2014/main" id="{15B0ADBC-6C4D-4E46-A227-0ABAB97FE80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105400" y="1066800"/>
            <a:ext cx="3581400" cy="4343400"/>
          </a:xfrm>
          <a:noFill/>
          <a:ln/>
          <a:effectLst>
            <a:outerShdw dist="53882" dir="2700000" algn="ctr" rotWithShape="0">
              <a:schemeClr val="tx2"/>
            </a:outerShdw>
          </a:effectLst>
        </p:spPr>
        <p:txBody>
          <a:bodyPr/>
          <a:lstStyle/>
          <a:p>
            <a:r>
              <a:rPr lang="pt-BR" altLang="pt-BR" sz="3600" b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Teremos toda uma eternidade pela frente para fazer-Lhe perguntas e explorar as profundezas de Seu coração. Nossas conversações jamais terão fim!</a:t>
            </a:r>
            <a:br>
              <a:rPr lang="pt-BR" altLang="pt-BR" sz="3600" b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</a:br>
            <a:endParaRPr lang="pt-PT" altLang="pt-BR" sz="3600" b="1">
              <a:solidFill>
                <a:schemeClr val="bg1"/>
              </a:solidFill>
              <a:latin typeface="Arial Narrow" panose="020B0606020202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7657" name="Picture 9">
            <a:extLst>
              <a:ext uri="{FF2B5EF4-FFF2-40B4-BE49-F238E27FC236}">
                <a16:creationId xmlns:a16="http://schemas.microsoft.com/office/drawing/2014/main" id="{478A9193-D75F-4608-900C-BDEF73F017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140325" cy="6858000"/>
          </a:xfrm>
          <a:prstGeom prst="rect">
            <a:avLst/>
          </a:prstGeom>
          <a:noFill/>
          <a:effectLst>
            <a:outerShdw dist="45791" dir="2021404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5" name="Picture 3">
            <a:extLst>
              <a:ext uri="{FF2B5EF4-FFF2-40B4-BE49-F238E27FC236}">
                <a16:creationId xmlns:a16="http://schemas.microsoft.com/office/drawing/2014/main" id="{1DD1EF24-0633-4452-A056-87CCE10B57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677" name="Rectangle 5">
            <a:extLst>
              <a:ext uri="{FF2B5EF4-FFF2-40B4-BE49-F238E27FC236}">
                <a16:creationId xmlns:a16="http://schemas.microsoft.com/office/drawing/2014/main" id="{B8D94D23-33EE-4EE1-A45D-A2F43C2D563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8600" y="609600"/>
            <a:ext cx="4800600" cy="5715000"/>
          </a:xfrm>
          <a:noFill/>
          <a:ln/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r>
              <a:rPr lang="pt-BR" altLang="pt-BR" b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O capítulo final do livro do Apocalipse enfatiza que esses estupendos eventos irão ocorrer realmente. João está dizendo: "Tudo isso é bem real."</a:t>
            </a:r>
            <a:endParaRPr lang="pt-PT" altLang="pt-BR" b="1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>
            <a:extLst>
              <a:ext uri="{FF2B5EF4-FFF2-40B4-BE49-F238E27FC236}">
                <a16:creationId xmlns:a16="http://schemas.microsoft.com/office/drawing/2014/main" id="{61AF5D92-F09E-474F-986D-BA8E4FC14B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01" name="Rectangle 5">
            <a:extLst>
              <a:ext uri="{FF2B5EF4-FFF2-40B4-BE49-F238E27FC236}">
                <a16:creationId xmlns:a16="http://schemas.microsoft.com/office/drawing/2014/main" id="{FC606A4B-3CC9-4BF3-BC23-C781F7ED6C2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4800" y="762000"/>
            <a:ext cx="4953000" cy="5334000"/>
          </a:xfrm>
          <a:noFill/>
          <a:ln/>
          <a:effectLst>
            <a:outerShdw dist="35921" dir="2700000" algn="ctr" rotWithShape="0">
              <a:schemeClr val="tx2"/>
            </a:outerShdw>
          </a:effectLst>
        </p:spPr>
        <p:txBody>
          <a:bodyPr/>
          <a:lstStyle/>
          <a:p>
            <a:r>
              <a:rPr lang="pt-BR" altLang="pt-BR" sz="3600" b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  Ler Apocalipse 21:1-5.	  	 </a:t>
            </a:r>
            <a:br>
              <a:rPr lang="pt-BR" altLang="pt-BR" sz="3600" b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</a:br>
            <a:r>
              <a:rPr lang="pt-BR" altLang="pt-BR" sz="3600" b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O conflito entre o bem é o mal terminou. Os fogos purificadores da parte de Deus fizeram sua obra. Agora uma nova era de </a:t>
            </a:r>
            <a:r>
              <a:rPr lang="pt-BR" altLang="pt-BR" sz="3600" b="1" i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novos</a:t>
            </a:r>
            <a:r>
              <a:rPr lang="pt-BR" altLang="pt-BR" sz="3600" b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 céus e </a:t>
            </a:r>
            <a:r>
              <a:rPr lang="pt-BR" altLang="pt-BR" sz="3600" b="1" i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nova </a:t>
            </a:r>
            <a:r>
              <a:rPr lang="pt-BR" altLang="pt-BR" sz="3600" b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Terra está prestes a ter início! É isso que João retrata nestes versos.</a:t>
            </a:r>
            <a:r>
              <a:rPr lang="pt-PT" altLang="pt-BR" sz="3600" b="1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9900CC">
                <a:gamma/>
                <a:shade val="46275"/>
                <a:invGamma/>
              </a:srgbClr>
            </a:gs>
            <a:gs pos="50000">
              <a:srgbClr val="9900CC"/>
            </a:gs>
            <a:gs pos="100000">
              <a:srgbClr val="9900CC">
                <a:gamma/>
                <a:shade val="46275"/>
                <a:invGamma/>
              </a:srgb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3" name="Rectangle 3">
            <a:extLst>
              <a:ext uri="{FF2B5EF4-FFF2-40B4-BE49-F238E27FC236}">
                <a16:creationId xmlns:a16="http://schemas.microsoft.com/office/drawing/2014/main" id="{2BAD4BE6-84C8-41A9-B75F-DF3E345D441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8600" y="457200"/>
            <a:ext cx="5181600" cy="5562600"/>
          </a:xfrm>
          <a:noFill/>
          <a:ln/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r>
              <a:rPr lang="pt-BR" altLang="pt-BR" sz="4000" b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Nossa rotina diária pode nos entorpecer em relação a essa realidade. Nós pulamos da cama cada manhã, vamos para o trabalho, realizamos tarefas em nossa residência, assistimos à TV e caímos na cama novamente... </a:t>
            </a:r>
            <a:endParaRPr lang="pt-PT" altLang="pt-BR" sz="4000" b="1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pic>
        <p:nvPicPr>
          <p:cNvPr id="102404" name="Picture 4">
            <a:extLst>
              <a:ext uri="{FF2B5EF4-FFF2-40B4-BE49-F238E27FC236}">
                <a16:creationId xmlns:a16="http://schemas.microsoft.com/office/drawing/2014/main" id="{80B4A5AC-35A3-4094-929D-AFE6FC9665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4552950"/>
            <a:ext cx="3200400" cy="2305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05" name="Picture 5">
            <a:extLst>
              <a:ext uri="{FF2B5EF4-FFF2-40B4-BE49-F238E27FC236}">
                <a16:creationId xmlns:a16="http://schemas.microsoft.com/office/drawing/2014/main" id="{CF7027D8-FFE3-4909-B6F2-21579FE6FB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2451100"/>
            <a:ext cx="3200400" cy="2120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07" name="Picture 7">
            <a:extLst>
              <a:ext uri="{FF2B5EF4-FFF2-40B4-BE49-F238E27FC236}">
                <a16:creationId xmlns:a16="http://schemas.microsoft.com/office/drawing/2014/main" id="{672C757B-F523-4CB1-8E9E-2572EDE99E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0"/>
            <a:ext cx="3200400" cy="2457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8" name="Picture 6">
            <a:extLst>
              <a:ext uri="{FF2B5EF4-FFF2-40B4-BE49-F238E27FC236}">
                <a16:creationId xmlns:a16="http://schemas.microsoft.com/office/drawing/2014/main" id="{E2DA9A89-3169-406B-A1AD-422D8D0B1F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0120" name="Rectangle 8">
            <a:extLst>
              <a:ext uri="{FF2B5EF4-FFF2-40B4-BE49-F238E27FC236}">
                <a16:creationId xmlns:a16="http://schemas.microsoft.com/office/drawing/2014/main" id="{27854DF8-281C-4359-8DE1-E977EAF5501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" y="381000"/>
            <a:ext cx="4419600" cy="6248400"/>
          </a:xfrm>
          <a:noFill/>
          <a:ln/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r>
              <a:rPr lang="pt-BR" altLang="pt-BR" sz="3600" b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Parece que esse ininterrupto círculo continuará assim por séculos. Mas, no livro do Apocalipse, Deus está dizendo em alto e bom som: "Algum dia a vida, como nós a conhecemos na Terra, terá fim."</a:t>
            </a:r>
            <a:r>
              <a:rPr lang="pt-PT" altLang="pt-BR" sz="3600" b="1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05" name="Picture 9">
            <a:extLst>
              <a:ext uri="{FF2B5EF4-FFF2-40B4-BE49-F238E27FC236}">
                <a16:creationId xmlns:a16="http://schemas.microsoft.com/office/drawing/2014/main" id="{D1A74B18-938D-4D0A-8CAC-8FBB926B8C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707" name="Rectangle 11">
            <a:extLst>
              <a:ext uri="{FF2B5EF4-FFF2-40B4-BE49-F238E27FC236}">
                <a16:creationId xmlns:a16="http://schemas.microsoft.com/office/drawing/2014/main" id="{5E185813-0ED8-46A0-A7BB-96D2C0E9012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8600" y="609600"/>
            <a:ext cx="4495800" cy="5181600"/>
          </a:xfrm>
          <a:noFill/>
          <a:ln/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r>
              <a:rPr lang="pt-BR" altLang="pt-BR" sz="3600" b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Mateus coloca a questão desta maneira: "Vigiai, pois, porque não sabeis em que dia vem o vosso Senhor; sabei, porém, isto: se o dono da casa soubesse a que vigília da noite havia de vir o ladrão, vigiaria e não deixaria minar a sua casa... </a:t>
            </a:r>
            <a:endParaRPr lang="pt-PT" altLang="pt-BR" sz="3600" b="1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80" name="Picture 4">
            <a:extLst>
              <a:ext uri="{FF2B5EF4-FFF2-40B4-BE49-F238E27FC236}">
                <a16:creationId xmlns:a16="http://schemas.microsoft.com/office/drawing/2014/main" id="{36048CE5-10FE-4D3F-92E7-F757C672F5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1382" name="Rectangle 6">
            <a:extLst>
              <a:ext uri="{FF2B5EF4-FFF2-40B4-BE49-F238E27FC236}">
                <a16:creationId xmlns:a16="http://schemas.microsoft.com/office/drawing/2014/main" id="{4FF704C9-D86F-4171-A457-F8B11EC28D8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8600" y="838200"/>
            <a:ext cx="5105400" cy="5257800"/>
          </a:xfrm>
          <a:noFill/>
          <a:ln/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r>
              <a:rPr lang="pt-BR" altLang="pt-BR" sz="4000" b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Por isso ficai também vós apercebidos; porque numa hora em que não penseis, virá o Filho do homem." (Mateus 24:42-44)</a:t>
            </a:r>
            <a:r>
              <a:rPr lang="pt-PT" altLang="pt-BR" sz="4000" b="1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6" name="Picture 6">
            <a:extLst>
              <a:ext uri="{FF2B5EF4-FFF2-40B4-BE49-F238E27FC236}">
                <a16:creationId xmlns:a16="http://schemas.microsoft.com/office/drawing/2014/main" id="{C40D8282-2DBA-4D76-AEA2-4C457FB4E6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28" name="Rectangle 8">
            <a:extLst>
              <a:ext uri="{FF2B5EF4-FFF2-40B4-BE49-F238E27FC236}">
                <a16:creationId xmlns:a16="http://schemas.microsoft.com/office/drawing/2014/main" id="{780B8E0B-DE48-4799-A532-E687BF929EE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8600" y="3200400"/>
            <a:ext cx="5334000" cy="1143000"/>
          </a:xfrm>
          <a:noFill/>
          <a:ln/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r>
              <a:rPr lang="pt-BR" altLang="pt-BR" sz="3600" b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Frases que nos garantem que a promessa da volta de Cristo serão cumpridas (Apocalipse 22):</a:t>
            </a:r>
            <a:br>
              <a:rPr lang="pt-BR" altLang="pt-BR" sz="3600" b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</a:br>
            <a:r>
              <a:rPr lang="pt-BR" altLang="pt-BR" sz="3600" b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 </a:t>
            </a:r>
            <a:br>
              <a:rPr lang="pt-BR" altLang="pt-BR" sz="3600" b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</a:br>
            <a:r>
              <a:rPr lang="pt-BR" altLang="pt-BR" sz="3600" b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 “Estas palavras são fiéis e verdadeiras.” (verso 6).</a:t>
            </a:r>
            <a:br>
              <a:rPr lang="pt-BR" altLang="pt-BR" sz="3600" b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</a:br>
            <a:r>
              <a:rPr lang="pt-BR" altLang="pt-BR" sz="3600" b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 “Eis que venho sem demora.” (verso 7).</a:t>
            </a:r>
            <a:br>
              <a:rPr lang="pt-BR" altLang="pt-BR" sz="3600" b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</a:br>
            <a:r>
              <a:rPr lang="pt-BR" altLang="pt-BR" sz="3600" b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 “O tempo está próximo.” (verso 10).</a:t>
            </a:r>
            <a:br>
              <a:rPr lang="pt-BR" altLang="pt-BR" sz="3600" b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</a:br>
            <a:endParaRPr lang="pt-PT" altLang="pt-BR" sz="3600" b="1">
              <a:solidFill>
                <a:schemeClr val="bg1"/>
              </a:solidFill>
              <a:latin typeface="Arial Narrow" panose="020B0606020202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9" name="Picture 3">
            <a:extLst>
              <a:ext uri="{FF2B5EF4-FFF2-40B4-BE49-F238E27FC236}">
                <a16:creationId xmlns:a16="http://schemas.microsoft.com/office/drawing/2014/main" id="{C81BAE12-AC20-441E-8D3C-2808917FD0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1141" name="Rectangle 5">
            <a:extLst>
              <a:ext uri="{FF2B5EF4-FFF2-40B4-BE49-F238E27FC236}">
                <a16:creationId xmlns:a16="http://schemas.microsoft.com/office/drawing/2014/main" id="{E1C87AA1-A8EE-42E4-A5B6-6DF6C6C3AC1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5257800"/>
            <a:ext cx="7772400" cy="1143000"/>
          </a:xfrm>
          <a:noFill/>
          <a:ln/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r>
              <a:rPr lang="pt-BR" altLang="pt-BR" sz="4800" b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“Certamente venho sem demora.” (verso 20).</a:t>
            </a:r>
            <a:br>
              <a:rPr lang="pt-BR" altLang="pt-BR" sz="4800" b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</a:br>
            <a:endParaRPr lang="pt-PT" altLang="pt-BR" sz="4800" b="1">
              <a:solidFill>
                <a:schemeClr val="bg1"/>
              </a:solidFill>
              <a:latin typeface="Arial Narrow" panose="020B0606020202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7" name="Picture 3">
            <a:extLst>
              <a:ext uri="{FF2B5EF4-FFF2-40B4-BE49-F238E27FC236}">
                <a16:creationId xmlns:a16="http://schemas.microsoft.com/office/drawing/2014/main" id="{CED9C8F4-1E7C-4769-B3AF-B8BE29B17D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749" name="Rectangle 5">
            <a:extLst>
              <a:ext uri="{FF2B5EF4-FFF2-40B4-BE49-F238E27FC236}">
                <a16:creationId xmlns:a16="http://schemas.microsoft.com/office/drawing/2014/main" id="{18A56D12-BC38-41C4-9035-B42431DCAB8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838200"/>
            <a:ext cx="4191000" cy="5105400"/>
          </a:xfrm>
          <a:noFill/>
          <a:ln/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r>
              <a:rPr lang="pt-BR" altLang="pt-BR" sz="3600" b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Estas frases são excepcionais: "fiel e verdadeiro", "brevemente devem acontecer", "eis que cedo venho", "o tempo está próximo". Como se sente ao saber que Cristo pode vir enquanto você ainda está vivo?</a:t>
            </a:r>
            <a:r>
              <a:rPr lang="pt-PT" altLang="pt-BR" sz="3600" b="1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1" name="Picture 3">
            <a:extLst>
              <a:ext uri="{FF2B5EF4-FFF2-40B4-BE49-F238E27FC236}">
                <a16:creationId xmlns:a16="http://schemas.microsoft.com/office/drawing/2014/main" id="{7B9E74BA-6873-4FE7-AEF3-91072018BF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773" name="Rectangle 5">
            <a:extLst>
              <a:ext uri="{FF2B5EF4-FFF2-40B4-BE49-F238E27FC236}">
                <a16:creationId xmlns:a16="http://schemas.microsoft.com/office/drawing/2014/main" id="{07EBADF6-7142-4659-A9C3-9457E387B6A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81000" y="457200"/>
            <a:ext cx="4800600" cy="5791200"/>
          </a:xfrm>
          <a:noFill/>
          <a:ln/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r>
              <a:rPr lang="pt-BR" altLang="pt-BR" sz="3600" b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Por que a ênfase do último capítulo do Apocalipse é posta sobre o tema da segunda vinda de Cristo? Por que Ele veio para resgatar-nos do pecado, com  grande custo pessoal, a fim de que  pudéssemos ter um lar permanente com Ele.</a:t>
            </a:r>
            <a:r>
              <a:rPr lang="pt-PT" altLang="pt-BR" sz="3600" b="1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801" name="Picture 9">
            <a:extLst>
              <a:ext uri="{FF2B5EF4-FFF2-40B4-BE49-F238E27FC236}">
                <a16:creationId xmlns:a16="http://schemas.microsoft.com/office/drawing/2014/main" id="{FE394F2E-F637-4340-B4D3-64465EC4A9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803" name="Rectangle 11">
            <a:extLst>
              <a:ext uri="{FF2B5EF4-FFF2-40B4-BE49-F238E27FC236}">
                <a16:creationId xmlns:a16="http://schemas.microsoft.com/office/drawing/2014/main" id="{04695102-277E-492F-BA81-5D12C2D9542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81000" y="1066800"/>
            <a:ext cx="5334000" cy="5257800"/>
          </a:xfrm>
          <a:noFill/>
          <a:ln/>
          <a:effectLst>
            <a:outerShdw dist="35921" dir="2700000" algn="ctr" rotWithShape="0">
              <a:schemeClr val="tx2"/>
            </a:outerShdw>
          </a:effectLst>
        </p:spPr>
        <p:txBody>
          <a:bodyPr/>
          <a:lstStyle/>
          <a:p>
            <a:r>
              <a:rPr lang="pt-BR" altLang="pt-BR" b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"Pois Deus amou o mundo de tal maneira, que deu o Seu Filho unigênito, para que todo aquele que nEle crê, não pereça, mas tenha a vida eterna."  (João 3:16)</a:t>
            </a:r>
            <a:r>
              <a:rPr lang="pt-PT" altLang="pt-BR" b="1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9" name="Picture 3">
            <a:extLst>
              <a:ext uri="{FF2B5EF4-FFF2-40B4-BE49-F238E27FC236}">
                <a16:creationId xmlns:a16="http://schemas.microsoft.com/office/drawing/2014/main" id="{67587444-B3AD-4AA3-8FD1-4EEE988960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823" name="Rectangle 7">
            <a:extLst>
              <a:ext uri="{FF2B5EF4-FFF2-40B4-BE49-F238E27FC236}">
                <a16:creationId xmlns:a16="http://schemas.microsoft.com/office/drawing/2014/main" id="{160189FD-8490-470B-8424-203F3A43F57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" y="762000"/>
            <a:ext cx="5867400" cy="5257800"/>
          </a:xfrm>
          <a:noFill/>
          <a:ln/>
          <a:effectLst>
            <a:outerShdw dist="35921" dir="2700000" algn="ctr" rotWithShape="0">
              <a:schemeClr val="tx2"/>
            </a:outerShdw>
          </a:effectLst>
        </p:spPr>
        <p:txBody>
          <a:bodyPr/>
          <a:lstStyle/>
          <a:p>
            <a:r>
              <a:rPr lang="pt-BR" altLang="pt-BR" sz="3600" b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Você precisa extrair vantagens pessoais desse dom oferecido. Você precisa entregar-se a Jesus como Senhor e Salvador. Você precisa do perdão que procede da cruz de Jesus Cristo. Precisa de um relacionamento com Cristo, que nos livra do pecado.</a:t>
            </a:r>
            <a:r>
              <a:rPr lang="pt-PT" altLang="pt-BR" sz="3600" b="1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>
            <a:extLst>
              <a:ext uri="{FF2B5EF4-FFF2-40B4-BE49-F238E27FC236}">
                <a16:creationId xmlns:a16="http://schemas.microsoft.com/office/drawing/2014/main" id="{4CFCF00E-0F85-41DE-8666-05F1667DDF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49" name="Rectangle 5">
            <a:extLst>
              <a:ext uri="{FF2B5EF4-FFF2-40B4-BE49-F238E27FC236}">
                <a16:creationId xmlns:a16="http://schemas.microsoft.com/office/drawing/2014/main" id="{427F2CAE-F26A-467F-A978-E785DF44E51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648200" y="914400"/>
            <a:ext cx="4343400" cy="5029200"/>
          </a:xfrm>
          <a:noFill/>
          <a:ln/>
          <a:effectLst>
            <a:outerShdw dist="35921" dir="2700000" algn="ctr" rotWithShape="0">
              <a:schemeClr val="tx2"/>
            </a:outerShdw>
          </a:effectLst>
        </p:spPr>
        <p:txBody>
          <a:bodyPr/>
          <a:lstStyle/>
          <a:p>
            <a:r>
              <a:rPr lang="pt-BR" altLang="pt-BR" sz="3600" b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Note que o apóstolo nos garante que o velho mundo de pecado e morte JÁ NÃO EXISTE. Deus está fazendo tudo novo — assim como era no princípio da criação. Ele não conserta o velho; faz tudo novo. </a:t>
            </a:r>
            <a:endParaRPr lang="pt-PT" altLang="pt-BR" sz="3600" b="1">
              <a:solidFill>
                <a:schemeClr val="bg1"/>
              </a:solidFill>
              <a:latin typeface="Arial Narrow" panose="020B0606020202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5" name="Picture 5">
            <a:extLst>
              <a:ext uri="{FF2B5EF4-FFF2-40B4-BE49-F238E27FC236}">
                <a16:creationId xmlns:a16="http://schemas.microsoft.com/office/drawing/2014/main" id="{6742C556-527C-4832-87B4-C4E4A5F8CB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847" name="Rectangle 7">
            <a:extLst>
              <a:ext uri="{FF2B5EF4-FFF2-40B4-BE49-F238E27FC236}">
                <a16:creationId xmlns:a16="http://schemas.microsoft.com/office/drawing/2014/main" id="{D6F1F6CF-4A81-4686-A267-D5FE8C3AF68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" y="990600"/>
            <a:ext cx="5486400" cy="5029200"/>
          </a:xfrm>
          <a:noFill/>
          <a:ln/>
          <a:effectLst>
            <a:outerShdw dist="35921" dir="2700000" algn="ctr" rotWithShape="0">
              <a:schemeClr val="tx2"/>
            </a:outerShdw>
          </a:effectLst>
        </p:spPr>
        <p:txBody>
          <a:bodyPr/>
          <a:lstStyle/>
          <a:p>
            <a:r>
              <a:rPr lang="pt-BR" altLang="pt-BR" sz="3600" b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O reino de Jesus Cristo pode começar agora mesmo em sua vida. Quando Jesus o liberta do pecado, Ele cria um pequeno céu dentro de você. A entrega a Cristo permitirá que você viva acima do impacto negativo do pecado — conquanto cercado por um ambiente pecaminoso. </a:t>
            </a:r>
            <a:endParaRPr lang="pt-PT" altLang="pt-BR" sz="3600" b="1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3" name="Picture 3">
            <a:extLst>
              <a:ext uri="{FF2B5EF4-FFF2-40B4-BE49-F238E27FC236}">
                <a16:creationId xmlns:a16="http://schemas.microsoft.com/office/drawing/2014/main" id="{DEF80171-3DFA-48A7-9DEC-D680574F93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165" name="Rectangle 5">
            <a:extLst>
              <a:ext uri="{FF2B5EF4-FFF2-40B4-BE49-F238E27FC236}">
                <a16:creationId xmlns:a16="http://schemas.microsoft.com/office/drawing/2014/main" id="{49FD361B-F956-4E4A-88D3-E7DBE42BD9E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8600" y="381000"/>
            <a:ext cx="4648200" cy="5867400"/>
          </a:xfrm>
          <a:noFill/>
          <a:ln/>
          <a:effectLst>
            <a:outerShdw dist="35921" dir="2700000" algn="ctr" rotWithShape="0">
              <a:schemeClr val="tx2"/>
            </a:outerShdw>
          </a:effectLst>
        </p:spPr>
        <p:txBody>
          <a:bodyPr/>
          <a:lstStyle/>
          <a:p>
            <a:r>
              <a:rPr lang="pt-BR" altLang="pt-BR" sz="3600" b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Você pode usufruir uma vida jubilosa. Paz, felicidade e uma existência mais significativa podem ser suas... agora mesmo! Você já descobriu a vida abundante que Jesus lhe oferece? Por favor, não recuse esse convite.</a:t>
            </a:r>
            <a:r>
              <a:rPr lang="pt-PT" altLang="pt-BR" sz="3600" b="1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7" name="Picture 3">
            <a:extLst>
              <a:ext uri="{FF2B5EF4-FFF2-40B4-BE49-F238E27FC236}">
                <a16:creationId xmlns:a16="http://schemas.microsoft.com/office/drawing/2014/main" id="{1C8402A3-4EA4-489E-9C87-92FBA68D00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869" name="Rectangle 5">
            <a:extLst>
              <a:ext uri="{FF2B5EF4-FFF2-40B4-BE49-F238E27FC236}">
                <a16:creationId xmlns:a16="http://schemas.microsoft.com/office/drawing/2014/main" id="{0C638045-004F-4E54-9CDF-BFB26C1E56D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4800" y="838200"/>
            <a:ext cx="4572000" cy="5257800"/>
          </a:xfrm>
          <a:noFill/>
          <a:ln/>
          <a:effectLst>
            <a:outerShdw dist="35921" dir="2700000" algn="ctr" rotWithShape="0">
              <a:schemeClr val="tx2"/>
            </a:outerShdw>
          </a:effectLst>
        </p:spPr>
        <p:txBody>
          <a:bodyPr/>
          <a:lstStyle/>
          <a:p>
            <a:r>
              <a:rPr lang="pt-BR" altLang="pt-BR" sz="4000" b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"E o Espírito e a noiva dizem: Vem. E quem ouve, diga: Vem. E quem tem sede venha; e quem quiser, receba de graça da água da vida." </a:t>
            </a:r>
            <a:br>
              <a:rPr lang="pt-BR" altLang="pt-BR" sz="4000" b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</a:br>
            <a:r>
              <a:rPr lang="pt-BR" altLang="pt-BR" sz="4000" b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(Apocalipse 22:17)</a:t>
            </a:r>
            <a:r>
              <a:rPr lang="pt-PT" altLang="pt-BR" sz="4000" b="1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1" name="Picture 3">
            <a:extLst>
              <a:ext uri="{FF2B5EF4-FFF2-40B4-BE49-F238E27FC236}">
                <a16:creationId xmlns:a16="http://schemas.microsoft.com/office/drawing/2014/main" id="{AA7E6952-D231-4686-8D7C-B5AF00F39C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288"/>
            <a:ext cx="9144000" cy="687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893" name="Rectangle 5">
            <a:extLst>
              <a:ext uri="{FF2B5EF4-FFF2-40B4-BE49-F238E27FC236}">
                <a16:creationId xmlns:a16="http://schemas.microsoft.com/office/drawing/2014/main" id="{867B2486-2D32-40D9-BD3E-1B0DF585224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8600" y="4724400"/>
            <a:ext cx="8763000" cy="1143000"/>
          </a:xfrm>
          <a:noFill/>
          <a:ln/>
          <a:effectLst>
            <a:outerShdw dist="53882" dir="2700000" algn="ctr" rotWithShape="0">
              <a:schemeClr val="tx2"/>
            </a:outerShdw>
          </a:effectLst>
        </p:spPr>
        <p:txBody>
          <a:bodyPr/>
          <a:lstStyle/>
          <a:p>
            <a:r>
              <a:rPr lang="pt-BR" altLang="pt-BR" sz="3600" b="1">
                <a:solidFill>
                  <a:srgbClr val="FFFF99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Recebemos o gracioso convite divino de várias maneiras. Algumas vezes sentimos uma presença. Outras vezes é uma convicção que não pode ser dissipada. Em certas ocasiões, é a oportunidade de algo melhor. </a:t>
            </a:r>
            <a:endParaRPr lang="pt-PT" altLang="pt-BR" sz="3600" b="1">
              <a:solidFill>
                <a:srgbClr val="FFFF99"/>
              </a:solidFill>
              <a:latin typeface="Arial Narrow" panose="020B0606020202030204" pitchFamily="34" charset="0"/>
            </a:endParaRP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7" name="Picture 5">
            <a:extLst>
              <a:ext uri="{FF2B5EF4-FFF2-40B4-BE49-F238E27FC236}">
                <a16:creationId xmlns:a16="http://schemas.microsoft.com/office/drawing/2014/main" id="{DC92D437-F4A2-4E28-870B-5A1772F676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5239" name="Rectangle 7">
            <a:extLst>
              <a:ext uri="{FF2B5EF4-FFF2-40B4-BE49-F238E27FC236}">
                <a16:creationId xmlns:a16="http://schemas.microsoft.com/office/drawing/2014/main" id="{2F7C3C63-5ED1-4CCB-9E78-5B32A178ABB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419600" y="990600"/>
            <a:ext cx="4648200" cy="4648200"/>
          </a:xfrm>
          <a:noFill/>
          <a:ln/>
          <a:effectLst>
            <a:outerShdw dist="35921" dir="2700000" algn="ctr" rotWithShape="0">
              <a:schemeClr val="tx2"/>
            </a:outerShdw>
          </a:effectLst>
        </p:spPr>
        <p:txBody>
          <a:bodyPr/>
          <a:lstStyle/>
          <a:p>
            <a:r>
              <a:rPr lang="pt-BR" altLang="pt-BR" sz="4000" b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Mas em tudo isso se revela Jesus batendo à porta de nosso coração. Nosso Salvador está desejoso de ter um relacionamento conosco. Cristo nos acolhe para uma nova vida.</a:t>
            </a:r>
            <a:endParaRPr lang="pt-PT" altLang="pt-BR" sz="4000" b="1">
              <a:solidFill>
                <a:schemeClr val="bg1"/>
              </a:solidFill>
              <a:latin typeface="Arial Narrow" panose="020B0606020202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5" name="Picture 3">
            <a:extLst>
              <a:ext uri="{FF2B5EF4-FFF2-40B4-BE49-F238E27FC236}">
                <a16:creationId xmlns:a16="http://schemas.microsoft.com/office/drawing/2014/main" id="{B99F4DD5-3E8F-49F3-B98F-41C96D3145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917" name="Rectangle 5">
            <a:extLst>
              <a:ext uri="{FF2B5EF4-FFF2-40B4-BE49-F238E27FC236}">
                <a16:creationId xmlns:a16="http://schemas.microsoft.com/office/drawing/2014/main" id="{882D1F63-63B8-446A-85B9-54B8BE12B6F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" y="1219200"/>
            <a:ext cx="5638800" cy="4953000"/>
          </a:xfrm>
          <a:noFill/>
          <a:ln/>
          <a:effectLst>
            <a:outerShdw dist="35921" dir="2700000" algn="ctr" rotWithShape="0">
              <a:schemeClr val="tx2"/>
            </a:outerShdw>
          </a:effectLst>
        </p:spPr>
        <p:txBody>
          <a:bodyPr/>
          <a:lstStyle/>
          <a:p>
            <a:r>
              <a:rPr lang="pt-BR" altLang="pt-BR" sz="3600" b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Jesus está com você agora. Está-lhe dizendo: "Venha!"  Se você ainda não O aceitou como seu Salvador Pessoal, esta é a oportunidade de responder ao Seu oferecimento. Por que não Lhe dizer que você aceita agora Seu gracioso convite para uma vida melhor, e uma eternidade no Céu com Ele? </a:t>
            </a:r>
            <a:br>
              <a:rPr lang="pt-BR" altLang="pt-BR" sz="3600" b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</a:br>
            <a:endParaRPr lang="pt-PT" altLang="pt-BR" sz="3600" b="1">
              <a:solidFill>
                <a:schemeClr val="bg1"/>
              </a:solidFill>
              <a:latin typeface="Arial Narrow" panose="020B0606020202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60" name="Picture 4">
            <a:extLst>
              <a:ext uri="{FF2B5EF4-FFF2-40B4-BE49-F238E27FC236}">
                <a16:creationId xmlns:a16="http://schemas.microsoft.com/office/drawing/2014/main" id="{ED4D27E4-22F4-49DD-B249-79CC274CF4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6262" name="Rectangle 6">
            <a:extLst>
              <a:ext uri="{FF2B5EF4-FFF2-40B4-BE49-F238E27FC236}">
                <a16:creationId xmlns:a16="http://schemas.microsoft.com/office/drawing/2014/main" id="{053FE2CC-0157-431E-B520-D8804BAE9EB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819400" y="1066800"/>
            <a:ext cx="5257800" cy="4572000"/>
          </a:xfrm>
          <a:noFill/>
          <a:ln/>
          <a:effectLst>
            <a:outerShdw dist="35921" dir="2700000" algn="ctr" rotWithShape="0">
              <a:schemeClr val="tx2"/>
            </a:outerShdw>
          </a:effectLst>
        </p:spPr>
        <p:txBody>
          <a:bodyPr/>
          <a:lstStyle/>
          <a:p>
            <a:r>
              <a:rPr lang="pt-BR" altLang="pt-BR" sz="4000" b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Os passos a dar são simples: </a:t>
            </a:r>
            <a:br>
              <a:rPr lang="pt-BR" altLang="pt-BR" sz="4000" b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</a:br>
            <a:br>
              <a:rPr lang="pt-BR" altLang="pt-BR" sz="4000" b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</a:br>
            <a:r>
              <a:rPr lang="pt-BR" altLang="pt-BR" sz="4000" b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-Diga-Lhe que O ama.</a:t>
            </a:r>
            <a:br>
              <a:rPr lang="pt-BR" altLang="pt-BR" sz="4000" b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</a:br>
            <a:br>
              <a:rPr lang="pt-BR" altLang="pt-BR" sz="4000" b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</a:br>
            <a:r>
              <a:rPr lang="pt-BR" altLang="pt-BR" sz="4000" b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-Agradeça-Lhe por tudo o que Ele fez por você e tudo o que está planejando fazer.</a:t>
            </a:r>
            <a:br>
              <a:rPr lang="pt-BR" altLang="pt-BR" sz="4000" b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</a:br>
            <a:endParaRPr lang="pt-PT" altLang="pt-BR" sz="4000" b="1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1" name="Picture 3">
            <a:extLst>
              <a:ext uri="{FF2B5EF4-FFF2-40B4-BE49-F238E27FC236}">
                <a16:creationId xmlns:a16="http://schemas.microsoft.com/office/drawing/2014/main" id="{CDCCA556-A5DF-46DD-B273-9327D73BD6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9333" name="Rectangle 5">
            <a:extLst>
              <a:ext uri="{FF2B5EF4-FFF2-40B4-BE49-F238E27FC236}">
                <a16:creationId xmlns:a16="http://schemas.microsoft.com/office/drawing/2014/main" id="{0E2AA19B-42B8-4A26-A800-625465D64B8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724400" y="838200"/>
            <a:ext cx="3962400" cy="4953000"/>
          </a:xfrm>
          <a:noFill/>
          <a:ln/>
          <a:effectLst>
            <a:outerShdw dist="35921" dir="2700000" algn="ctr" rotWithShape="0">
              <a:schemeClr val="tx2"/>
            </a:outerShdw>
          </a:effectLst>
        </p:spPr>
        <p:txBody>
          <a:bodyPr/>
          <a:lstStyle/>
          <a:p>
            <a:r>
              <a:rPr lang="pt-BR" altLang="pt-BR" sz="4000" b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-Peça-Lhe para perdoá-lo de seus pecados.</a:t>
            </a:r>
            <a:br>
              <a:rPr lang="pt-BR" altLang="pt-BR" sz="4000" b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</a:br>
            <a:br>
              <a:rPr lang="pt-BR" altLang="pt-BR" sz="4000" b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</a:br>
            <a:r>
              <a:rPr lang="pt-BR" altLang="pt-BR" sz="4000" b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-Diga-Lhe que quer que Ele viva em você.</a:t>
            </a:r>
            <a:br>
              <a:rPr lang="pt-BR" altLang="pt-BR" sz="4000" b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</a:br>
            <a:endParaRPr lang="pt-PT" altLang="pt-BR" sz="4000" b="1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72" name="Picture 20">
            <a:extLst>
              <a:ext uri="{FF2B5EF4-FFF2-40B4-BE49-F238E27FC236}">
                <a16:creationId xmlns:a16="http://schemas.microsoft.com/office/drawing/2014/main" id="{FF167106-2898-40E5-B8D3-5D774E09EF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1219200"/>
            <a:ext cx="4419600" cy="434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0374" name="Rectangle 22">
            <a:extLst>
              <a:ext uri="{FF2B5EF4-FFF2-40B4-BE49-F238E27FC236}">
                <a16:creationId xmlns:a16="http://schemas.microsoft.com/office/drawing/2014/main" id="{0F577F88-572F-47FB-86DF-A6E6F8D2C04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8600" y="1371600"/>
            <a:ext cx="3886200" cy="4038600"/>
          </a:xfrm>
          <a:noFill/>
          <a:ln/>
          <a:effectLst>
            <a:outerShdw dist="53882" dir="2700000" algn="ctr" rotWithShape="0">
              <a:schemeClr val="tx2"/>
            </a:outerShdw>
          </a:effectLst>
        </p:spPr>
        <p:txBody>
          <a:bodyPr/>
          <a:lstStyle/>
          <a:p>
            <a:r>
              <a:rPr lang="pt-BR" altLang="pt-BR" sz="5400" b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Agradeça-Lhe por torná-lo parte de Sua família.</a:t>
            </a:r>
            <a:r>
              <a:rPr lang="pt-PT" altLang="pt-BR" sz="5400" b="1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7" name="Picture 7">
            <a:extLst>
              <a:ext uri="{FF2B5EF4-FFF2-40B4-BE49-F238E27FC236}">
                <a16:creationId xmlns:a16="http://schemas.microsoft.com/office/drawing/2014/main" id="{8E6D4BFF-AC6A-4B89-9E70-9A26BEC989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85925"/>
            <a:ext cx="4402138" cy="509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969" name="Rectangle 9">
            <a:extLst>
              <a:ext uri="{FF2B5EF4-FFF2-40B4-BE49-F238E27FC236}">
                <a16:creationId xmlns:a16="http://schemas.microsoft.com/office/drawing/2014/main" id="{F476B528-7189-4E6F-91EA-1A72FFFD664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810000" y="838200"/>
            <a:ext cx="5334000" cy="5029200"/>
          </a:xfrm>
          <a:noFill/>
          <a:ln/>
          <a:effectLst>
            <a:outerShdw dist="35921" dir="2700000" algn="ctr" rotWithShape="0">
              <a:schemeClr val="tx1">
                <a:alpha val="50000"/>
              </a:schemeClr>
            </a:outerShdw>
          </a:effectLst>
        </p:spPr>
        <p:txBody>
          <a:bodyPr/>
          <a:lstStyle/>
          <a:p>
            <a:r>
              <a:rPr lang="pt-BR" altLang="pt-BR" sz="3600" b="1">
                <a:solidFill>
                  <a:srgbClr val="6600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anose="020B0606020202030204" pitchFamily="34" charset="0"/>
                <a:cs typeface="Times New Roman" panose="02020603050405020304" pitchFamily="18" charset="0"/>
              </a:rPr>
              <a:t>Se essa for sua decisão, repita esta oração: "Jesus, Eu Te amo por teres vindo a este mundo para morreres na cruz por mim. Peço-Te que perdoes os meus pecados. Quero que vivas em minha vida. Ajuda-me a ser semelhante a Ti cada dia. Obrigado por ouvires e responderes à minha oração. Amém."</a:t>
            </a:r>
            <a:r>
              <a:rPr lang="pt-PT" altLang="pt-BR" sz="3600" b="1">
                <a:solidFill>
                  <a:srgbClr val="6600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anose="020B0606020202030204" pitchFamily="34" charset="0"/>
              </a:rPr>
              <a:t> 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>
            <a:extLst>
              <a:ext uri="{FF2B5EF4-FFF2-40B4-BE49-F238E27FC236}">
                <a16:creationId xmlns:a16="http://schemas.microsoft.com/office/drawing/2014/main" id="{B704C086-8D60-4473-B5BD-45276D95B5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73" name="Rectangle 5">
            <a:extLst>
              <a:ext uri="{FF2B5EF4-FFF2-40B4-BE49-F238E27FC236}">
                <a16:creationId xmlns:a16="http://schemas.microsoft.com/office/drawing/2014/main" id="{29A66979-019B-4437-86B9-DE4FC632435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371600" y="1600200"/>
            <a:ext cx="6553200" cy="1981200"/>
          </a:xfrm>
          <a:noFill/>
          <a:ln/>
          <a:effectLst>
            <a:outerShdw dist="35921" dir="2700000" algn="ctr" rotWithShape="0">
              <a:schemeClr val="tx2"/>
            </a:outerShdw>
          </a:effectLst>
        </p:spPr>
        <p:txBody>
          <a:bodyPr/>
          <a:lstStyle/>
          <a:p>
            <a:r>
              <a:rPr lang="pt-BR" altLang="pt-BR" b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Que itens encontramos no verso 4, os quais passarão para sempre?</a:t>
            </a:r>
            <a:br>
              <a:rPr lang="pt-BR" altLang="pt-BR" b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</a:br>
            <a:endParaRPr lang="pt-PT" altLang="pt-BR" b="1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7" name="Picture 3">
            <a:extLst>
              <a:ext uri="{FF2B5EF4-FFF2-40B4-BE49-F238E27FC236}">
                <a16:creationId xmlns:a16="http://schemas.microsoft.com/office/drawing/2014/main" id="{DFB20137-2198-4372-9C07-6A3DCB0F9D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989" name="Rectangle 5">
            <a:extLst>
              <a:ext uri="{FF2B5EF4-FFF2-40B4-BE49-F238E27FC236}">
                <a16:creationId xmlns:a16="http://schemas.microsoft.com/office/drawing/2014/main" id="{8DC88CC0-F4AE-4ED7-BAD4-09539A1938D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6200" y="609600"/>
            <a:ext cx="4038600" cy="6019800"/>
          </a:xfrm>
          <a:noFill/>
          <a:ln/>
          <a:effectLst>
            <a:outerShdw dist="35921" dir="2700000" algn="ctr" rotWithShape="0">
              <a:schemeClr val="tx2"/>
            </a:outerShdw>
          </a:effectLst>
        </p:spPr>
        <p:txBody>
          <a:bodyPr/>
          <a:lstStyle/>
          <a:p>
            <a:r>
              <a:rPr lang="pt-BR" altLang="pt-BR" sz="5400" b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 SEJA BEM-VINDO À FAMÍLIA DE DEUS!</a:t>
            </a:r>
            <a:r>
              <a:rPr lang="pt-PT" altLang="pt-BR" sz="5400" b="1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1" name="Picture 3">
            <a:extLst>
              <a:ext uri="{FF2B5EF4-FFF2-40B4-BE49-F238E27FC236}">
                <a16:creationId xmlns:a16="http://schemas.microsoft.com/office/drawing/2014/main" id="{E99CB737-F115-40F8-9994-FF9AA69EE2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013" name="Rectangle 5">
            <a:extLst>
              <a:ext uri="{FF2B5EF4-FFF2-40B4-BE49-F238E27FC236}">
                <a16:creationId xmlns:a16="http://schemas.microsoft.com/office/drawing/2014/main" id="{1727941F-ACB9-475F-803B-13D9915CBED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33400" y="381000"/>
            <a:ext cx="4724400" cy="5638800"/>
          </a:xfrm>
          <a:noFill/>
          <a:ln/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r>
              <a:rPr lang="pt-BR" altLang="pt-BR" b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	Davi escreveu algumas palavras para nos encorajar: "Espera tu pelo Senhor; anima-te e fortalece o teu coração; espera, pois, pelo Senhor."  (Salmo 27:14)</a:t>
            </a:r>
            <a:r>
              <a:rPr lang="pt-PT" altLang="pt-BR" b="1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5" name="Picture 3">
            <a:extLst>
              <a:ext uri="{FF2B5EF4-FFF2-40B4-BE49-F238E27FC236}">
                <a16:creationId xmlns:a16="http://schemas.microsoft.com/office/drawing/2014/main" id="{B21E699A-16B8-4DAD-BE88-EE8C9AC54B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037" name="Rectangle 5">
            <a:extLst>
              <a:ext uri="{FF2B5EF4-FFF2-40B4-BE49-F238E27FC236}">
                <a16:creationId xmlns:a16="http://schemas.microsoft.com/office/drawing/2014/main" id="{B171CA3B-E5BC-4994-8759-3434009D78F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6200" y="762000"/>
            <a:ext cx="4724400" cy="5334000"/>
          </a:xfrm>
          <a:noFill/>
          <a:ln/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r>
              <a:rPr lang="pt-BR" altLang="pt-BR" sz="4000" b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E agora, concluindo as palavras do livro do Apocalipse: "Aquele que testifica estas coisas diz: Certamente cedo venho. Amém; vem, Senhor Jesus. A graça do Senhor Jesus seja com todos."</a:t>
            </a:r>
            <a:r>
              <a:rPr lang="pt-PT" altLang="pt-BR" sz="4000" b="1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4" name="Picture 2">
            <a:extLst>
              <a:ext uri="{FF2B5EF4-FFF2-40B4-BE49-F238E27FC236}">
                <a16:creationId xmlns:a16="http://schemas.microsoft.com/office/drawing/2014/main" id="{AF9A8DA0-BDC1-4A92-BF0E-B8FECDD752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5475" name="Rectangle 3">
            <a:extLst>
              <a:ext uri="{FF2B5EF4-FFF2-40B4-BE49-F238E27FC236}">
                <a16:creationId xmlns:a16="http://schemas.microsoft.com/office/drawing/2014/main" id="{67409312-F82D-467B-8813-CFD55549EA9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371600" y="2286000"/>
            <a:ext cx="6553200" cy="1981200"/>
          </a:xfrm>
          <a:noFill/>
          <a:ln/>
          <a:effectLst>
            <a:outerShdw dist="35921" dir="2700000" algn="ctr" rotWithShape="0">
              <a:schemeClr val="tx2"/>
            </a:outerShdw>
          </a:effectLst>
        </p:spPr>
        <p:txBody>
          <a:bodyPr/>
          <a:lstStyle/>
          <a:p>
            <a:r>
              <a:rPr lang="pt-BR" altLang="pt-BR" b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Que itens encontramos no verso 4, os quais passarão para sempre?</a:t>
            </a:r>
            <a:br>
              <a:rPr lang="pt-BR" altLang="pt-BR" b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</a:br>
            <a:r>
              <a:rPr lang="pt-BR" altLang="pt-BR" b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Lágrimas, morte, luto, pranto e dor.</a:t>
            </a:r>
            <a:br>
              <a:rPr lang="pt-BR" altLang="pt-BR" b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</a:br>
            <a:endParaRPr lang="pt-PT" altLang="pt-BR" b="1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Estrutura padrão">
  <a:themeElements>
    <a:clrScheme name="Estrutura padrão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Estrutura padrão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Estrutura padrão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strutura padrão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trutura padrão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trutura padrão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trutura padrão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trutura padrão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trutura padrão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828</TotalTime>
  <Words>2381</Words>
  <Application>Microsoft Office PowerPoint</Application>
  <PresentationFormat>Apresentação na tela (4:3)</PresentationFormat>
  <Paragraphs>81</Paragraphs>
  <Slides>82</Slides>
  <Notes>0</Notes>
  <HiddenSlides>0</HiddenSlides>
  <MMClips>0</MMClips>
  <ScaleCrop>false</ScaleCrop>
  <HeadingPairs>
    <vt:vector size="8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Servidores OLE inseridos</vt:lpstr>
      </vt:variant>
      <vt:variant>
        <vt:i4>1</vt:i4>
      </vt:variant>
      <vt:variant>
        <vt:lpstr>Títulos de slides</vt:lpstr>
      </vt:variant>
      <vt:variant>
        <vt:i4>82</vt:i4>
      </vt:variant>
    </vt:vector>
  </HeadingPairs>
  <TitlesOfParts>
    <vt:vector size="87" baseType="lpstr">
      <vt:lpstr>Times New Roman</vt:lpstr>
      <vt:lpstr>Arial Narrow</vt:lpstr>
      <vt:lpstr>Tahoma</vt:lpstr>
      <vt:lpstr>Estrutura padrão</vt:lpstr>
      <vt:lpstr>Slide do Microsoft PowerPoint</vt:lpstr>
      <vt:lpstr>Apresentação do PowerPoint</vt:lpstr>
      <vt:lpstr> Foco na Profecia - 20 </vt:lpstr>
      <vt:lpstr>No Lar, afinal!     Foco Sobre o Apocalipse    Apocalipse 21 e 22 </vt:lpstr>
      <vt:lpstr>Na cruz do Calvário, Cristo resgatou toda a humanidade do cativeiro do pecado. Ele voltará como Senhor da colheita.      </vt:lpstr>
      <vt:lpstr>O Céu não é uma mancha vaga nas nuvens, onde espíritos se assentam tocando harpas. O Apocalipse nos apresenta um céu que é um lugar real para pessoas reais. É um lugar de maravilhosa atividade. </vt:lpstr>
      <vt:lpstr>  Ler Apocalipse 21:1-5.      O conflito entre o bem é o mal terminou. Os fogos purificadores da parte de Deus fizeram sua obra. Agora uma nova era de novos céus e nova Terra está prestes a ter início! É isso que João retrata nestes versos. </vt:lpstr>
      <vt:lpstr>Note que o apóstolo nos garante que o velho mundo de pecado e morte JÁ NÃO EXISTE. Deus está fazendo tudo novo — assim como era no princípio da criação. Ele não conserta o velho; faz tudo novo. </vt:lpstr>
      <vt:lpstr>Que itens encontramos no verso 4, os quais passarão para sempre? </vt:lpstr>
      <vt:lpstr>Que itens encontramos no verso 4, os quais passarão para sempre? Lágrimas, morte, luto, pranto e dor. </vt:lpstr>
      <vt:lpstr>Que maravilhoso Deus servimos! Ele não pede aos anjos que enxuguem nossas lágrimas. Ele não pede a você ou a mim para enxugarmos as lágrimas de nosso semelhante. Ele mesmo o faz! Por quê? Porque Ele Se preocupa com você e comigo... </vt:lpstr>
      <vt:lpstr>Deus estava lá quando nosso coração se despedaçara, no momento em que levávamos à tumba um ente querido... </vt:lpstr>
      <vt:lpstr>Ele estava lá quando gemíamos num hospital, com o câncer destruindo nosso corpo...</vt:lpstr>
      <vt:lpstr>Ele estava lá  através de cada momento de tristeza e decepção. Estava chorando conosco...</vt:lpstr>
      <vt:lpstr>Deus ficou ao nosso lado e, por meio de Seu Santo Espírito, sustentou nossa mão e nos apoiou. Mas, Ele queria fazer muito mais. Ele desejava pôr fim permanente no pecado e no sofrimento... </vt:lpstr>
      <vt:lpstr>Pois bem, agora tudo isso está feito. Agora nosso Pai pode verdadeiramente enxugar nossas lágrimas. Agora, produz-Lhe grande alegria dar-nos pessoalmente boas-vindas no lar de eterna felicidade e alegria. </vt:lpstr>
      <vt:lpstr>Novos Céus e Nova Terra</vt:lpstr>
      <vt:lpstr>Todas as coisas foram feitas novas, e essas coisas ainda são reconhecíveis. Sentir-nos-emos em casa entre flores e árvores e edifícios de ouro translúcido.</vt:lpstr>
      <vt:lpstr>Reconheceremos nossos queridos, embora tenham eles sido transformados em indivíduos perfeitos e saudáveis.  </vt:lpstr>
      <vt:lpstr>Outros escritores bíblicos nos dão mais relances do Céu:   Leões comeram palha como um boi  (Isaías 65:25).  </vt:lpstr>
      <vt:lpstr>As pessoas construirão casas e viverão nelas  (verso 21).   Você plantará frutas e vegetais e os comerá (verso 22). </vt:lpstr>
      <vt:lpstr>Conhecer-nos-emos uns aos outros. Os discípulos de Jesus O reconheceram após Sua ressurreição  (Lucas 24). </vt:lpstr>
      <vt:lpstr>Predador e presa habitarão juntos e se darão bem! O lobo e o cordeiro; o leopardo e o cabrito; o bezerro, o leão e pequenos animais viverão juntos em perfeita paz (Isaías 11:6). </vt:lpstr>
      <vt:lpstr>O Céu anulará os resultados do pecado. O cego poderá ver, o surdo ouvir, o paralítico andar (Isaías 35:5 e 6). </vt:lpstr>
      <vt:lpstr>Apocalipse 21:9-21 fala com que a capital da Nova Terra, a Nova Jerusalém, se parece e que tipo de vida desfrutaremos nessa cidade: </vt:lpstr>
      <vt:lpstr>A luz ou brilho da cidade é como pedra preciosíssima (verso 11).  </vt:lpstr>
      <vt:lpstr>Os portais da cidade são em número de doze. Esses portais recebem nomes segundo as tribos de Israel (verso 12). </vt:lpstr>
      <vt:lpstr>Seus muros são feitos de jaspe. A cidade era de ouro puro, semelhante a vidro límpido (verso 18). </vt:lpstr>
      <vt:lpstr>Os fundamentos do muro da cidade são de doze espécies de pedras preciosas, e suas portas são de uma só pérola. As ruas são de ouro (verso 21). </vt:lpstr>
      <vt:lpstr>Que cidade! Que Deus! Mesmo os materiais de que a cidade é feita nos oferecem emocionantes símbolos que refletem o caráter de Deus. João nos mostra os grandes portais de pérolas. Na Escritura, Jesus é chamado "a porta" para a vida eterna (ver João 10:7). </vt:lpstr>
      <vt:lpstr>Ele também é referido como "a Pérola de grande preço"  (Ver Mateus 13:46). </vt:lpstr>
      <vt:lpstr>As doze tribos de Israel representam a totalidade do escolhido povo de Deus. </vt:lpstr>
      <vt:lpstr>Deus dá somente o melhor para aqueles a quem escolheu.</vt:lpstr>
      <vt:lpstr>Esse parece ser um lugar maravilhoso, não é mesmo? Você sabia que Deus também está preparando uma mansão especial para você? (ver João 14:1-3)   </vt:lpstr>
      <vt:lpstr>Como o profeta Isaías sugere, nós também projetaremos e construiremos casas. Talvez você queira construir aquela casa de campo com que sempre sonhou...  </vt:lpstr>
      <vt:lpstr>Os escritores bíblicos falam sobre construir e plantar, mas quem sabe que aventuras de alta tecnologia Deus proporcionará em Sua avançada civilização? Sem dúvida, o Criador do Universo terá algo excitante e desafiador somente para você.  </vt:lpstr>
      <vt:lpstr>Ler Apocalipse 21:22-27 e 22:1-5.   Continuemos a ampliar nossa compreensão sobre essa grande cidade: </vt:lpstr>
      <vt:lpstr>Nela não há santuário, porque o Senhor Deus Todo-Poderoso e o Cordeiro são seu templo (Apocalipse 21:22). Isso faz sentido, não é mesmo? Nós vamos à igreja para adorar a Deus. Mas na Nova Jerusalém nós o veremos face a face. Quem necessita de um edifício? </vt:lpstr>
      <vt:lpstr>Como é iluminada a cidade? (Apocalipse 22:5).</vt:lpstr>
      <vt:lpstr>Como é iluminada a cidade? (Apocalipse 22:5). Pela glória de Deus.  </vt:lpstr>
      <vt:lpstr>Qual é a duração do dia ali? (Apocalipse 21:23 e 25)    </vt:lpstr>
      <vt:lpstr>Qual é a duração do dia ali? (Apocalipse 21:23 e 25)  “Não haverá noite...”  </vt:lpstr>
      <vt:lpstr>O que flui do trono de Deus? (Apocalipse 22:1)  </vt:lpstr>
      <vt:lpstr>O que flui do trono de Deus? (Apocalipse 22:1)  O rio da água da vida.</vt:lpstr>
      <vt:lpstr>Pense que toda vez que beber dessa água estará ingerindo aquilo que simboliza o fato de que você viverá para sempre. O fruto da árvore da vida, que cresce ao lado do rio, simboliza a eterna cura divina em nossa vida. </vt:lpstr>
      <vt:lpstr>Leia e medite sobre Apocalipse 22:4: "E verão a Sua face; e nas suas frontes estará o Seu nome." </vt:lpstr>
      <vt:lpstr>O Mal Não Mais Existirá   Leia Apocalipse 21:7, 8 e 27; 22:11, 14-16. </vt:lpstr>
      <vt:lpstr>Quais as práticas que Deus odeia?  </vt:lpstr>
      <vt:lpstr>Quais as práticas que Deus odeia?  Covardia, incredulidade, abominação, assassínio, impureza, feitiçaria, idolatria e mentira.</vt:lpstr>
      <vt:lpstr> Você não se surpreende que assassinos e mentirosos estejam colocados na mesma categoria? </vt:lpstr>
      <vt:lpstr>Você estará fora ou dentro da grande cidade? Fora ou dentro do grande amor de Deus? Eis o que Deus está destacando nesses versos. Você sabe, Deus Se importa...</vt:lpstr>
      <vt:lpstr>O último capítulo do livro do Apocalipse conclui com poucas sentenças. Deus quer que cada leitor pense sobre sua escolha pessoal, sobre a importância das decisões de caráter. </vt:lpstr>
      <vt:lpstr>A Nova Jerusalém e a Nova Terra não são para todo o mundo. Deus não está brincando. Ele é totalmente sincero... </vt:lpstr>
      <vt:lpstr>Há escolhas a serem feitas, as quais nos trarão vida ou morte eterna. Esta pode ser a última chance para aqueles que estão lendo essas palavras do livro do Apocalipse... </vt:lpstr>
      <vt:lpstr>Podemos estar mortos antes do próximo amanhecer. Talvez Deus precise sacudir-nos agora mesmo. Ele quer que pensemos seriamente sobre nosso destino eterno.</vt:lpstr>
      <vt:lpstr>As boas-novas são que todos os comportamentos destrutivos farão parte do passado. Os remidos não precisarão gastar suas energias combatendo impulsos para matar, roubar, mentir ou enganar. Eles serão transformados. </vt:lpstr>
      <vt:lpstr>Atitudes egoísticas desaparecerão. Não ficaremos irritados ou irados contra nossos semelhantes. Quando Jesus "Se manifestar, seremos semelhantes a Ele" (I João 3:2). Ele desenvolverá eternamente nosso caráter com Suas maravilhosas qualidades. </vt:lpstr>
      <vt:lpstr>A Maior Emoção do Céu   Imagine assentar-se aos pés de Jesus, estar face a face com Ele! </vt:lpstr>
      <vt:lpstr>Teremos toda uma eternidade pela frente para fazer-Lhe perguntas e explorar as profundezas de Seu coração. Nossas conversações jamais terão fim! </vt:lpstr>
      <vt:lpstr>O capítulo final do livro do Apocalipse enfatiza que esses estupendos eventos irão ocorrer realmente. João está dizendo: "Tudo isso é bem real."</vt:lpstr>
      <vt:lpstr>Nossa rotina diária pode nos entorpecer em relação a essa realidade. Nós pulamos da cama cada manhã, vamos para o trabalho, realizamos tarefas em nossa residência, assistimos à TV e caímos na cama novamente... </vt:lpstr>
      <vt:lpstr>Parece que esse ininterrupto círculo continuará assim por séculos. Mas, no livro do Apocalipse, Deus está dizendo em alto e bom som: "Algum dia a vida, como nós a conhecemos na Terra, terá fim." </vt:lpstr>
      <vt:lpstr>Mateus coloca a questão desta maneira: "Vigiai, pois, porque não sabeis em que dia vem o vosso Senhor; sabei, porém, isto: se o dono da casa soubesse a que vigília da noite havia de vir o ladrão, vigiaria e não deixaria minar a sua casa... </vt:lpstr>
      <vt:lpstr>Por isso ficai também vós apercebidos; porque numa hora em que não penseis, virá o Filho do homem." (Mateus 24:42-44) </vt:lpstr>
      <vt:lpstr>Frases que nos garantem que a promessa da volta de Cristo serão cumpridas (Apocalipse 22):    “Estas palavras são fiéis e verdadeiras.” (verso 6).  “Eis que venho sem demora.” (verso 7).  “O tempo está próximo.” (verso 10). </vt:lpstr>
      <vt:lpstr>“Certamente venho sem demora.” (verso 20). </vt:lpstr>
      <vt:lpstr>Estas frases são excepcionais: "fiel e verdadeiro", "brevemente devem acontecer", "eis que cedo venho", "o tempo está próximo". Como se sente ao saber que Cristo pode vir enquanto você ainda está vivo? </vt:lpstr>
      <vt:lpstr>Por que a ênfase do último capítulo do Apocalipse é posta sobre o tema da segunda vinda de Cristo? Por que Ele veio para resgatar-nos do pecado, com  grande custo pessoal, a fim de que  pudéssemos ter um lar permanente com Ele. </vt:lpstr>
      <vt:lpstr>"Pois Deus amou o mundo de tal maneira, que deu o Seu Filho unigênito, para que todo aquele que nEle crê, não pereça, mas tenha a vida eterna."  (João 3:16) </vt:lpstr>
      <vt:lpstr>Você precisa extrair vantagens pessoais desse dom oferecido. Você precisa entregar-se a Jesus como Senhor e Salvador. Você precisa do perdão que procede da cruz de Jesus Cristo. Precisa de um relacionamento com Cristo, que nos livra do pecado. </vt:lpstr>
      <vt:lpstr>O reino de Jesus Cristo pode começar agora mesmo em sua vida. Quando Jesus o liberta do pecado, Ele cria um pequeno céu dentro de você. A entrega a Cristo permitirá que você viva acima do impacto negativo do pecado — conquanto cercado por um ambiente pecaminoso. </vt:lpstr>
      <vt:lpstr>Você pode usufruir uma vida jubilosa. Paz, felicidade e uma existência mais significativa podem ser suas... agora mesmo! Você já descobriu a vida abundante que Jesus lhe oferece? Por favor, não recuse esse convite. </vt:lpstr>
      <vt:lpstr>"E o Espírito e a noiva dizem: Vem. E quem ouve, diga: Vem. E quem tem sede venha; e quem quiser, receba de graça da água da vida."  (Apocalipse 22:17) </vt:lpstr>
      <vt:lpstr>Recebemos o gracioso convite divino de várias maneiras. Algumas vezes sentimos uma presença. Outras vezes é uma convicção que não pode ser dissipada. Em certas ocasiões, é a oportunidade de algo melhor. </vt:lpstr>
      <vt:lpstr>Mas em tudo isso se revela Jesus batendo à porta de nosso coração. Nosso Salvador está desejoso de ter um relacionamento conosco. Cristo nos acolhe para uma nova vida.</vt:lpstr>
      <vt:lpstr>Jesus está com você agora. Está-lhe dizendo: "Venha!"  Se você ainda não O aceitou como seu Salvador Pessoal, esta é a oportunidade de responder ao Seu oferecimento. Por que não Lhe dizer que você aceita agora Seu gracioso convite para uma vida melhor, e uma eternidade no Céu com Ele?  </vt:lpstr>
      <vt:lpstr>Os passos a dar são simples:   -Diga-Lhe que O ama.  -Agradeça-Lhe por tudo o que Ele fez por você e tudo o que está planejando fazer. </vt:lpstr>
      <vt:lpstr>-Peça-Lhe para perdoá-lo de seus pecados.  -Diga-Lhe que quer que Ele viva em você. </vt:lpstr>
      <vt:lpstr>Agradeça-Lhe por torná-lo parte de Sua família. </vt:lpstr>
      <vt:lpstr>Se essa for sua decisão, repita esta oração: "Jesus, Eu Te amo por teres vindo a este mundo para morreres na cruz por mim. Peço-Te que perdoes os meus pecados. Quero que vivas em minha vida. Ajuda-me a ser semelhante a Ti cada dia. Obrigado por ouvires e responderes à minha oração. Amém." </vt:lpstr>
      <vt:lpstr> SEJA BEM-VINDO À FAMÍLIA DE DEUS! </vt:lpstr>
      <vt:lpstr> Davi escreveu algumas palavras para nos encorajar: "Espera tu pelo Senhor; anima-te e fortalece o teu coração; espera, pois, pelo Senhor."  (Salmo 27:14) </vt:lpstr>
      <vt:lpstr>E agora, concluindo as palavras do livro do Apocalipse: "Aquele que testifica estas coisas diz: Certamente cedo venho. Amém; vem, Senhor Jesus. A graça do Senhor Jesus seja com todos." </vt:lpstr>
    </vt:vector>
  </TitlesOfParts>
  <Company>M &amp; M Info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subject>FOCO NA PROFECIA</dc:subject>
  <dc:creator>4TONS - Pr. Marcelo Augusto de Carvalho</dc:creator>
  <cp:keywords>www.4tons.com.br</cp:keywords>
  <dc:description>COMÉRCIO PROIBIDO. USO PESSOAL</dc:description>
  <cp:lastModifiedBy>UCB - Marcelo Augusto de Carvalho</cp:lastModifiedBy>
  <cp:revision>13</cp:revision>
  <dcterms:created xsi:type="dcterms:W3CDTF">2003-05-09T12:39:33Z</dcterms:created>
  <dcterms:modified xsi:type="dcterms:W3CDTF">2021-01-08T06:21:22Z</dcterms:modified>
  <cp:category>EVANGELISMO</cp:category>
</cp:coreProperties>
</file>