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84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6" r:id="rId11"/>
    <p:sldId id="264" r:id="rId12"/>
    <p:sldId id="268" r:id="rId13"/>
    <p:sldId id="265" r:id="rId14"/>
    <p:sldId id="267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6" r:id="rId3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FFFF00"/>
        </a:solidFill>
        <a:latin typeface="Souvenir Lt BT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CCFF"/>
    <a:srgbClr val="993300"/>
    <a:srgbClr val="3399FF"/>
    <a:srgbClr val="FF9933"/>
    <a:srgbClr val="FFFF66"/>
    <a:srgbClr val="FF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 autoAdjust="0"/>
  </p:normalViewPr>
  <p:slideViewPr>
    <p:cSldViewPr>
      <p:cViewPr varScale="1">
        <p:scale>
          <a:sx n="38" d="100"/>
          <a:sy n="38" d="100"/>
        </p:scale>
        <p:origin x="536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D5DB59-D96F-8B48-96E1-118651C266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67B553-131B-CDCF-DEA1-F6B743090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D0F623-F17E-1984-16FD-217745312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B42B43-8AB0-9071-5984-80F3CFDF0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E9EBAE-AD5B-7D93-FA4E-5814E9E21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BDD4B-EC27-404E-96E4-BE5E8C77F5A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3988923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8CA426-AF44-66BD-815B-827CE59D1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A811B01-527D-8B75-D081-3ADEA97487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3E3B78-A3CF-F662-45A2-35C8C994D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4E1866-1883-0080-71D7-4E83CDCE6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4013A2-E913-DECB-E293-7648B9F83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4C8B6-ABCC-487D-A83A-605B49AB57F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8133183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92661A6-BE4E-08F6-3774-2A7D28BD13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CA04EE8-9E74-02A9-2429-ED472DC25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CD6DF91-B808-D35E-F401-37937DAF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CE6824-E65A-22F3-62C9-63BDD70EB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A101F8-1CB2-C83E-1E6D-B67A1C4C4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0C7B9-B03F-4355-A4CE-6579BDE482C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9514844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4DA9F-10EA-547E-8C21-16087EB78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0004F8-1DE7-74AA-23EC-6743333FC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0C0C72-C675-3016-CE93-C2581CE97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91E67B-6F72-8719-ABFE-6BBA38C69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92A3AB-5D12-E6CA-BFDD-18904E242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22881-18A6-4302-8C78-27C84177485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2349070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5AEC1D-C636-BFAC-426F-D2884BD2A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FD10BB-FDB1-38FA-2636-2669EC78F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05A277-074D-44EB-B36C-C34946FAA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4321ED-01D4-4648-6DCA-067BAFF43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F112349-F913-BB76-0A43-D7A7A4BC8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0140E-889A-4E16-BE8F-1E56DCD1427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1562246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7B6B66-5F95-1735-23E5-CEBD57D1D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90CEFF-0CED-65B2-F9B0-2D4AFAD38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0DDA8CA-E26A-93EC-B880-66721470D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9075B29-E48F-D266-9A5E-498801D7C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4C5F1A9-079C-D4D2-C37A-086B474A7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7761EB4-E344-DDDC-0AEB-0CA232EC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88E95-C731-498D-A830-72BC243BA58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4300194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5BFD0-DB82-ED5A-84C4-5BCABCEED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FCB0EDF-4828-D653-DDF4-546AB8DEF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FEA4A66-3D45-10A9-6FAC-3D3C5DD54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3837BF4-41F3-02C8-2B62-96A01591FA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A56C323-B642-47B4-9210-CD0D42AB11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4642D77-1896-48BD-ABF8-1F6D81847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0CFABDB-E3B1-D53F-4C98-7ED5730E9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0DCE52A-3876-F1B6-BDA8-728182449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CD965D-6D49-4C47-B2F8-171BA1F1FCC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6439070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92BC5D-0546-344A-80A2-F571BB4CA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1E4EA67-866E-8738-B3BA-C77C86CEB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AE6E6D4-46BA-629B-1AFE-179A28DFA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081E9D6-F22E-A275-BBB2-764B16DA9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7427D-108F-488B-AA59-D1E209E9770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5420497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6BA24EB-BC45-BAB4-AB74-1A7666B45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69B644F-042A-F70F-9391-D4AC39C2B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64E1C22-7722-9AD4-D095-8B80B440C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F1D96-B782-4CE0-88F3-B462CB30C66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463516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A63CB3-A686-9941-92F8-E0FE8C2FC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38ABCC-8182-2D68-C12F-1DCE7F47C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62D7A9C-FDF9-FA3E-DFF7-A3C260D03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36463B5-874A-65F2-BAAA-120C1CC05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D1F8CAD-2C0E-B816-D29A-FE4881BD7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D24EE2-AEBE-BDF4-E43B-EA40679FB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2EF87-C51F-4D20-AF49-9A334CE77DB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9802920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23C64-E129-B7C2-2F4D-8D0F287DD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E85CF1B-AA22-F6D7-0B40-977FCDDA28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CFEEEE6-2441-A8F8-909E-AFE250567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EA99362-6ECA-C337-046F-897408176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036E6CE-039E-17D8-CDA2-D24803A08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4CEF279-00C4-A2DD-97FB-6D3A59E5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06F53-5F5E-4D31-A907-233249C6F29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0836434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1495E16-C785-2F73-C065-16E3D1E29C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421F42F-0897-53C2-EE66-9C506C82B4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82A3E46-8B32-7439-5E47-50BF887C8A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620786F-7C4E-6444-F432-C2D94E11D3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30BB787-B070-944E-E9A2-91836697956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28275A0F-692D-4883-8067-87DA14DEC61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>
            <a:extLst>
              <a:ext uri="{FF2B5EF4-FFF2-40B4-BE49-F238E27FC236}">
                <a16:creationId xmlns:a16="http://schemas.microsoft.com/office/drawing/2014/main" id="{29DA3635-5837-B867-BAE5-7E470C117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4" name="Picture 1040">
            <a:extLst>
              <a:ext uri="{FF2B5EF4-FFF2-40B4-BE49-F238E27FC236}">
                <a16:creationId xmlns:a16="http://schemas.microsoft.com/office/drawing/2014/main" id="{61CFD5E3-1F37-6826-12EA-7E54389C5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AutoShape 1031">
            <a:extLst>
              <a:ext uri="{FF2B5EF4-FFF2-40B4-BE49-F238E27FC236}">
                <a16:creationId xmlns:a16="http://schemas.microsoft.com/office/drawing/2014/main" id="{5B765BA8-548E-1054-E06F-1EBDE9CCF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492375"/>
            <a:ext cx="2781300" cy="50323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pt-BR" altLang="pt-BR" sz="2800">
                <a:latin typeface="Arial" panose="020B0604020202020204" pitchFamily="34" charset="0"/>
              </a:rPr>
              <a:t>Apocalipse 1:11</a:t>
            </a:r>
          </a:p>
        </p:txBody>
      </p:sp>
      <p:sp>
        <p:nvSpPr>
          <p:cNvPr id="12291" name="Text Box 1027">
            <a:extLst>
              <a:ext uri="{FF2B5EF4-FFF2-40B4-BE49-F238E27FC236}">
                <a16:creationId xmlns:a16="http://schemas.microsoft.com/office/drawing/2014/main" id="{543666B9-ECEF-9196-5B5C-9F6BC8DD8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620713"/>
            <a:ext cx="7750175" cy="1800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“que dizia: O que vês, escreve-o num livro e envia-o às sete igrejas que estão na Ásia:  Éfeso,  Esmirna,  Pérgamo,  Tiatira,  Sardes,  Filadélfia, e  Laodicéia.”</a:t>
            </a:r>
          </a:p>
        </p:txBody>
      </p:sp>
      <p:sp>
        <p:nvSpPr>
          <p:cNvPr id="12292" name="Text Box 1028">
            <a:extLst>
              <a:ext uri="{FF2B5EF4-FFF2-40B4-BE49-F238E27FC236}">
                <a16:creationId xmlns:a16="http://schemas.microsoft.com/office/drawing/2014/main" id="{E19DD377-9524-6EE5-0D89-5D56F743D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6188" y="3933825"/>
            <a:ext cx="7635875" cy="137318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>
                <a:latin typeface="Arial" panose="020B0604020202020204" pitchFamily="34" charset="0"/>
              </a:rPr>
              <a:t>“Escreve as coisas que tens visto, e as que são, e as que depois destas hão de acontecer.”</a:t>
            </a:r>
          </a:p>
        </p:txBody>
      </p:sp>
      <p:sp>
        <p:nvSpPr>
          <p:cNvPr id="12301" name="AutoShape 1037">
            <a:extLst>
              <a:ext uri="{FF2B5EF4-FFF2-40B4-BE49-F238E27FC236}">
                <a16:creationId xmlns:a16="http://schemas.microsoft.com/office/drawing/2014/main" id="{B380D0A0-BBF5-107C-EE7C-A799E3511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2950" y="5373688"/>
            <a:ext cx="2852738" cy="50323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Apocalipse 1:19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>
            <a:extLst>
              <a:ext uri="{FF2B5EF4-FFF2-40B4-BE49-F238E27FC236}">
                <a16:creationId xmlns:a16="http://schemas.microsoft.com/office/drawing/2014/main" id="{3E8294B3-2CF3-40F9-354A-6472AEA46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2" name="Text Box 2">
            <a:extLst>
              <a:ext uri="{FF2B5EF4-FFF2-40B4-BE49-F238E27FC236}">
                <a16:creationId xmlns:a16="http://schemas.microsoft.com/office/drawing/2014/main" id="{9ECF8EDB-E731-CF2C-E25F-B25B6A99A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484313"/>
            <a:ext cx="8667750" cy="1431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4400">
                <a:latin typeface="Arial" panose="020B0604020202020204" pitchFamily="34" charset="0"/>
              </a:rPr>
              <a:t>O Apocalipse passou por cinco etapas antes de chegar até nós.</a:t>
            </a: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0809FC26-CF36-D896-4FFC-156CEA995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4150" y="3213100"/>
            <a:ext cx="2857500" cy="3441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pt-BR" altLang="pt-BR" sz="4400">
                <a:solidFill>
                  <a:schemeClr val="bg1"/>
                </a:solidFill>
                <a:latin typeface="Arial" panose="020B0604020202020204" pitchFamily="34" charset="0"/>
              </a:rPr>
              <a:t>Deus</a:t>
            </a:r>
          </a:p>
          <a:p>
            <a:pPr algn="r"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pt-BR" altLang="pt-BR" sz="4400">
                <a:solidFill>
                  <a:schemeClr val="bg1"/>
                </a:solidFill>
                <a:latin typeface="Arial" panose="020B0604020202020204" pitchFamily="34" charset="0"/>
              </a:rPr>
              <a:t>Jesus</a:t>
            </a:r>
          </a:p>
          <a:p>
            <a:pPr algn="r"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pt-BR" altLang="pt-BR" sz="4400">
                <a:solidFill>
                  <a:schemeClr val="bg1"/>
                </a:solidFill>
                <a:latin typeface="Arial" panose="020B0604020202020204" pitchFamily="34" charset="0"/>
              </a:rPr>
              <a:t>Anjo</a:t>
            </a:r>
          </a:p>
          <a:p>
            <a:pPr algn="r"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pt-BR" altLang="pt-BR" sz="4400">
                <a:solidFill>
                  <a:schemeClr val="bg1"/>
                </a:solidFill>
                <a:latin typeface="Arial" panose="020B0604020202020204" pitchFamily="34" charset="0"/>
              </a:rPr>
              <a:t>João</a:t>
            </a:r>
          </a:p>
          <a:p>
            <a:pPr algn="r">
              <a:buClr>
                <a:srgbClr val="FF6600"/>
              </a:buClr>
              <a:buFont typeface="Wingdings" panose="05000000000000000000" pitchFamily="2" charset="2"/>
              <a:buNone/>
            </a:pPr>
            <a:r>
              <a:rPr lang="pt-BR" altLang="pt-BR" sz="4400">
                <a:solidFill>
                  <a:schemeClr val="bg1"/>
                </a:solidFill>
                <a:latin typeface="Arial" panose="020B0604020202020204" pitchFamily="34" charset="0"/>
              </a:rPr>
              <a:t>As Igrejas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>
            <a:extLst>
              <a:ext uri="{FF2B5EF4-FFF2-40B4-BE49-F238E27FC236}">
                <a16:creationId xmlns:a16="http://schemas.microsoft.com/office/drawing/2014/main" id="{86BFC9D9-48AF-24EC-48E5-C493EB817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>
            <a:extLst>
              <a:ext uri="{FF2B5EF4-FFF2-40B4-BE49-F238E27FC236}">
                <a16:creationId xmlns:a16="http://schemas.microsoft.com/office/drawing/2014/main" id="{88B77F0B-5852-4D0A-5F99-BFFD64ADE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AutoShape 5">
            <a:extLst>
              <a:ext uri="{FF2B5EF4-FFF2-40B4-BE49-F238E27FC236}">
                <a16:creationId xmlns:a16="http://schemas.microsoft.com/office/drawing/2014/main" id="{D3E453E5-1D2B-636C-5728-1CDF07FAF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6142038"/>
            <a:ext cx="3492500" cy="6000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Apocalipse 1:9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3F251389-FE38-E979-4EF5-29F917DDE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463" y="2565400"/>
            <a:ext cx="8964612" cy="33877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3600">
                <a:latin typeface="Arial" panose="020B0604020202020204" pitchFamily="34" charset="0"/>
              </a:rPr>
              <a:t>“Eu, João, que também sou vosso irmão e companheiro na aflição, e no Reino, e na paciência de Jesus Cristo, estava na ilha chamada Patmos, por causa da Palavra de Deus e pelo testemunho de Jesus Cristo.”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6" name="Picture 12">
            <a:extLst>
              <a:ext uri="{FF2B5EF4-FFF2-40B4-BE49-F238E27FC236}">
                <a16:creationId xmlns:a16="http://schemas.microsoft.com/office/drawing/2014/main" id="{EA200BDC-F870-827A-80FF-B9DCB0578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>
            <a:extLst>
              <a:ext uri="{FF2B5EF4-FFF2-40B4-BE49-F238E27FC236}">
                <a16:creationId xmlns:a16="http://schemas.microsoft.com/office/drawing/2014/main" id="{0CC5D88C-1F15-5308-5480-E6A423DFE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Text Box 2">
            <a:extLst>
              <a:ext uri="{FF2B5EF4-FFF2-40B4-BE49-F238E27FC236}">
                <a16:creationId xmlns:a16="http://schemas.microsoft.com/office/drawing/2014/main" id="{4E25E27F-CDBA-95D1-8CC5-93D70CCEA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274638"/>
            <a:ext cx="903605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Patmos era uma ilha rochosa no mar Egeu</a:t>
            </a:r>
          </a:p>
          <a:p>
            <a:pPr algn="r"/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(Grécia Atual)</a:t>
            </a: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D00CACE8-4CC2-1624-5A75-0B13C5284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2708275"/>
            <a:ext cx="5148262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Era a prisão de máxima segurança.</a:t>
            </a: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48814E04-828E-D246-FFB3-DE058BD16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62675"/>
            <a:ext cx="9144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>
                <a:latin typeface="Arial" panose="020B0604020202020204" pitchFamily="34" charset="0"/>
              </a:rPr>
              <a:t>Domiciano, o imperador que o baniu.</a:t>
            </a: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>
            <a:extLst>
              <a:ext uri="{FF2B5EF4-FFF2-40B4-BE49-F238E27FC236}">
                <a16:creationId xmlns:a16="http://schemas.microsoft.com/office/drawing/2014/main" id="{4E089458-CDBD-B327-7843-396602D9E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Text Box 3">
            <a:extLst>
              <a:ext uri="{FF2B5EF4-FFF2-40B4-BE49-F238E27FC236}">
                <a16:creationId xmlns:a16="http://schemas.microsoft.com/office/drawing/2014/main" id="{391FEEA0-81AB-B818-5D82-3CB2EE555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0713"/>
            <a:ext cx="5041900" cy="4111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4400">
                <a:solidFill>
                  <a:schemeClr val="bg1"/>
                </a:solidFill>
                <a:latin typeface="Arial" panose="020B0604020202020204" pitchFamily="34" charset="0"/>
              </a:rPr>
              <a:t>Aqui, na última parte da Bíblia, Deus concentrou mensagens proféticas para hoje.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0" name="Picture 10">
            <a:extLst>
              <a:ext uri="{FF2B5EF4-FFF2-40B4-BE49-F238E27FC236}">
                <a16:creationId xmlns:a16="http://schemas.microsoft.com/office/drawing/2014/main" id="{5FF1E2E5-A9E9-8CA3-B95A-16081C413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Text Box 3">
            <a:extLst>
              <a:ext uri="{FF2B5EF4-FFF2-40B4-BE49-F238E27FC236}">
                <a16:creationId xmlns:a16="http://schemas.microsoft.com/office/drawing/2014/main" id="{9002CD81-25BE-948E-4748-4FD809A0A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4450"/>
            <a:ext cx="4968875" cy="21018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4400">
                <a:solidFill>
                  <a:schemeClr val="bg1"/>
                </a:solidFill>
                <a:latin typeface="Arial" panose="020B0604020202020204" pitchFamily="34" charset="0"/>
              </a:rPr>
              <a:t>A quem Deus prometeu uma benção especial?</a:t>
            </a:r>
          </a:p>
        </p:txBody>
      </p:sp>
      <p:sp>
        <p:nvSpPr>
          <p:cNvPr id="15367" name="AutoShape 7">
            <a:extLst>
              <a:ext uri="{FF2B5EF4-FFF2-40B4-BE49-F238E27FC236}">
                <a16:creationId xmlns:a16="http://schemas.microsoft.com/office/drawing/2014/main" id="{B0C530E1-E792-CFCC-8514-06AB39D20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2363" y="5487988"/>
            <a:ext cx="2690812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Apocalipse 1:3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0301A175-28FA-CD8C-5203-C8AA8D875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373313"/>
            <a:ext cx="4968875" cy="35036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panose="020B0604020202020204" pitchFamily="34" charset="0"/>
              </a:rPr>
              <a:t>“Bem-aventurado aqueles que lêem, e os que ouvem as palavras desta profecia, e guardam as coisas nela escritas; porque o tempo está próximo.”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6" name="Picture 12">
            <a:extLst>
              <a:ext uri="{FF2B5EF4-FFF2-40B4-BE49-F238E27FC236}">
                <a16:creationId xmlns:a16="http://schemas.microsoft.com/office/drawing/2014/main" id="{643C957E-1A36-E8F9-AB17-9506A10A6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Text Box 3">
            <a:extLst>
              <a:ext uri="{FF2B5EF4-FFF2-40B4-BE49-F238E27FC236}">
                <a16:creationId xmlns:a16="http://schemas.microsoft.com/office/drawing/2014/main" id="{F2568B15-C62D-1ECC-85BE-23D993A8D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90513"/>
            <a:ext cx="7329488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400">
                <a:solidFill>
                  <a:schemeClr val="bg1"/>
                </a:solidFill>
                <a:latin typeface="Arial" panose="020B0604020202020204" pitchFamily="34" charset="0"/>
              </a:rPr>
              <a:t>Bem-aventurados aqueles:</a:t>
            </a: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A0C87AA4-8B71-64EE-9F44-0539DFE3D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268413"/>
            <a:ext cx="3795713" cy="1920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latin typeface="Arial" panose="020B0604020202020204" pitchFamily="34" charset="0"/>
              </a:rPr>
              <a:t>que lêem...</a:t>
            </a:r>
          </a:p>
          <a:p>
            <a:r>
              <a:rPr lang="pt-BR" altLang="pt-BR" sz="4000">
                <a:latin typeface="Arial" panose="020B0604020202020204" pitchFamily="34" charset="0"/>
              </a:rPr>
              <a:t>que ouvem...</a:t>
            </a:r>
          </a:p>
          <a:p>
            <a:r>
              <a:rPr lang="pt-BR" altLang="pt-BR" sz="4000">
                <a:latin typeface="Arial" panose="020B0604020202020204" pitchFamily="34" charset="0"/>
              </a:rPr>
              <a:t>que guardam...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9E1F698D-11E1-3018-F1B7-3020B6F91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3500438"/>
            <a:ext cx="6300787" cy="2530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Sem dúvida, a razão principal da bênção ao estudar o Apocalipse, é o seu conteúdo.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3" name="Picture 11">
            <a:extLst>
              <a:ext uri="{FF2B5EF4-FFF2-40B4-BE49-F238E27FC236}">
                <a16:creationId xmlns:a16="http://schemas.microsoft.com/office/drawing/2014/main" id="{7A6FF2BF-E366-511E-06EA-22410FD44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>
            <a:extLst>
              <a:ext uri="{FF2B5EF4-FFF2-40B4-BE49-F238E27FC236}">
                <a16:creationId xmlns:a16="http://schemas.microsoft.com/office/drawing/2014/main" id="{74A5E977-8EF2-C260-6549-468560F66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Text Box 2">
            <a:extLst>
              <a:ext uri="{FF2B5EF4-FFF2-40B4-BE49-F238E27FC236}">
                <a16:creationId xmlns:a16="http://schemas.microsoft.com/office/drawing/2014/main" id="{F1E0FC8A-E48D-89C1-D69C-458A04D5F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Que método usava Jesus para explicar a profecia?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:a16="http://schemas.microsoft.com/office/drawing/2014/main" id="{C5D7AB16-CD0C-0E5F-EBF6-99BFFEAD6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52963"/>
            <a:ext cx="9144000" cy="2133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>
                <a:latin typeface="Arial" panose="020B0604020202020204" pitchFamily="34" charset="0"/>
              </a:rPr>
              <a:t>“E, começando por Moisés e por todos os profetas, explicava-lhes o que dele se achava em todas as Escrituras.” </a:t>
            </a:r>
          </a:p>
          <a:p>
            <a:pPr algn="ctr"/>
            <a:endParaRPr lang="pt-BR" altLang="pt-BR" sz="1000">
              <a:latin typeface="Arial" panose="020B0604020202020204" pitchFamily="34" charset="0"/>
            </a:endParaRPr>
          </a:p>
          <a:p>
            <a:pPr algn="r"/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Lucas 24:27</a:t>
            </a: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3" name="Picture 17">
            <a:extLst>
              <a:ext uri="{FF2B5EF4-FFF2-40B4-BE49-F238E27FC236}">
                <a16:creationId xmlns:a16="http://schemas.microsoft.com/office/drawing/2014/main" id="{81C4B51D-821E-8CE0-256A-5E02D18D1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2" name="Picture 16">
            <a:extLst>
              <a:ext uri="{FF2B5EF4-FFF2-40B4-BE49-F238E27FC236}">
                <a16:creationId xmlns:a16="http://schemas.microsoft.com/office/drawing/2014/main" id="{1850AE50-7FE3-2E9A-E76E-07C8FDCA8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3">
            <a:extLst>
              <a:ext uri="{FF2B5EF4-FFF2-40B4-BE49-F238E27FC236}">
                <a16:creationId xmlns:a16="http://schemas.microsoft.com/office/drawing/2014/main" id="{4A3FCC14-CC1F-049F-EE01-5075D91F8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222250"/>
            <a:ext cx="9109075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Jesus buscou o que os outros escritores da Bíblia haviam dito sobre o tema.</a:t>
            </a: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015FBA3B-B0AE-575B-7523-F27A05BC4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63" y="1557338"/>
            <a:ext cx="4537075" cy="1554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latin typeface="Arial" panose="020B0604020202020204" pitchFamily="34" charset="0"/>
              </a:rPr>
              <a:t>Seu método era permitir que a Bíblia explique a si mesma.</a:t>
            </a:r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38995349-0D9A-5D12-9F67-C7C2087B2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997200"/>
            <a:ext cx="5661025" cy="2041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A chave que abre os mistérios do Apocalipse está no estudo do Antigo Testamento.</a:t>
            </a:r>
          </a:p>
        </p:txBody>
      </p:sp>
      <p:sp>
        <p:nvSpPr>
          <p:cNvPr id="19462" name="Text Box 6">
            <a:extLst>
              <a:ext uri="{FF2B5EF4-FFF2-40B4-BE49-F238E27FC236}">
                <a16:creationId xmlns:a16="http://schemas.microsoft.com/office/drawing/2014/main" id="{B4CCD075-4725-FEF4-33E4-02C0343D4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084763"/>
            <a:ext cx="5832475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latin typeface="Arial" panose="020B0604020202020204" pitchFamily="34" charset="0"/>
              </a:rPr>
              <a:t>Dos 404 versículos, 276 são citações dos outros autores.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0" name="Picture 10">
            <a:extLst>
              <a:ext uri="{FF2B5EF4-FFF2-40B4-BE49-F238E27FC236}">
                <a16:creationId xmlns:a16="http://schemas.microsoft.com/office/drawing/2014/main" id="{D271B632-6181-0067-F541-4F4BCF636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2" name="Picture 12">
            <a:extLst>
              <a:ext uri="{FF2B5EF4-FFF2-40B4-BE49-F238E27FC236}">
                <a16:creationId xmlns:a16="http://schemas.microsoft.com/office/drawing/2014/main" id="{111E331E-4E6A-89FE-B795-3CA30C7C9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2" name="Text Box 2">
            <a:extLst>
              <a:ext uri="{FF2B5EF4-FFF2-40B4-BE49-F238E27FC236}">
                <a16:creationId xmlns:a16="http://schemas.microsoft.com/office/drawing/2014/main" id="{31201D87-7A1A-F734-E0B7-9ED4A6FC4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21163"/>
            <a:ext cx="9144000" cy="25622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“E virei-me para ver quem falava comigo. E virando-me, vi </a:t>
            </a:r>
            <a:r>
              <a:rPr lang="pt-BR" altLang="pt-BR" sz="4000">
                <a:latin typeface="Arial" panose="020B0604020202020204" pitchFamily="34" charset="0"/>
              </a:rPr>
              <a:t>sete</a:t>
            </a:r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 castiçais de ouro”</a:t>
            </a:r>
          </a:p>
          <a:p>
            <a:pPr algn="r">
              <a:spcBef>
                <a:spcPct val="50000"/>
              </a:spcBef>
            </a:pPr>
            <a:r>
              <a:rPr lang="pt-BR" altLang="pt-BR" sz="2800">
                <a:latin typeface="Arial" panose="020B0604020202020204" pitchFamily="34" charset="0"/>
              </a:rPr>
              <a:t>Apocalipse 1:12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>
            <a:extLst>
              <a:ext uri="{FF2B5EF4-FFF2-40B4-BE49-F238E27FC236}">
                <a16:creationId xmlns:a16="http://schemas.microsoft.com/office/drawing/2014/main" id="{F5DE2327-C277-2773-C053-BCAD1329C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>
            <a:extLst>
              <a:ext uri="{FF2B5EF4-FFF2-40B4-BE49-F238E27FC236}">
                <a16:creationId xmlns:a16="http://schemas.microsoft.com/office/drawing/2014/main" id="{C2F2AE3A-53F5-DE69-73CC-8A007F71B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6" name="Text Box 2">
            <a:extLst>
              <a:ext uri="{FF2B5EF4-FFF2-40B4-BE49-F238E27FC236}">
                <a16:creationId xmlns:a16="http://schemas.microsoft.com/office/drawing/2014/main" id="{8D1794FB-3A80-2B50-CA49-5B687F392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03200"/>
            <a:ext cx="4464050" cy="2289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Que método Deus usou para dar a João a revelação do Apocalipse?</a:t>
            </a:r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CEDD6304-88F4-89FD-B50F-F3FC08ADE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700588"/>
            <a:ext cx="5181600" cy="20415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>
                <a:latin typeface="Arial" panose="020B0604020202020204" pitchFamily="34" charset="0"/>
              </a:rPr>
              <a:t>Diríamos hoje que Deus revelou o Apocalipse por meio de impressões audiovisuais simbólicas.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8" name="Picture 10">
            <a:extLst>
              <a:ext uri="{FF2B5EF4-FFF2-40B4-BE49-F238E27FC236}">
                <a16:creationId xmlns:a16="http://schemas.microsoft.com/office/drawing/2014/main" id="{3359475F-66F0-D280-8CB6-A749F1539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Text Box 2">
            <a:extLst>
              <a:ext uri="{FF2B5EF4-FFF2-40B4-BE49-F238E27FC236}">
                <a16:creationId xmlns:a16="http://schemas.microsoft.com/office/drawing/2014/main" id="{A033CC6B-4DAF-9161-2B06-86C21C395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5888"/>
            <a:ext cx="5472112" cy="1431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4400">
                <a:solidFill>
                  <a:schemeClr val="bg1"/>
                </a:solidFill>
                <a:latin typeface="Arial" panose="020B0604020202020204" pitchFamily="34" charset="0"/>
              </a:rPr>
              <a:t>Porque Jesus falou por parábolas?</a:t>
            </a:r>
          </a:p>
        </p:txBody>
      </p:sp>
      <p:sp>
        <p:nvSpPr>
          <p:cNvPr id="22531" name="Text Box 3">
            <a:extLst>
              <a:ext uri="{FF2B5EF4-FFF2-40B4-BE49-F238E27FC236}">
                <a16:creationId xmlns:a16="http://schemas.microsoft.com/office/drawing/2014/main" id="{4EDC3862-0AB0-DBE1-ADA0-5E156F4C9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1773238"/>
            <a:ext cx="4787900" cy="4478337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E Ele disse: A vós outros vos é dado conhecer os mistérios do Reino de Deus, mas aos outros, por parábolas, para que, vendo, não vejam e, ouvindo, não entendam.</a:t>
            </a:r>
            <a:r>
              <a:rPr lang="pt-BR" altLang="pt-BR">
                <a:solidFill>
                  <a:schemeClr val="tx1"/>
                </a:solidFill>
                <a:latin typeface="Arial" panose="020B0604020202020204" pitchFamily="34" charset="0"/>
              </a:rPr>
              <a:t>      </a:t>
            </a: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Lucas 8:10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4" name="Picture 12">
            <a:extLst>
              <a:ext uri="{FF2B5EF4-FFF2-40B4-BE49-F238E27FC236}">
                <a16:creationId xmlns:a16="http://schemas.microsoft.com/office/drawing/2014/main" id="{3EB58FB0-895F-EA12-E5E3-117A07417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Text Box 2">
            <a:extLst>
              <a:ext uri="{FF2B5EF4-FFF2-40B4-BE49-F238E27FC236}">
                <a16:creationId xmlns:a16="http://schemas.microsoft.com/office/drawing/2014/main" id="{08895264-48C8-9D22-D3E6-6CB5A349ED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88913"/>
            <a:ext cx="4427537" cy="4486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Jesus falou por parábolas para que as entendessem somente aqueles que estavam relacionados com as coisas espirituais.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E12156CE-36FF-137F-B18D-345F08ECD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516563"/>
            <a:ext cx="86868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latin typeface="Arial" panose="020B0604020202020204" pitchFamily="34" charset="0"/>
              </a:rPr>
              <a:t>Os símbolos não impedem a compreensão, porque a Bíblia nos dá o significado.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9" name="Picture 13">
            <a:extLst>
              <a:ext uri="{FF2B5EF4-FFF2-40B4-BE49-F238E27FC236}">
                <a16:creationId xmlns:a16="http://schemas.microsoft.com/office/drawing/2014/main" id="{5F70A9B3-9092-52B3-5209-6D71ED672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7200900" cy="508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8" name="Text Box 2">
            <a:extLst>
              <a:ext uri="{FF2B5EF4-FFF2-40B4-BE49-F238E27FC236}">
                <a16:creationId xmlns:a16="http://schemas.microsoft.com/office/drawing/2014/main" id="{AC7675AB-031D-68FF-0FF2-7B5FE81FB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333375"/>
            <a:ext cx="2582863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latin typeface="Arial" panose="020B0604020202020204" pitchFamily="34" charset="0"/>
              </a:rPr>
              <a:t>Exemplos</a:t>
            </a: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70B4FAA5-517C-7FFD-2FD3-6E85E0186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4076700"/>
            <a:ext cx="8610600" cy="2682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latin typeface="Arial" panose="020B0604020202020204" pitchFamily="34" charset="0"/>
              </a:rPr>
              <a:t>“Disse assim: O quarto animal será o quarto reino na terra, o qual será diferente de todos os reinos; e devorará toda a terra, e a pisará aos pés, e a fará em pedaços.”</a:t>
            </a:r>
          </a:p>
          <a:p>
            <a:pPr algn="r">
              <a:spcBef>
                <a:spcPct val="50000"/>
              </a:spcBef>
            </a:pPr>
            <a:r>
              <a:rPr lang="en-US" altLang="pt-BR" sz="2800">
                <a:solidFill>
                  <a:srgbClr val="FF6600"/>
                </a:solidFill>
                <a:latin typeface="Arial" panose="020B0604020202020204" pitchFamily="34" charset="0"/>
              </a:rPr>
              <a:t>Daniel 7:23</a:t>
            </a:r>
            <a:endParaRPr lang="pt-BR" altLang="pt-BR" sz="2800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  <p:sp>
        <p:nvSpPr>
          <p:cNvPr id="24580" name="Text Box 4">
            <a:extLst>
              <a:ext uri="{FF2B5EF4-FFF2-40B4-BE49-F238E27FC236}">
                <a16:creationId xmlns:a16="http://schemas.microsoft.com/office/drawing/2014/main" id="{24FD5BDA-A1F2-DB24-6916-3E6F1D127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1557338"/>
            <a:ext cx="17081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>
                <a:solidFill>
                  <a:srgbClr val="FF6600"/>
                </a:solidFill>
                <a:latin typeface="Arial" panose="020B0604020202020204" pitchFamily="34" charset="0"/>
              </a:rPr>
              <a:t>Animal</a:t>
            </a:r>
          </a:p>
        </p:txBody>
      </p:sp>
      <p:sp>
        <p:nvSpPr>
          <p:cNvPr id="24592" name="Line 16">
            <a:extLst>
              <a:ext uri="{FF2B5EF4-FFF2-40B4-BE49-F238E27FC236}">
                <a16:creationId xmlns:a16="http://schemas.microsoft.com/office/drawing/2014/main" id="{82DF238C-9A7F-B3EA-6A68-6D6CFD17F73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1863" y="1052513"/>
            <a:ext cx="0" cy="50482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3" name="Picture 13">
            <a:extLst>
              <a:ext uri="{FF2B5EF4-FFF2-40B4-BE49-F238E27FC236}">
                <a16:creationId xmlns:a16="http://schemas.microsoft.com/office/drawing/2014/main" id="{DB71B020-5247-B5DD-B9A1-D0D601A7C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Text Box 2">
            <a:extLst>
              <a:ext uri="{FF2B5EF4-FFF2-40B4-BE49-F238E27FC236}">
                <a16:creationId xmlns:a16="http://schemas.microsoft.com/office/drawing/2014/main" id="{888275B0-8D9B-F9D8-FCC7-027D5C18D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00100"/>
            <a:ext cx="9144000" cy="11890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7200" b="0">
                <a:solidFill>
                  <a:schemeClr val="bg1"/>
                </a:solidFill>
                <a:latin typeface="Arial" panose="020B0604020202020204" pitchFamily="34" charset="0"/>
              </a:rPr>
              <a:t>Água</a:t>
            </a:r>
          </a:p>
        </p:txBody>
      </p:sp>
      <p:sp>
        <p:nvSpPr>
          <p:cNvPr id="25603" name="Text Box 3">
            <a:extLst>
              <a:ext uri="{FF2B5EF4-FFF2-40B4-BE49-F238E27FC236}">
                <a16:creationId xmlns:a16="http://schemas.microsoft.com/office/drawing/2014/main" id="{25D4D8EF-DC2B-B9D1-BA1D-40D7E6E82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365625"/>
            <a:ext cx="8763000" cy="21955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latin typeface="Arial" panose="020B0604020202020204" pitchFamily="34" charset="0"/>
              </a:rPr>
              <a:t>E disse-me: As águas que viste, onde se assenta a prostituta, são povos, e multidões, e nações, e línguas.</a:t>
            </a:r>
          </a:p>
          <a:p>
            <a:pPr algn="r">
              <a:spcBef>
                <a:spcPct val="50000"/>
              </a:spcBef>
            </a:pP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Apocalipse 17:15</a:t>
            </a: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>
            <a:extLst>
              <a:ext uri="{FF2B5EF4-FFF2-40B4-BE49-F238E27FC236}">
                <a16:creationId xmlns:a16="http://schemas.microsoft.com/office/drawing/2014/main" id="{9DD5B795-560D-0C9C-8E36-325903FCB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ext Box 3">
            <a:extLst>
              <a:ext uri="{FF2B5EF4-FFF2-40B4-BE49-F238E27FC236}">
                <a16:creationId xmlns:a16="http://schemas.microsoft.com/office/drawing/2014/main" id="{69BB2EE8-70EE-4418-C01E-DE46ABE2D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3213100"/>
            <a:ext cx="8893175" cy="35036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E, quando cumprires estes, tornar-te-ás a deitar sobre o teu lado direito e levarás a maldade da casa de Judá quarenta dias; um dia te dei para cada ano.</a:t>
            </a:r>
            <a:b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Dirigirás, pois, o rosto para o cerco de Jerusalém com teu braço descoberto e profetizarás contra ela.  </a:t>
            </a:r>
            <a:r>
              <a:rPr lang="pt-BR" altLang="pt-BR" sz="2400">
                <a:latin typeface="Arial" panose="020B0604020202020204" pitchFamily="34" charset="0"/>
              </a:rPr>
              <a:t>Ezequiel 4: 6,7</a:t>
            </a:r>
          </a:p>
        </p:txBody>
      </p:sp>
      <p:sp>
        <p:nvSpPr>
          <p:cNvPr id="26626" name="Text Box 2">
            <a:extLst>
              <a:ext uri="{FF2B5EF4-FFF2-40B4-BE49-F238E27FC236}">
                <a16:creationId xmlns:a16="http://schemas.microsoft.com/office/drawing/2014/main" id="{4EF79636-1B8D-06A1-8125-19D672EDCE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363538"/>
            <a:ext cx="403225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400">
                <a:solidFill>
                  <a:schemeClr val="bg1"/>
                </a:solidFill>
                <a:latin typeface="Arial" panose="020B0604020202020204" pitchFamily="34" charset="0"/>
              </a:rPr>
              <a:t>Dia Profético</a:t>
            </a: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2" name="Picture 14">
            <a:extLst>
              <a:ext uri="{FF2B5EF4-FFF2-40B4-BE49-F238E27FC236}">
                <a16:creationId xmlns:a16="http://schemas.microsoft.com/office/drawing/2014/main" id="{20F97AF8-5894-87D2-8C66-5745E4297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Text Box 2">
            <a:extLst>
              <a:ext uri="{FF2B5EF4-FFF2-40B4-BE49-F238E27FC236}">
                <a16:creationId xmlns:a16="http://schemas.microsoft.com/office/drawing/2014/main" id="{C6752EE4-D066-49E9-0FAD-83DF3F286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" y="150813"/>
            <a:ext cx="9121775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De que coisas Deus nos adverte ao interpretar a profecia?</a:t>
            </a:r>
          </a:p>
        </p:txBody>
      </p:sp>
      <p:sp>
        <p:nvSpPr>
          <p:cNvPr id="27651" name="Text Box 3">
            <a:extLst>
              <a:ext uri="{FF2B5EF4-FFF2-40B4-BE49-F238E27FC236}">
                <a16:creationId xmlns:a16="http://schemas.microsoft.com/office/drawing/2014/main" id="{16EFA83D-43FF-09F9-AE18-AC827B77D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349500"/>
            <a:ext cx="4464050" cy="3657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Sabendo primeiramente isto: que nenhuma profecia da Escritura é de particular interpretação.</a:t>
            </a:r>
          </a:p>
          <a:p>
            <a:pPr algn="r">
              <a:spcBef>
                <a:spcPct val="50000"/>
              </a:spcBef>
            </a:pPr>
            <a:r>
              <a:rPr lang="pt-BR" altLang="pt-BR" sz="2800">
                <a:latin typeface="Arial" panose="020B0604020202020204" pitchFamily="34" charset="0"/>
              </a:rPr>
              <a:t>II Pedro 1:20</a:t>
            </a:r>
          </a:p>
        </p:txBody>
      </p:sp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6" name="Picture 14">
            <a:extLst>
              <a:ext uri="{FF2B5EF4-FFF2-40B4-BE49-F238E27FC236}">
                <a16:creationId xmlns:a16="http://schemas.microsoft.com/office/drawing/2014/main" id="{BE5217E5-50A8-A09C-98D3-864DBBFB5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AutoShape 5">
            <a:extLst>
              <a:ext uri="{FF2B5EF4-FFF2-40B4-BE49-F238E27FC236}">
                <a16:creationId xmlns:a16="http://schemas.microsoft.com/office/drawing/2014/main" id="{9E67CCB2-1386-5E84-539B-ADD63A362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836613"/>
            <a:ext cx="8686800" cy="4176712"/>
          </a:xfrm>
          <a:prstGeom prst="roundRect">
            <a:avLst>
              <a:gd name="adj" fmla="val 6111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8674" name="Text Box 2">
            <a:extLst>
              <a:ext uri="{FF2B5EF4-FFF2-40B4-BE49-F238E27FC236}">
                <a16:creationId xmlns:a16="http://schemas.microsoft.com/office/drawing/2014/main" id="{56CB8F1D-0429-9750-D539-0F4B96716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74613"/>
            <a:ext cx="5113338" cy="56435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Porque eu testifico a todo aquele que ouvir as palavras da profecia deste livro, que, se alguém lhes acrescentar alguma coisa, Deus fará vir sobre ele as pragas que estão escritas neste livro;</a:t>
            </a:r>
            <a:b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pt-BR" altLang="pt-BR" sz="2800">
                <a:solidFill>
                  <a:schemeClr val="bg1"/>
                </a:solidFill>
                <a:latin typeface="Arial" panose="020B0604020202020204" pitchFamily="34" charset="0"/>
              </a:rPr>
              <a:t>e, se alguém tirar quaisquer palavras do livro desta profecia, Deus tirará a sua parte da árvore da vida e da Cidade Santa, que estão escritas neste livro.</a:t>
            </a:r>
          </a:p>
        </p:txBody>
      </p:sp>
      <p:sp>
        <p:nvSpPr>
          <p:cNvPr id="28682" name="Text Box 10">
            <a:extLst>
              <a:ext uri="{FF2B5EF4-FFF2-40B4-BE49-F238E27FC236}">
                <a16:creationId xmlns:a16="http://schemas.microsoft.com/office/drawing/2014/main" id="{460CA009-D73A-E6A2-DC04-4D05F52CF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5949950"/>
            <a:ext cx="6588125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pt-BR" sz="2800">
                <a:latin typeface="Arial" panose="020B0604020202020204" pitchFamily="34" charset="0"/>
              </a:rPr>
              <a:t>Apocalipse 22: 18,19</a:t>
            </a:r>
            <a:endParaRPr lang="pt-BR" altLang="pt-BR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0" name="Picture 14">
            <a:extLst>
              <a:ext uri="{FF2B5EF4-FFF2-40B4-BE49-F238E27FC236}">
                <a16:creationId xmlns:a16="http://schemas.microsoft.com/office/drawing/2014/main" id="{160E1C86-83B1-455C-7479-F571895F3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8" name="Text Box 2">
            <a:extLst>
              <a:ext uri="{FF2B5EF4-FFF2-40B4-BE49-F238E27FC236}">
                <a16:creationId xmlns:a16="http://schemas.microsoft.com/office/drawing/2014/main" id="{E7A9B109-1D4A-4DEA-990D-9707D8DB9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3413"/>
            <a:ext cx="86106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Jesus faz uma promessa especial aos que Lhe obedecem</a:t>
            </a:r>
          </a:p>
        </p:txBody>
      </p:sp>
      <p:sp>
        <p:nvSpPr>
          <p:cNvPr id="29699" name="Text Box 3">
            <a:extLst>
              <a:ext uri="{FF2B5EF4-FFF2-40B4-BE49-F238E27FC236}">
                <a16:creationId xmlns:a16="http://schemas.microsoft.com/office/drawing/2014/main" id="{D27BFFEA-F95C-F233-536B-1FB18A4A3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060575"/>
            <a:ext cx="7443787" cy="31702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Como guardaste a palavra da minha paciência, também Eu te guardarei da hora da tentação que há de vir sobre todo o mundo, para tentar os que habitam na terra.</a:t>
            </a:r>
          </a:p>
          <a:p>
            <a:pPr algn="r">
              <a:spcBef>
                <a:spcPct val="50000"/>
              </a:spcBef>
            </a:pPr>
            <a:r>
              <a:rPr lang="en-US" altLang="pt-BR" sz="2800">
                <a:latin typeface="Arial" panose="020B0604020202020204" pitchFamily="34" charset="0"/>
              </a:rPr>
              <a:t>Apocalipse 3:10</a:t>
            </a:r>
            <a:endParaRPr lang="pt-BR" altLang="pt-BR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B7B5B1F9-2277-029F-D6C9-027B473ED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>
            <a:extLst>
              <a:ext uri="{FF2B5EF4-FFF2-40B4-BE49-F238E27FC236}">
                <a16:creationId xmlns:a16="http://schemas.microsoft.com/office/drawing/2014/main" id="{BF417673-EC63-E63E-2200-E4737B192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>
            <a:extLst>
              <a:ext uri="{FF2B5EF4-FFF2-40B4-BE49-F238E27FC236}">
                <a16:creationId xmlns:a16="http://schemas.microsoft.com/office/drawing/2014/main" id="{9A158F52-BDB0-D3D5-B513-2532F55CA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Box 5">
            <a:extLst>
              <a:ext uri="{FF2B5EF4-FFF2-40B4-BE49-F238E27FC236}">
                <a16:creationId xmlns:a16="http://schemas.microsoft.com/office/drawing/2014/main" id="{2477770F-69D8-1729-CFA5-4889C42A2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157788"/>
            <a:ext cx="8893175" cy="1431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400">
                <a:latin typeface="Arial" panose="020B0604020202020204" pitchFamily="34" charset="0"/>
              </a:rPr>
              <a:t>Muitos acontecimentos</a:t>
            </a:r>
          </a:p>
          <a:p>
            <a:pPr algn="ctr"/>
            <a:r>
              <a:rPr lang="pt-BR" altLang="pt-BR" sz="4400">
                <a:latin typeface="Arial" panose="020B0604020202020204" pitchFamily="34" charset="0"/>
              </a:rPr>
              <a:t>ocorrerão em breve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5" name="Picture 15">
            <a:extLst>
              <a:ext uri="{FF2B5EF4-FFF2-40B4-BE49-F238E27FC236}">
                <a16:creationId xmlns:a16="http://schemas.microsoft.com/office/drawing/2014/main" id="{DC6EE15E-D3BE-C1CC-7A00-5CB7DEE7C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Text Box 2">
            <a:extLst>
              <a:ext uri="{FF2B5EF4-FFF2-40B4-BE49-F238E27FC236}">
                <a16:creationId xmlns:a16="http://schemas.microsoft.com/office/drawing/2014/main" id="{E0D3DDC8-4555-7C03-05B8-5F03E2C63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692150"/>
            <a:ext cx="4427537" cy="1920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Nosso Deus conhece o futuro</a:t>
            </a:r>
          </a:p>
          <a:p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da humanidade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>
            <a:extLst>
              <a:ext uri="{FF2B5EF4-FFF2-40B4-BE49-F238E27FC236}">
                <a16:creationId xmlns:a16="http://schemas.microsoft.com/office/drawing/2014/main" id="{D54052AF-0412-DF4F-0ED1-9DD7E86F7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 Box 4">
            <a:extLst>
              <a:ext uri="{FF2B5EF4-FFF2-40B4-BE49-F238E27FC236}">
                <a16:creationId xmlns:a16="http://schemas.microsoft.com/office/drawing/2014/main" id="{F9DF852F-E896-856E-9533-1B560BDF8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916113"/>
            <a:ext cx="7200900" cy="1311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000">
                <a:solidFill>
                  <a:schemeClr val="bg1"/>
                </a:solidFill>
                <a:latin typeface="Arial" panose="020B0604020202020204" pitchFamily="34" charset="0"/>
              </a:rPr>
              <a:t>Podemos encontrar esperança, vida e paz</a:t>
            </a:r>
          </a:p>
        </p:txBody>
      </p:sp>
      <p:sp>
        <p:nvSpPr>
          <p:cNvPr id="6154" name="Text Box 10">
            <a:extLst>
              <a:ext uri="{FF2B5EF4-FFF2-40B4-BE49-F238E27FC236}">
                <a16:creationId xmlns:a16="http://schemas.microsoft.com/office/drawing/2014/main" id="{33AD0D55-98DE-21B6-2832-757E5423B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1850" y="211138"/>
            <a:ext cx="311785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pt-BR" sz="5400">
                <a:solidFill>
                  <a:schemeClr val="bg1"/>
                </a:solidFill>
                <a:latin typeface="Arial" panose="020B0604020202020204" pitchFamily="34" charset="0"/>
              </a:rPr>
              <a:t>Na Bíblia</a:t>
            </a:r>
            <a:endParaRPr lang="pt-BR" altLang="pt-BR" sz="54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5" name="Picture 17">
            <a:extLst>
              <a:ext uri="{FF2B5EF4-FFF2-40B4-BE49-F238E27FC236}">
                <a16:creationId xmlns:a16="http://schemas.microsoft.com/office/drawing/2014/main" id="{565397AE-E1AD-DFC6-2093-C62275626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3">
            <a:extLst>
              <a:ext uri="{FF2B5EF4-FFF2-40B4-BE49-F238E27FC236}">
                <a16:creationId xmlns:a16="http://schemas.microsoft.com/office/drawing/2014/main" id="{B42F7716-1EE3-24D2-3AAE-4B4435923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0013"/>
            <a:ext cx="6711950" cy="1739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>
                <a:solidFill>
                  <a:srgbClr val="FFFF66"/>
                </a:solidFill>
                <a:latin typeface="Arial" panose="020B0604020202020204" pitchFamily="34" charset="0"/>
              </a:rPr>
              <a:t>O Apocalipse é a última parte,</a:t>
            </a:r>
          </a:p>
          <a:p>
            <a:r>
              <a:rPr lang="pt-BR" altLang="pt-BR" sz="3600">
                <a:solidFill>
                  <a:srgbClr val="FFFF66"/>
                </a:solidFill>
                <a:latin typeface="Arial" panose="020B0604020202020204" pitchFamily="34" charset="0"/>
              </a:rPr>
              <a:t>o último dos 66 livros que</a:t>
            </a:r>
          </a:p>
          <a:p>
            <a:r>
              <a:rPr lang="pt-BR" altLang="pt-BR" sz="3600">
                <a:solidFill>
                  <a:srgbClr val="FFFF66"/>
                </a:solidFill>
                <a:latin typeface="Arial" panose="020B0604020202020204" pitchFamily="34" charset="0"/>
              </a:rPr>
              <a:t>compõem a Bíblia.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21E23985-4FCD-F698-8349-58736EC96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690813"/>
            <a:ext cx="5645150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No Apocalipse, Deus fala</a:t>
            </a:r>
          </a:p>
          <a:p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de maneira poderosa.</a:t>
            </a:r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C424388A-A732-E9F0-7823-7DA1D9183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824413"/>
            <a:ext cx="5949950" cy="1739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3600">
                <a:solidFill>
                  <a:srgbClr val="FFFF66"/>
                </a:solidFill>
                <a:latin typeface="Arial" panose="020B0604020202020204" pitchFamily="34" charset="0"/>
              </a:rPr>
              <a:t>No Apocalipse, todas as</a:t>
            </a:r>
          </a:p>
          <a:p>
            <a:r>
              <a:rPr lang="pt-BR" altLang="pt-BR" sz="3600">
                <a:solidFill>
                  <a:srgbClr val="FFFF66"/>
                </a:solidFill>
                <a:latin typeface="Arial" panose="020B0604020202020204" pitchFamily="34" charset="0"/>
              </a:rPr>
              <a:t>mensagens da Bíblia</a:t>
            </a:r>
          </a:p>
          <a:p>
            <a:r>
              <a:rPr lang="pt-BR" altLang="pt-BR" sz="3600">
                <a:solidFill>
                  <a:srgbClr val="FFFF66"/>
                </a:solidFill>
                <a:latin typeface="Arial" panose="020B0604020202020204" pitchFamily="34" charset="0"/>
              </a:rPr>
              <a:t>alcançam sua culminação.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3" name="Picture 21">
            <a:extLst>
              <a:ext uri="{FF2B5EF4-FFF2-40B4-BE49-F238E27FC236}">
                <a16:creationId xmlns:a16="http://schemas.microsoft.com/office/drawing/2014/main" id="{F82B25EC-5850-5BB0-8390-BC4B3FB05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0"/>
            <a:ext cx="91789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Text Box 3">
            <a:extLst>
              <a:ext uri="{FF2B5EF4-FFF2-40B4-BE49-F238E27FC236}">
                <a16:creationId xmlns:a16="http://schemas.microsoft.com/office/drawing/2014/main" id="{C76A86AE-EB4D-0057-B487-55BEE133E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12750"/>
            <a:ext cx="5257800" cy="1431925"/>
          </a:xfrm>
          <a:prstGeom prst="rect">
            <a:avLst/>
          </a:prstGeom>
          <a:noFill/>
          <a:ln>
            <a:noFill/>
          </a:ln>
          <a:effectLst>
            <a:outerShdw dist="40161" dir="11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 sz="4400">
                <a:solidFill>
                  <a:schemeClr val="bg1"/>
                </a:solidFill>
                <a:latin typeface="Arial" panose="020B0604020202020204" pitchFamily="34" charset="0"/>
              </a:rPr>
              <a:t>Como este livro chegou até nós?</a:t>
            </a:r>
          </a:p>
        </p:txBody>
      </p:sp>
      <p:sp>
        <p:nvSpPr>
          <p:cNvPr id="8201" name="Rectangle 9">
            <a:extLst>
              <a:ext uri="{FF2B5EF4-FFF2-40B4-BE49-F238E27FC236}">
                <a16:creationId xmlns:a16="http://schemas.microsoft.com/office/drawing/2014/main" id="{206E70F8-CA01-1A91-6811-C13C913C9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863" y="3925888"/>
            <a:ext cx="4778375" cy="579437"/>
          </a:xfrm>
          <a:prstGeom prst="rect">
            <a:avLst/>
          </a:prstGeom>
          <a:noFill/>
          <a:ln>
            <a:noFill/>
          </a:ln>
          <a:effectLst>
            <a:outerShdw dist="40161" dir="11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>
                <a:solidFill>
                  <a:schemeClr val="bg1"/>
                </a:solidFill>
                <a:latin typeface="Arial" panose="020B0604020202020204" pitchFamily="34" charset="0"/>
              </a:rPr>
              <a:t>Quem é o seu autor?</a:t>
            </a:r>
          </a:p>
        </p:txBody>
      </p:sp>
      <p:sp>
        <p:nvSpPr>
          <p:cNvPr id="8202" name="Rectangle 10">
            <a:extLst>
              <a:ext uri="{FF2B5EF4-FFF2-40B4-BE49-F238E27FC236}">
                <a16:creationId xmlns:a16="http://schemas.microsoft.com/office/drawing/2014/main" id="{BEA52B45-AA30-A20A-2CCA-13C3C4559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863" y="3130550"/>
            <a:ext cx="3657600" cy="579438"/>
          </a:xfrm>
          <a:prstGeom prst="rect">
            <a:avLst/>
          </a:prstGeom>
          <a:noFill/>
          <a:ln>
            <a:noFill/>
          </a:ln>
          <a:effectLst>
            <a:outerShdw dist="40161" dir="11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FFFF66"/>
                </a:solidFill>
                <a:latin typeface="Arial" panose="020B0604020202020204" pitchFamily="34" charset="0"/>
              </a:rPr>
              <a:t>O que ele revela?</a:t>
            </a:r>
          </a:p>
        </p:txBody>
      </p:sp>
      <p:sp>
        <p:nvSpPr>
          <p:cNvPr id="8203" name="Rectangle 11">
            <a:extLst>
              <a:ext uri="{FF2B5EF4-FFF2-40B4-BE49-F238E27FC236}">
                <a16:creationId xmlns:a16="http://schemas.microsoft.com/office/drawing/2014/main" id="{3F7D826F-531C-E501-C30B-D3899DE00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863" y="4721225"/>
            <a:ext cx="5715000" cy="579438"/>
          </a:xfrm>
          <a:prstGeom prst="rect">
            <a:avLst/>
          </a:prstGeom>
          <a:noFill/>
          <a:ln>
            <a:noFill/>
          </a:ln>
          <a:effectLst>
            <a:outerShdw dist="40161" dir="1106097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>
                <a:solidFill>
                  <a:srgbClr val="FFFF66"/>
                </a:solidFill>
                <a:latin typeface="Arial" panose="020B0604020202020204" pitchFamily="34" charset="0"/>
              </a:rPr>
              <a:t>Qual o personagem central?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7" name="Picture 11">
            <a:extLst>
              <a:ext uri="{FF2B5EF4-FFF2-40B4-BE49-F238E27FC236}">
                <a16:creationId xmlns:a16="http://schemas.microsoft.com/office/drawing/2014/main" id="{D63611B3-6782-E016-385A-6DB726360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3">
            <a:extLst>
              <a:ext uri="{FF2B5EF4-FFF2-40B4-BE49-F238E27FC236}">
                <a16:creationId xmlns:a16="http://schemas.microsoft.com/office/drawing/2014/main" id="{F068A443-DC88-B39E-0BF1-5A3995650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168275"/>
            <a:ext cx="7796213" cy="65008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3600">
                <a:solidFill>
                  <a:schemeClr val="bg1"/>
                </a:solidFill>
                <a:latin typeface="Arial" panose="020B0604020202020204" pitchFamily="34" charset="0"/>
              </a:rPr>
              <a:t>“Revelação de Jesus Cristo, a qual Deus lhe deu para mostrar aos seus servos as coisas que brevemente devem acontecer; e pelo seu anjo as enviou e as notificou a João, seu servo, o qual testificou da Palavra de Deus, e do testemunho de Jesus Cristo, e de tudo o que tem visto.”</a:t>
            </a:r>
          </a:p>
          <a:p>
            <a:pPr>
              <a:spcBef>
                <a:spcPct val="50000"/>
              </a:spcBef>
            </a:pPr>
            <a:endParaRPr lang="pt-BR" altLang="pt-BR" sz="360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pt-BR" altLang="pt-BR" sz="2800">
                <a:solidFill>
                  <a:srgbClr val="FFFF66"/>
                </a:solidFill>
                <a:latin typeface="Arial" panose="020B0604020202020204" pitchFamily="34" charset="0"/>
              </a:rPr>
              <a:t>Apocalipse 1:1-2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3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Souvenir Lt BT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32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Souvenir Lt BT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876</Words>
  <Application>Microsoft Office PowerPoint</Application>
  <PresentationFormat>Apresentação na tela (4:3)</PresentationFormat>
  <Paragraphs>79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Times New Roman</vt:lpstr>
      <vt:lpstr>Souvenir Lt BT</vt:lpstr>
      <vt:lpstr>Wingdings</vt:lpstr>
      <vt:lpstr>Arial</vt:lpstr>
      <vt:lpstr>Monotype Corsiva</vt:lpstr>
      <vt:lpstr>Estrutura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Dilenio Enderle</dc:creator>
  <cp:lastModifiedBy>Pr. Marcelo Carvalho</cp:lastModifiedBy>
  <cp:revision>199</cp:revision>
  <dcterms:created xsi:type="dcterms:W3CDTF">2001-10-03T00:03:19Z</dcterms:created>
  <dcterms:modified xsi:type="dcterms:W3CDTF">2022-05-19T07:58:42Z</dcterms:modified>
</cp:coreProperties>
</file>