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93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95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B9B9ED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9A30F-DF17-E7C5-5CDB-839F92456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ED9DA9-084C-1747-04B5-0F424FCB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FBE5A8-BFC8-27BC-A76F-6333C97D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60B500-8A08-D505-B3B1-EEAB8028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B2DC6B-31C0-7E53-6C66-C39429CA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F7F17-C314-4A3B-8CE0-49257E3753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1052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03D18-F8D9-CCD0-91BD-F2429597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566F8E-F21D-279C-3E3F-10F5BC523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F53DEC-5275-FFC2-4EC9-47C06A2F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838E01-D605-1894-F22D-A402801A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C8CADD-755A-D8C6-52F9-6EE95BA8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4D79B-325A-4DA1-A95C-1751C12083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35099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70441D-5646-711A-9D05-E2F579D40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D6A71A-D3F5-33AB-8045-C2AD74BBD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16E1B0-0367-215A-D27C-0052EFAB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447371-C51D-058A-A625-1194BB3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B9B071-0204-AA55-5456-64A8BD6E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D2D02-40CA-4BEF-A9A1-DED463DE5D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06208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29E23-8587-8FC5-790B-5FB6D5A4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B1A8E-C15F-94C8-2509-38371F4DC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39AA85-487C-36E9-D954-ABFF7087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762B24-450A-E3F6-DFFD-72230421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AA18AA-1DE8-EC49-2044-F93215FB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819F9-4CB2-421C-AFE9-BCFC3D30A1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46868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69F3E-561B-4F30-8DAA-FE78E906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792D21-D4A7-EC8D-0ABB-DDD10BAA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494970-7B86-A767-4519-D24668A1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89D68E-7AFE-F216-EA1A-6648BD82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AAE745-C26B-FF7A-8864-4AAF9FD6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67AEE-B366-4CD3-BDB1-D271A95615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75307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9B19A-86E8-8635-A196-6AA88DA3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7EB478-15CE-7A6F-E332-263EED3F3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BF38C6-183E-8395-EA6F-6D4C24D2E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80B782-FBE7-F0CB-2DAA-4151D04D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C1FC13-E396-C1BB-7EA0-91D05EF9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B32600-972B-8909-3577-D12BE83E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8007D-60D9-477C-BD91-D4CD72842D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77464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DCB8C-C46E-AF66-386B-608FED12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A6B670-1936-C594-B98A-84B55EA2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D646B6-7434-9FAE-2DE6-CDA0A43EE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7B9E88-747B-ACA9-8629-A34EBB0F6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152D95-3D9F-A002-9CB4-9AE09FA8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EF922A-6D91-97E6-B2AD-0F0DCC79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177D7C-322B-6CB7-442E-2F0DBCCF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3C8FAB-6441-576D-3206-D764E34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BC93-2004-4AE1-8B1A-4F11E75B03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70130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6D7AF-ABF5-4148-1F6D-590553EE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42CF4D-DEFE-2A83-83F1-0B754ACD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768F09-C507-8599-C765-A265408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E34D84-0E9C-0ED0-C4E9-34426BAC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D0AF-FA61-4B43-AB46-F41E2162EC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20832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60017F-15F0-C174-3F5B-AFC7D245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704038-7DEA-A09F-3F3C-91A6DCE4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0A6247-9DEC-2907-D7BC-EDE81334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1D90A-B094-4EA4-8E9D-A869DA7308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74974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20F6C-25FC-32EA-49D5-1C49B60E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93EDD4-73CC-58B4-2C20-B50317241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F62483-C4F0-26DD-847A-9868F0B2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CE8E83-0844-9FCB-D799-2D9C10D5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0BC0E2-9C27-5C02-A17C-00B07403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D58337-2F1E-4936-5C9B-DC29D076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286ED-C817-427B-9386-380ABE18A5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82583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023E9-5E53-EFC2-3EEB-4B2EFBD1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C30489-C0E3-726E-0CD3-C1CE1C91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EF3211-B3CA-3D31-CEAD-C37793E34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FCCDDA-970F-80D2-1F66-3DE7ED9B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AD3FC3-106B-601F-3CDD-865FB7A0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772DE5-2422-43D8-DD3B-37F0B2F0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B607F-147C-4BD4-9562-99870149C3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22711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F7DCE6-8655-F9A8-9D6E-F41003597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703953-E91F-F6F2-5FAE-DD70AF4CA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6D1493-9808-E2F8-6025-9F6B6CB779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7992C0-1EF3-84CE-7C0D-DF059820CC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9AA943-E6BE-E3F0-3951-363C46E73C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7DD809E-9562-4C6C-8F6E-4BCC42E54F7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5BE249C5-9CDC-EDBA-5326-D8E1CD78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5" name="Picture 15">
            <a:extLst>
              <a:ext uri="{FF2B5EF4-FFF2-40B4-BE49-F238E27FC236}">
                <a16:creationId xmlns:a16="http://schemas.microsoft.com/office/drawing/2014/main" id="{BDA9616C-02A6-78B6-725E-73F532BC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AutoShape 5">
            <a:extLst>
              <a:ext uri="{FF2B5EF4-FFF2-40B4-BE49-F238E27FC236}">
                <a16:creationId xmlns:a16="http://schemas.microsoft.com/office/drawing/2014/main" id="{DAFF6AA4-2BE3-F0D7-CF3A-44238161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092825"/>
            <a:ext cx="3698875" cy="457200"/>
          </a:xfrm>
          <a:prstGeom prst="roundRect">
            <a:avLst>
              <a:gd name="adj" fmla="val 13810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>
                <a:latin typeface="Arial" panose="020B0604020202020204" pitchFamily="34" charset="0"/>
              </a:rPr>
              <a:t>Apocalipse 1:13-16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43B5667F-12DE-A62A-5F7F-0D9711D5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4249738" cy="55848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 Ele tinha na sua destra sete estrelas; e da sua boca saía uma aguda espada de dois fios; e o seu rosto era como o sol, quando na sua força resplandece.”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98" name="Picture 34">
            <a:extLst>
              <a:ext uri="{FF2B5EF4-FFF2-40B4-BE49-F238E27FC236}">
                <a16:creationId xmlns:a16="http://schemas.microsoft.com/office/drawing/2014/main" id="{D6402CD6-A7AD-ACF3-F64D-05DBF4D3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 Box 2">
            <a:extLst>
              <a:ext uri="{FF2B5EF4-FFF2-40B4-BE49-F238E27FC236}">
                <a16:creationId xmlns:a16="http://schemas.microsoft.com/office/drawing/2014/main" id="{D05EED4B-9FD1-98DC-C6FC-C0F92A93B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4450"/>
            <a:ext cx="54038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Como era sua roupa?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1E3BAF06-4D7F-5FF1-5785-C4D8602F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08050"/>
            <a:ext cx="302577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Vestes talares.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A430821F-2617-08A2-FFE4-1BD638B6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52054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Como era seu cinto?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73B5CF14-0452-2EC6-3941-C08653F4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705100"/>
            <a:ext cx="36337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Um cinto de ouro.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EA03E693-9E2F-CE72-D6C9-BB66F577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4900"/>
            <a:ext cx="661828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Como eram seus cabelos?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414CCE2A-EB5F-208D-558D-1BECE12A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59753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Seus cabelos eram brancos </a:t>
            </a:r>
          </a:p>
          <a:p>
            <a:r>
              <a:rPr lang="pt-BR" altLang="pt-BR">
                <a:latin typeface="Arial" panose="020B0604020202020204" pitchFamily="34" charset="0"/>
              </a:rPr>
              <a:t>como a alva lã, como a neve.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1" name="Picture 23">
            <a:extLst>
              <a:ext uri="{FF2B5EF4-FFF2-40B4-BE49-F238E27FC236}">
                <a16:creationId xmlns:a16="http://schemas.microsoft.com/office/drawing/2014/main" id="{0A905C5F-814E-7CA5-3E92-AA625BD7F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8163F151-4B17-79F2-E6B5-568ACCF7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54356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Como eram seus olhos?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AF3532D8-98C6-B425-7BBD-BCCFC8D2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4959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Como chama de fogo.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DC0C9C70-AB18-A62A-51F5-F45D62FC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1663"/>
            <a:ext cx="50609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Como eram seus pés?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1CD5B4CE-B08D-4D20-B2D0-0DE33460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2600"/>
            <a:ext cx="68389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Semelhantes a latão reluzente.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6" name="Picture 14">
            <a:extLst>
              <a:ext uri="{FF2B5EF4-FFF2-40B4-BE49-F238E27FC236}">
                <a16:creationId xmlns:a16="http://schemas.microsoft.com/office/drawing/2014/main" id="{8175E155-8121-E965-35BF-B86991A6A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2">
            <a:extLst>
              <a:ext uri="{FF2B5EF4-FFF2-40B4-BE49-F238E27FC236}">
                <a16:creationId xmlns:a16="http://schemas.microsoft.com/office/drawing/2014/main" id="{999E3EBE-7F68-7668-EFE2-1D833351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88913"/>
            <a:ext cx="77406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O profeta Daniel também descreve a  magnificência do Senhor Jesus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ECFC61DE-FF3A-0422-F5C8-6B5E3D9F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979613"/>
            <a:ext cx="5192713" cy="447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“e levantei os meus olhos, e olhei, e vi um homem vestido de linho, e os seus ombros, cingidos com ouro fino de Ufaz.</a:t>
            </a:r>
            <a:b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E o seu corpo era como turquesa, e o seu rosto parecia um relâmpago, e os seus olhos, como tochas de fogo, e os seus braços e os seus pés, como cor de bronze polido; e a voz das suas palavras, como a voz de uma multidão.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Picture 11">
            <a:extLst>
              <a:ext uri="{FF2B5EF4-FFF2-40B4-BE49-F238E27FC236}">
                <a16:creationId xmlns:a16="http://schemas.microsoft.com/office/drawing/2014/main" id="{0F66EE18-F67B-8D84-4B20-E46A1AE6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FDE7789D-E83C-7D8E-5AAE-3C19ACC65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60350"/>
            <a:ext cx="5795962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 só eu, Daniel, vi aquela visão; os homens que estavam comigo não a viram; não obstante, caiu sobre eles um grande temor, e fugiram, escondendo-se.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Fiquei, pois, eu só e vi esta grande visão, e não ficou força em mim; o meu rosto mudou de cor, e não retive força alguma.”                                    </a:t>
            </a: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7DC88780-BB7B-918A-48D1-D8C7676B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949950"/>
            <a:ext cx="26860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Daniel 10:5-9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1" name="Picture 21">
            <a:extLst>
              <a:ext uri="{FF2B5EF4-FFF2-40B4-BE49-F238E27FC236}">
                <a16:creationId xmlns:a16="http://schemas.microsoft.com/office/drawing/2014/main" id="{7A976138-B4BE-B292-3D22-086DDB65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2">
            <a:extLst>
              <a:ext uri="{FF2B5EF4-FFF2-40B4-BE49-F238E27FC236}">
                <a16:creationId xmlns:a16="http://schemas.microsoft.com/office/drawing/2014/main" id="{979D3DC4-AFF9-797A-7CA5-E294DB51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636838"/>
            <a:ext cx="4103688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Quem é o único ser de todo o universo, capaz de abrir o livro dos </a:t>
            </a:r>
            <a:r>
              <a:rPr lang="pt-BR" altLang="pt-BR" sz="4000" i="1">
                <a:solidFill>
                  <a:schemeClr val="bg1"/>
                </a:solidFill>
                <a:latin typeface="Arial" panose="020B0604020202020204" pitchFamily="34" charset="0"/>
              </a:rPr>
              <a:t>sete selos</a:t>
            </a: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4" name="Picture 20">
            <a:extLst>
              <a:ext uri="{FF2B5EF4-FFF2-40B4-BE49-F238E27FC236}">
                <a16:creationId xmlns:a16="http://schemas.microsoft.com/office/drawing/2014/main" id="{2F270EB4-05AD-E6F3-3DFF-EC166F93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1CF4D207-26EC-DDDC-E70C-B9444088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2588"/>
            <a:ext cx="4321175" cy="607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 olhei, e eis que estava no meio do trono e dos quatro animais viventes e entre os anciãos um Cordeiro, como havendo sido morto, e tinha sete pontas e sete olhos, que são os sete Espíritos de Deus enviados a toda a terra.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 veio e tomou o livro da destra do que estava assentado no trono.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>
            <a:extLst>
              <a:ext uri="{FF2B5EF4-FFF2-40B4-BE49-F238E27FC236}">
                <a16:creationId xmlns:a16="http://schemas.microsoft.com/office/drawing/2014/main" id="{34FE0581-7198-7490-3CAF-114A1A96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AutoShape 5">
            <a:extLst>
              <a:ext uri="{FF2B5EF4-FFF2-40B4-BE49-F238E27FC236}">
                <a16:creationId xmlns:a16="http://schemas.microsoft.com/office/drawing/2014/main" id="{DDFBA9F9-A946-4743-20C8-2572AD4E8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6092825"/>
            <a:ext cx="3124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5:6-9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C0EB8EEC-E842-A017-E925-CC52DA622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16313"/>
            <a:ext cx="7596188" cy="308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que são as orações dos santos. E cantavam um novo cântico, dizendo: Digno és de tomar o livro e de abrir os seus selos, porque foste morto e com o teu sangue compraste para Deus homens de toda tribo, e língua, e povo, e nação;”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5DC77DBC-570D-CBC7-181E-B9AB2B49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19100"/>
            <a:ext cx="5076825" cy="308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E, havendo tomado o livro, os quatro animais e os vinte e quatro anciãos prostraram-se diante do Cordeiro, tendo todos eles harpas e salvas de ouro cheias de incenso,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76E64350-8273-12A3-7C77-06CA58C7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extLst>
              <a:ext uri="{FF2B5EF4-FFF2-40B4-BE49-F238E27FC236}">
                <a16:creationId xmlns:a16="http://schemas.microsoft.com/office/drawing/2014/main" id="{5E682FA1-007D-B0CA-9BC1-4E13D772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>
            <a:extLst>
              <a:ext uri="{FF2B5EF4-FFF2-40B4-BE49-F238E27FC236}">
                <a16:creationId xmlns:a16="http://schemas.microsoft.com/office/drawing/2014/main" id="{FC880205-CD28-681B-632A-93200AC1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>
            <a:extLst>
              <a:ext uri="{FF2B5EF4-FFF2-40B4-BE49-F238E27FC236}">
                <a16:creationId xmlns:a16="http://schemas.microsoft.com/office/drawing/2014/main" id="{03656FEC-95DD-8ABE-7351-033E906D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>
            <a:extLst>
              <a:ext uri="{FF2B5EF4-FFF2-40B4-BE49-F238E27FC236}">
                <a16:creationId xmlns:a16="http://schemas.microsoft.com/office/drawing/2014/main" id="{40563063-56FA-7ADF-6489-8F3AEE11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35013"/>
            <a:ext cx="4500562" cy="4781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Qual a força motivadora que impulsionou o sublime sacrifício do nosso Senhor Jesus?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>
            <a:extLst>
              <a:ext uri="{FF2B5EF4-FFF2-40B4-BE49-F238E27FC236}">
                <a16:creationId xmlns:a16="http://schemas.microsoft.com/office/drawing/2014/main" id="{32FAF930-1B15-5ADC-7CB9-8DAF64703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AutoShape 4">
            <a:extLst>
              <a:ext uri="{FF2B5EF4-FFF2-40B4-BE49-F238E27FC236}">
                <a16:creationId xmlns:a16="http://schemas.microsoft.com/office/drawing/2014/main" id="{9233962B-186A-D636-403A-E00036EE5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084763"/>
            <a:ext cx="2903537" cy="550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sz="2800">
                <a:latin typeface="Arial" panose="020B0604020202020204" pitchFamily="34" charset="0"/>
              </a:rPr>
              <a:t>Apocalipse 1:5</a:t>
            </a: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E30A97F4-45A0-F80F-A948-09E9D4042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663"/>
            <a:ext cx="5761038" cy="558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 da parte de Jesus Cristo, que é a fiel testemunha, o primogênito dos mortos e o príncipe dos reis da terra. Àquele que nos ama, e em seu sangue nos lavou dos nossos pecados,”</a:t>
            </a:r>
          </a:p>
          <a:p>
            <a:pPr algn="r"/>
            <a:endParaRPr lang="pt-BR" altLang="pt-BR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>
            <a:extLst>
              <a:ext uri="{FF2B5EF4-FFF2-40B4-BE49-F238E27FC236}">
                <a16:creationId xmlns:a16="http://schemas.microsoft.com/office/drawing/2014/main" id="{5D7F9504-A0B2-56D5-564A-B05EAEB7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>
            <a:extLst>
              <a:ext uri="{FF2B5EF4-FFF2-40B4-BE49-F238E27FC236}">
                <a16:creationId xmlns:a16="http://schemas.microsoft.com/office/drawing/2014/main" id="{37577FE7-5101-438A-E882-C7B94E98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62025"/>
            <a:ext cx="3779837" cy="448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A morte de Cristo tem valor substituinte aos nossos pecados?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2" name="Picture 10">
            <a:extLst>
              <a:ext uri="{FF2B5EF4-FFF2-40B4-BE49-F238E27FC236}">
                <a16:creationId xmlns:a16="http://schemas.microsoft.com/office/drawing/2014/main" id="{87DEFB2C-7A15-DDBE-4AB0-ECC1F31F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>
            <a:extLst>
              <a:ext uri="{FF2B5EF4-FFF2-40B4-BE49-F238E27FC236}">
                <a16:creationId xmlns:a16="http://schemas.microsoft.com/office/drawing/2014/main" id="{AF9B8090-41AD-5DD7-F3FA-72B146D2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>
            <a:extLst>
              <a:ext uri="{FF2B5EF4-FFF2-40B4-BE49-F238E27FC236}">
                <a16:creationId xmlns:a16="http://schemas.microsoft.com/office/drawing/2014/main" id="{22419FA5-5EC2-DDDA-87E5-2CE86561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060575"/>
            <a:ext cx="4394200" cy="4668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“Porque o salário do pecado é a morte, mas o dom gratuito de Deus é a vida eterna, por Cristo Jesus, nosso Senhor.”</a:t>
            </a:r>
          </a:p>
          <a:p>
            <a:pPr algn="r"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Romanos 6:23</a:t>
            </a: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>
            <a:extLst>
              <a:ext uri="{FF2B5EF4-FFF2-40B4-BE49-F238E27FC236}">
                <a16:creationId xmlns:a16="http://schemas.microsoft.com/office/drawing/2014/main" id="{F54328EA-72E4-F840-73FA-560FEA13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3813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396E4F18-6954-0AED-3375-6AA24F283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4032250" cy="5119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“Porque não temos um sumo sacerdote que não possa compadecer-se das nossas fraquezas; porém um que, como nós, em tudo foi tentado, mas sem pecado.”</a:t>
            </a:r>
          </a:p>
          <a:p>
            <a:pPr algn="r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Hebreus 4:15</a:t>
            </a: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>
            <a:extLst>
              <a:ext uri="{FF2B5EF4-FFF2-40B4-BE49-F238E27FC236}">
                <a16:creationId xmlns:a16="http://schemas.microsoft.com/office/drawing/2014/main" id="{23541DDC-FC0D-2CBD-88BB-2B9CBDBB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Text Box 2">
            <a:extLst>
              <a:ext uri="{FF2B5EF4-FFF2-40B4-BE49-F238E27FC236}">
                <a16:creationId xmlns:a16="http://schemas.microsoft.com/office/drawing/2014/main" id="{FF7036B2-2EC7-4D72-B1D0-7EAD075C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109788"/>
            <a:ext cx="3816350" cy="463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“Porque primeiramente vos entreguei o que também recebi: que Cristo morreu por nossos pecados, segundo as Escrituras”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I Coríntios 15:3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23" name="Picture 27">
            <a:extLst>
              <a:ext uri="{FF2B5EF4-FFF2-40B4-BE49-F238E27FC236}">
                <a16:creationId xmlns:a16="http://schemas.microsoft.com/office/drawing/2014/main" id="{70605695-CBF8-9E05-1FC3-8082B6EB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Text Box 2">
            <a:extLst>
              <a:ext uri="{FF2B5EF4-FFF2-40B4-BE49-F238E27FC236}">
                <a16:creationId xmlns:a16="http://schemas.microsoft.com/office/drawing/2014/main" id="{237B3975-F7D5-E003-97E3-F317F57A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9400"/>
            <a:ext cx="68421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Qual a origem de Jesus?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DFD4653D-A496-627F-8015-AB28C571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208213"/>
            <a:ext cx="403383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De que fonte vem seu poder?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0ECDB0A3-EB10-E948-26B4-96529FB7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35425"/>
            <a:ext cx="440055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Qual a sua natureza antes da encarnação?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>
            <a:extLst>
              <a:ext uri="{FF2B5EF4-FFF2-40B4-BE49-F238E27FC236}">
                <a16:creationId xmlns:a16="http://schemas.microsoft.com/office/drawing/2014/main" id="{E28E3027-2BE7-1012-9587-B72408A2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49" name="Group 5">
            <a:extLst>
              <a:ext uri="{FF2B5EF4-FFF2-40B4-BE49-F238E27FC236}">
                <a16:creationId xmlns:a16="http://schemas.microsoft.com/office/drawing/2014/main" id="{5993976A-032D-2764-D763-C6AFF555ACA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365625"/>
            <a:ext cx="8839200" cy="2286000"/>
            <a:chOff x="96" y="672"/>
            <a:chExt cx="5568" cy="1440"/>
          </a:xfrm>
        </p:grpSpPr>
        <p:sp>
          <p:nvSpPr>
            <p:cNvPr id="57348" name="AutoShape 4">
              <a:extLst>
                <a:ext uri="{FF2B5EF4-FFF2-40B4-BE49-F238E27FC236}">
                  <a16:creationId xmlns:a16="http://schemas.microsoft.com/office/drawing/2014/main" id="{4D7DEF88-AEDF-E22F-A909-91D0854FF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344" cy="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47" name="AutoShape 3">
              <a:extLst>
                <a:ext uri="{FF2B5EF4-FFF2-40B4-BE49-F238E27FC236}">
                  <a16:creationId xmlns:a16="http://schemas.microsoft.com/office/drawing/2014/main" id="{E797688E-78CE-922E-8863-F97D9D429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720"/>
              <a:ext cx="5568" cy="9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46" name="Text Box 2">
              <a:extLst>
                <a:ext uri="{FF2B5EF4-FFF2-40B4-BE49-F238E27FC236}">
                  <a16:creationId xmlns:a16="http://schemas.microsoft.com/office/drawing/2014/main" id="{47B32EEB-67D7-5D78-562A-41780440C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672"/>
              <a:ext cx="5568" cy="144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bg1"/>
                  </a:solidFill>
                  <a:latin typeface="Arial" panose="020B0604020202020204" pitchFamily="34" charset="0"/>
                </a:rPr>
                <a:t>“E, agora, glorifica-me tu, ó Pai, junto de ti mesmo, com aquela glória  que tinha contigo antes que o mundo existisse.”</a:t>
              </a:r>
            </a:p>
            <a:p>
              <a:pPr algn="r">
                <a:spcBef>
                  <a:spcPct val="50000"/>
                </a:spcBef>
              </a:pPr>
              <a:r>
                <a:rPr lang="pt-BR" altLang="pt-BR">
                  <a:latin typeface="Arial" panose="020B0604020202020204" pitchFamily="34" charset="0"/>
                </a:rPr>
                <a:t>João 17:5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>
            <a:extLst>
              <a:ext uri="{FF2B5EF4-FFF2-40B4-BE49-F238E27FC236}">
                <a16:creationId xmlns:a16="http://schemas.microsoft.com/office/drawing/2014/main" id="{EC9FD14C-7817-EDEB-D4CD-647E61CF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AutoShape 4">
            <a:extLst>
              <a:ext uri="{FF2B5EF4-FFF2-40B4-BE49-F238E27FC236}">
                <a16:creationId xmlns:a16="http://schemas.microsoft.com/office/drawing/2014/main" id="{DEB786A0-7225-740C-EC81-8FC1D06A0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6118225"/>
            <a:ext cx="2751137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>
                <a:latin typeface="Arial" panose="020B0604020202020204" pitchFamily="34" charset="0"/>
              </a:rPr>
              <a:t>Romanos 9:5</a:t>
            </a: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6AE7C9F6-88B6-29FA-BEE2-DFAE46E1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38663"/>
            <a:ext cx="88392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“Dos quais são os pais, e dos quais é Cristo, segundo a carne, o qual é sobre todos, Deus bendito eternamente. Amém!”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B08BD6F2-229C-BA6A-B10A-719CDD73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>
            <a:extLst>
              <a:ext uri="{FF2B5EF4-FFF2-40B4-BE49-F238E27FC236}">
                <a16:creationId xmlns:a16="http://schemas.microsoft.com/office/drawing/2014/main" id="{F5EBD5F3-89F0-055C-2A1E-BA7637E0E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19995"/>
          <a:stretch>
            <a:fillRect/>
          </a:stretch>
        </p:blipFill>
        <p:spPr bwMode="auto">
          <a:xfrm>
            <a:off x="1979613" y="0"/>
            <a:ext cx="7164387" cy="53752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4" name="Text Box 2">
            <a:extLst>
              <a:ext uri="{FF2B5EF4-FFF2-40B4-BE49-F238E27FC236}">
                <a16:creationId xmlns:a16="http://schemas.microsoft.com/office/drawing/2014/main" id="{C4E4D364-D497-3B32-CF6D-C7D2D883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5472112" cy="344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latin typeface="Arial" panose="020B0604020202020204" pitchFamily="34" charset="0"/>
              </a:rPr>
              <a:t>Quão abrangente é a capacidade salvadora de nosso Senhor Jesus Cristo?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>
            <a:extLst>
              <a:ext uri="{FF2B5EF4-FFF2-40B4-BE49-F238E27FC236}">
                <a16:creationId xmlns:a16="http://schemas.microsoft.com/office/drawing/2014/main" id="{87EF7D5C-D566-24E8-1227-A49BB2B2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AutoShape 4">
            <a:extLst>
              <a:ext uri="{FF2B5EF4-FFF2-40B4-BE49-F238E27FC236}">
                <a16:creationId xmlns:a16="http://schemas.microsoft.com/office/drawing/2014/main" id="{70034702-C230-E90F-30B8-2674F1BC4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5635625"/>
            <a:ext cx="3048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Hebreus 7:25</a:t>
            </a: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7A24CA6C-11BA-7561-8EA9-9A31813D3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89325"/>
            <a:ext cx="8763000" cy="2773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“Portanto, pode também salvar perfeitamente os que por Ele se chegam a Deus, vivendo sempre para interceder por eles.”</a:t>
            </a:r>
          </a:p>
          <a:p>
            <a:pPr algn="r">
              <a:spcBef>
                <a:spcPct val="5000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>
            <a:extLst>
              <a:ext uri="{FF2B5EF4-FFF2-40B4-BE49-F238E27FC236}">
                <a16:creationId xmlns:a16="http://schemas.microsoft.com/office/drawing/2014/main" id="{3B09FEB7-677E-7B7A-F16E-A67D359D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10A50635-87DA-A159-0AA5-63B2518A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9" name="Picture 19">
            <a:extLst>
              <a:ext uri="{FF2B5EF4-FFF2-40B4-BE49-F238E27FC236}">
                <a16:creationId xmlns:a16="http://schemas.microsoft.com/office/drawing/2014/main" id="{2EDB1E5C-E955-B947-3D54-AF833BA9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648826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BE3802AD-7266-2A00-F74B-CDDD99C5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54050"/>
            <a:ext cx="7704137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Conhecer o personagem central de um livro o faz mais agradável.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2385CD85-F1F7-9FAF-FC29-E8B78E30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2070100"/>
            <a:ext cx="7162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O mesmo ocorre com o Apocalipse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C7557E41-B65D-440D-C3E0-05BFB1066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838450"/>
            <a:ext cx="6858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A palavra “Apocalipse” significa: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58DC33E3-DB4A-3C4B-A141-7C0F8DB22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4205288"/>
            <a:ext cx="2438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Revelar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Descobrir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>
            <a:extLst>
              <a:ext uri="{FF2B5EF4-FFF2-40B4-BE49-F238E27FC236}">
                <a16:creationId xmlns:a16="http://schemas.microsoft.com/office/drawing/2014/main" id="{9167A957-FE70-45D9-B7E8-EDB2046E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46786917-0401-4CB8-F08C-21CCCC97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11250"/>
            <a:ext cx="4968875" cy="4478338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Não há dúvida de que Jesus é o personagem central do Apocalipse. Neste livro, um dos temas principais é a adoração que todo o Céu e todo universo prestam ao Senhor Jesus.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>
            <a:extLst>
              <a:ext uri="{FF2B5EF4-FFF2-40B4-BE49-F238E27FC236}">
                <a16:creationId xmlns:a16="http://schemas.microsoft.com/office/drawing/2014/main" id="{BA165847-EEED-485E-091B-44F26EA5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b="5594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09AA6327-9D54-8D5A-45EE-7D4B5F54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12738"/>
            <a:ext cx="8839200" cy="3260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Revelação de Jesus Cristo, a qual Deus lhe deu para mostrar aos seus servos as coisas que brevemente devem acontecer; e pelo seu anjo as enviou e as notificou a João, seu servo,</a:t>
            </a:r>
          </a:p>
          <a:p>
            <a:pPr algn="r"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AutoShape 6">
            <a:extLst>
              <a:ext uri="{FF2B5EF4-FFF2-40B4-BE49-F238E27FC236}">
                <a16:creationId xmlns:a16="http://schemas.microsoft.com/office/drawing/2014/main" id="{906260CA-7325-B79C-ACD6-5B556A63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2824163"/>
            <a:ext cx="3267075" cy="533400"/>
          </a:xfrm>
          <a:prstGeom prst="roundRect">
            <a:avLst>
              <a:gd name="adj" fmla="val 20833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>
                <a:latin typeface="Arial" panose="020B0604020202020204" pitchFamily="34" charset="0"/>
              </a:rPr>
              <a:t>Apocalipse 1:1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15">
            <a:extLst>
              <a:ext uri="{FF2B5EF4-FFF2-40B4-BE49-F238E27FC236}">
                <a16:creationId xmlns:a16="http://schemas.microsoft.com/office/drawing/2014/main" id="{90C2FD89-9BDC-6A4B-F420-53BA2B9C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00660876-698A-5306-5495-1DEAA552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90805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Jesus é identificado no Apocalipse por 38 nomes e títulos diferentes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D63247B7-1907-6359-B211-C8B88B08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357563"/>
            <a:ext cx="41148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Nos primeiros três capítulos é mencionado 137 vezes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8B32E2E7-FEC9-9A09-3585-35C39FE7E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8213"/>
            <a:ext cx="9144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Em todo o livro existem 250 referências a Ele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2" name="Picture 16">
            <a:extLst>
              <a:ext uri="{FF2B5EF4-FFF2-40B4-BE49-F238E27FC236}">
                <a16:creationId xmlns:a16="http://schemas.microsoft.com/office/drawing/2014/main" id="{93C00176-1801-BA50-BDFD-44B4151E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7B14547A-63C0-97BC-ECBF-F05F4335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4284663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Como descreve o Apocalipse a grandiosidade de nosso Senhor Jesus?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5A71452-3AA1-D1BA-E1C2-E2AE8F7F5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16338"/>
            <a:ext cx="8893175" cy="308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“e, no meio dos sete castiçais, um semelhante ao Filho do Homem, vestido até aos pés de uma veste comprida e cingido pelo peito com um cinto de ouro.</a:t>
            </a:r>
            <a:br>
              <a:rPr lang="pt-BR" altLang="pt-BR" sz="2800">
                <a:latin typeface="Arial" panose="020B0604020202020204" pitchFamily="34" charset="0"/>
              </a:rPr>
            </a:br>
            <a:r>
              <a:rPr lang="pt-BR" altLang="pt-BR" sz="2800">
                <a:latin typeface="Arial" panose="020B0604020202020204" pitchFamily="34" charset="0"/>
              </a:rPr>
              <a:t>E sua cabeça e cabelos eram brancos como a lã branca como a neve, e os olhos, como chama de fogo”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>
            <a:extLst>
              <a:ext uri="{FF2B5EF4-FFF2-40B4-BE49-F238E27FC236}">
                <a16:creationId xmlns:a16="http://schemas.microsoft.com/office/drawing/2014/main" id="{AC3F20A5-5B44-9CCA-3821-07CD8E97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19596CFC-9D64-F066-FBE9-9036F047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20713"/>
            <a:ext cx="4176713" cy="44862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 os seus pés, semelhantes a latão reluzente, como se tivesse sido refinado numa fornalha; e a sua voz, com a de muitas águas”.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939</Words>
  <Application>Microsoft Office PowerPoint</Application>
  <PresentationFormat>Apresentação na tela (4:3)</PresentationFormat>
  <Paragraphs>56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Times New Roman</vt:lpstr>
      <vt:lpstr>Arial</vt:lpstr>
      <vt:lpstr>Wingdings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Dilenio Enderle</dc:creator>
  <cp:lastModifiedBy>Pr. Marcelo Carvalho</cp:lastModifiedBy>
  <cp:revision>314</cp:revision>
  <dcterms:created xsi:type="dcterms:W3CDTF">2001-10-03T00:03:19Z</dcterms:created>
  <dcterms:modified xsi:type="dcterms:W3CDTF">2022-05-19T07:58:30Z</dcterms:modified>
</cp:coreProperties>
</file>