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  <p:sldId id="414" r:id="rId3"/>
    <p:sldId id="409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411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402" r:id="rId74"/>
    <p:sldId id="403" r:id="rId75"/>
    <p:sldId id="404" r:id="rId76"/>
    <p:sldId id="405" r:id="rId77"/>
    <p:sldId id="406" r:id="rId78"/>
    <p:sldId id="415" r:id="rId7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05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16401-52A2-89DC-7C01-49E7B4889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9D53A4-35CB-11FD-0C49-28EE9DEAC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6A5B4-26A4-8A71-C217-7855F41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3ED8E0-042F-D8C6-C1B2-DD4D5BEC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D602B-912C-7AC6-5345-29D76032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F501C-1730-4583-AFB9-89FF78429F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14870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FBEFE-78A0-421D-10D8-78B7FEBF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D2A4BB-4C59-182C-50B1-1C302976C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E449D1-EE40-37FD-4D94-F5287A2F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7216E0-E680-231A-5904-8C161D4B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76F42-E152-E984-B548-9A6FBC48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DBCBF-42AF-4C2E-898E-404FCBF71D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52209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DFE53-2BB7-F5FB-F755-8D7BF2E13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627D30-5354-C00B-1537-FBD6FEBC6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CAA1DF-6FCD-8476-71CC-874E7E15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4AC05-FFE4-E089-C660-20AD2A55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CD227-A4AE-9829-4136-27D27CA3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4FBFB-FD03-4B3D-9985-0A8A286559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03965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C7944-7444-2BC0-A58E-D98E6CBC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E44C4-9127-0BC2-A0BE-2E243AFC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429244-7569-88FA-8BC7-EF1A52CC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7EC1B4-0BB2-4207-21C8-35951B91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7F4F7F-4AF0-BEDF-A033-19A0D3EA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838D9-937D-4C35-93A1-1E3D68EFCF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431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1671-A1EA-4409-5917-D10108A4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CE4CFD-E126-729D-AE64-B44A8DC60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7A364-3E58-40B3-224E-CD702A1D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11515-0633-DF1F-4EE6-C8024EA5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4CC998-DAB3-FBF1-7D20-6CDCA7BA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2D25A-14D0-4528-A88D-891D75A13A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94457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E374D-CBCE-952C-6546-D576A7E7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1A71D4-83E2-582F-7AA5-6E45FF84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D85D5B-4F77-4C28-784F-AB06B5FA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44C894-2134-5174-456D-D0257329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0E1E90-3858-6FFE-F9A1-458FE81C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01DA5C-9385-9DF3-1553-AB5ED34C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B0A7E-8D54-4637-B13F-96765EF743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32892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AC6BF-8A5D-D3E4-9C0B-3DA55B17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E0BBCA-937B-6227-68B9-5EEE85E9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F40C91-1830-017A-69EB-FA8391B0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A13265-6A2C-57D3-C0AD-B7AAB42DB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36A7CF-7A88-4930-12F8-ED5DBACF1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DABFF-3E8B-1704-1F31-B96CD55C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855F82-D237-8C16-C849-19C44962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088CCB-B5AC-4DDA-D8F1-1C30D1FA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ABAE-2B86-4ACC-AED2-ADD8845A55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288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677D4-4226-4479-0B16-A86BF847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F15443-CB3F-A7DF-7EE6-EF9B5274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138E23-4DB3-9EAC-DAD8-E7624069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597E35-56AC-8D08-0FC7-66197832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48743-1FC0-4E7B-A9C8-77D2F30933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74885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E98DA3-9206-A28C-D7B1-1034F223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33CFFDE-1C05-93F7-88F3-592CAD37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7408F2-7296-BB80-06D7-3D6668B0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8AE3-7BCD-4253-AD61-A728629052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88709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DB044-6B53-6BAB-3A17-63278C9D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7F54E-1A96-B3A5-EBC0-B11A4B22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0E1C51-21B1-0F2D-C3C4-EB1E72901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7CD822-DB38-7AB9-E6B7-AFFCE536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36836-1216-6E20-F28A-950676C4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918C15-5B29-875B-5FD4-1CB0C089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E5D5C-B638-46EF-AB5F-DA639DF48A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01073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2726D-4032-CBB4-E1F3-1A92AAAE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E59F00-460A-A655-BC8E-26240BE64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EFFD67-F462-89D8-B644-7160CF9F9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123142-61DA-1EE6-6A8B-7F0D4ED6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67B262-748E-77E6-17DC-E847577D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08AFCF-FE3F-DE1F-DFF7-78C54921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795B4-432E-46E9-837B-A2C5C0BFBF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7111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9327C9-4F15-F16C-6DFE-A6964BF00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882F09-3BF4-5B71-2D88-7AC010C80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BEE978-28C8-3A46-35A5-69ED66C0B0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A41EF8-5AA7-5C13-FDD3-BBEBA58D42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0E9C7-A6B9-7C69-C43B-A9F5490FB9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F8D241-5EFE-4D39-8E32-B89B13B446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AB18187F-B653-EDCB-7E44-C90B47FA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>
            <a:extLst>
              <a:ext uri="{FF2B5EF4-FFF2-40B4-BE49-F238E27FC236}">
                <a16:creationId xmlns:a16="http://schemas.microsoft.com/office/drawing/2014/main" id="{40DD6AD1-0DB8-E0F9-C206-B014B8AD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DD900937-DD1D-46FF-47FB-06449E45C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90360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 comportamento destas igrejas identifica períodos da era cristã. Exemplo: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6AD7B02-F377-F29A-7F88-5DF941F3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916113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latin typeface="Mistral AV" pitchFamily="66" charset="0"/>
              </a:rPr>
              <a:t>Éfeso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98027B4-23C0-EE2A-CE90-3F70A922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1916113"/>
            <a:ext cx="50927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chemeClr val="bg1"/>
                </a:solidFill>
              </a:rPr>
              <a:t>Época dos apóstolos, grande crescimento da doutrina pura 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CCDFB6A-7A4D-E165-BDCC-F1D3C748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57563"/>
            <a:ext cx="18399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Mistral AV" pitchFamily="66" charset="0"/>
              </a:rPr>
              <a:t>Esmirna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E844D2B-7D1A-B2D6-417B-B8B16755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3500438"/>
            <a:ext cx="45370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</a:rPr>
              <a:t>Era de perseguição e martírio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88781474-1E5B-B1E9-8D9F-DDF0FFC6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4959350"/>
            <a:ext cx="20812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Mistral AV" pitchFamily="66" charset="0"/>
              </a:rPr>
              <a:t>Filadélfia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ECF2BE55-88CA-F3FE-566E-E209BD4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5084763"/>
            <a:ext cx="331311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chemeClr val="bg1"/>
                </a:solidFill>
              </a:rPr>
              <a:t>Era do reavivamento</a:t>
            </a:r>
          </a:p>
        </p:txBody>
      </p:sp>
      <p:pic>
        <p:nvPicPr>
          <p:cNvPr id="9227" name="Picture 11">
            <a:extLst>
              <a:ext uri="{FF2B5EF4-FFF2-40B4-BE49-F238E27FC236}">
                <a16:creationId xmlns:a16="http://schemas.microsoft.com/office/drawing/2014/main" id="{11C19BE2-2F63-7CE2-3582-C3DF7FFB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2089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3357C20-B413-50BC-D1D7-8C6E8968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52750"/>
            <a:ext cx="20859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6DCED1F8-7316-B972-8BD1-2E11348F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64050"/>
            <a:ext cx="20685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0213DE36-6D1B-8EC5-7226-9A1675BC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A3C5ACD3-55BC-420D-ABDF-77B6B1A2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6337300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Há três declarações de Jesus que aparecem a todas as igrejas e são elas muito importantes para toda pessoa de nosso século.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433EA97-FBB0-7104-9BAC-DB80C2A27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7416800" cy="760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1°) “Conheço as tuas obras...”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Apocalipse 2:2, 9, 13, 19; 3:1, 8, 15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599B46BB-49B5-B9B0-1785-1E0A150E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306888"/>
            <a:ext cx="6781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Deus me conhece totalmente não posso enganá-lo.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D61094DE-B8C3-CE51-13D5-C0414C7C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0D77104D-2B9F-C4F2-CDB8-CD47FD7CC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4638"/>
            <a:ext cx="4248150" cy="884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2°) “Ao vencedor...”</a:t>
            </a:r>
            <a:br>
              <a:rPr lang="pt-BR" altLang="pt-BR" sz="3200" b="1">
                <a:solidFill>
                  <a:schemeClr val="bg1"/>
                </a:solidFill>
              </a:rPr>
            </a:br>
            <a:r>
              <a:rPr lang="pt-BR" altLang="pt-BR" sz="2000" b="1">
                <a:solidFill>
                  <a:srgbClr val="FFFF00"/>
                </a:solidFill>
              </a:rPr>
              <a:t>Apocalipse 2:7, 11, 26; 3:5, 12, 21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5D4C76A4-9338-EFE0-03C5-C27D81251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4267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É imperativo vencer.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366BBCD6-B686-FDCC-1201-11D4FED0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429000"/>
            <a:ext cx="4587875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“Tudo posso naquele que me fortalece” </a:t>
            </a:r>
            <a:r>
              <a:rPr lang="pt-BR" altLang="pt-BR" sz="2000" b="1">
                <a:solidFill>
                  <a:schemeClr val="bg1"/>
                </a:solidFill>
              </a:rPr>
              <a:t>Filipenses. 4:13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D769BC5C-27B5-69A0-9FC2-E63BBEFF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E8D40CFC-BCC0-32D4-1488-3B0F8428C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19075"/>
            <a:ext cx="5184775" cy="1858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3°) “Quem tem ouvidos ouça o que o Espírito diz às igrejas...” </a:t>
            </a:r>
            <a:br>
              <a:rPr lang="pt-BR" altLang="pt-BR" sz="3200" b="1">
                <a:solidFill>
                  <a:schemeClr val="bg1"/>
                </a:solidFill>
              </a:rPr>
            </a:br>
            <a:r>
              <a:rPr lang="pt-BR" altLang="pt-BR" sz="2000" b="1">
                <a:solidFill>
                  <a:srgbClr val="FFFF00"/>
                </a:solidFill>
              </a:rPr>
              <a:t>Apocalipse 2:7,11,17, 29; 3:6, 13, 22.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B1421AEB-3AA0-40CC-0BA1-1F77DA0E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38463"/>
            <a:ext cx="51847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Devo obedecer a voz do Espírito Santo.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>
            <a:extLst>
              <a:ext uri="{FF2B5EF4-FFF2-40B4-BE49-F238E27FC236}">
                <a16:creationId xmlns:a16="http://schemas.microsoft.com/office/drawing/2014/main" id="{561471E5-EFCC-F14D-AE9E-FAB4DC0A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9D934F0A-952A-90CA-5FCC-7352FD17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b="15947"/>
          <a:stretch>
            <a:fillRect/>
          </a:stretch>
        </p:blipFill>
        <p:spPr bwMode="auto">
          <a:xfrm>
            <a:off x="2987675" y="2127250"/>
            <a:ext cx="302418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1C345578-9D26-A40A-BA76-A35995BA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>
                <a:solidFill>
                  <a:schemeClr val="bg1"/>
                </a:solidFill>
                <a:latin typeface="Mistral AV" pitchFamily="66" charset="0"/>
              </a:rPr>
              <a:t>Analisando as sete igrejas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654E4DB9-F860-68DF-471D-E3DF22FD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052513"/>
            <a:ext cx="47529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</a:rPr>
              <a:t>As sete igrejas estavam localizadas na província romana da Ásia Menor, atual Turquia.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EADB66E-BF96-2F3A-C53E-6F72A833A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60800"/>
            <a:ext cx="475297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</a:rPr>
              <a:t>É provável que o correio de Roma Imperial realizasse o trajeto na referida ordem enquanto distribuía correspondências.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1FF5D7CF-9942-F790-89A3-C973337B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16000"/>
            <a:ext cx="2089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54D4732-3118-4C8A-B663-CEDF1770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55863"/>
            <a:ext cx="20859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E0E3059B-6814-8FE4-78F9-A8F86FC3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68750"/>
            <a:ext cx="20685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156CC451-B142-4066-260C-ABC3830B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6000"/>
            <a:ext cx="20891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388A632C-0FC6-A5EE-6782-430E69D6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55863"/>
            <a:ext cx="2076450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70EF712F-A7F4-BD56-E885-DFB691DC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97313"/>
            <a:ext cx="21145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>
            <a:extLst>
              <a:ext uri="{FF2B5EF4-FFF2-40B4-BE49-F238E27FC236}">
                <a16:creationId xmlns:a16="http://schemas.microsoft.com/office/drawing/2014/main" id="{7723EDFE-D36A-BBCD-0E0E-85495B77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141913"/>
            <a:ext cx="2411412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>
            <a:extLst>
              <a:ext uri="{FF2B5EF4-FFF2-40B4-BE49-F238E27FC236}">
                <a16:creationId xmlns:a16="http://schemas.microsoft.com/office/drawing/2014/main" id="{500D7D1D-3C93-9EBE-1395-D1D7A358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E593C653-CBD2-D03E-55EC-6326490E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068388"/>
            <a:ext cx="4752975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Todas as sete cidades localizavam-se a margem da grande estrada circular que unia as cidades mais populosas, mais ricas e mais influentes da província da Ásia Menor.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C1731C9C-994A-B47A-67BE-613696F3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16000"/>
            <a:ext cx="2089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9D03B15-5CE3-2CDB-04F8-25E28142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55863"/>
            <a:ext cx="20859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28818D47-4CB8-D58B-705F-099786AD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68750"/>
            <a:ext cx="20685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0A879848-D628-FC4B-6293-69F0043F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6000"/>
            <a:ext cx="20891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37A8F6BA-04C7-44DF-EEFA-805AEBFF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55863"/>
            <a:ext cx="2076450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885D4E52-1A8F-BBF2-7473-0E32E795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97313"/>
            <a:ext cx="21145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7AB36CC4-D0C1-C212-76DB-0016B4B6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78313"/>
            <a:ext cx="2411413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>
            <a:extLst>
              <a:ext uri="{FF2B5EF4-FFF2-40B4-BE49-F238E27FC236}">
                <a16:creationId xmlns:a16="http://schemas.microsoft.com/office/drawing/2014/main" id="{8DCD6140-0279-088E-2C22-CCFDC3C5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0675"/>
            <a:ext cx="9118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Mistral AV" pitchFamily="66" charset="0"/>
              </a:rPr>
              <a:t>Éfeso, Esmirna, Pérgamo, Tiatira, Sardes, Filadélfia e Laodicéia</a:t>
            </a:r>
            <a:endParaRPr lang="pt-BR" altLang="pt-BR" sz="2800">
              <a:solidFill>
                <a:schemeClr val="bg1"/>
              </a:solidFill>
              <a:latin typeface="Mistral AV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>
            <a:extLst>
              <a:ext uri="{FF2B5EF4-FFF2-40B4-BE49-F238E27FC236}">
                <a16:creationId xmlns:a16="http://schemas.microsoft.com/office/drawing/2014/main" id="{0DA6B627-AA28-84B7-BCB6-D79160E4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BC26CDE6-20A4-D682-C579-9F7D943C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930275"/>
            <a:ext cx="1601788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Éfeso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E473FA8-237D-2759-8748-94A4D61D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565400"/>
            <a:ext cx="49641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</a:rPr>
              <a:t>Era da pureza apostólica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E9B740B-3D77-0203-8957-D850F15E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19488"/>
            <a:ext cx="72390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Principal cidade da Província Romana da Ásia. Não era a capital.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Possuía um excelente porto e era um grande centro comercial.</a:t>
            </a: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2BAA22FB-09D8-8089-FF57-C06FA9B2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3529013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3768FE3A-EF7A-2A32-11F5-C1329674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AADA1A5D-1E4E-4CF7-FA35-79738D4D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21163"/>
            <a:ext cx="5192712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 igreja cristã ali foi fundada por um casal de leigos: Áquila e Priscila. Paulo e Apolo também contribuíram.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8BBB95B-40D2-3FE7-6663-93B7417D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1850"/>
            <a:ext cx="5113337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O paganismo ali tinha grande reputação, cultuavam muito “Artemis” deusa da fertilidade. Seu templo era para os contemporâneos uma das sete maravilhas do mundo.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6F085426-8D38-3173-3180-72E9C0B3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406717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483F7EA7-E8CB-73A5-B313-B016CBA4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10D83A6D-E2E3-1530-2BC4-FACAA26D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Quais seriam as características da Igreja de Éfeso durante o período profético?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5E00E492-0723-D797-0D31-F66E1129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400175"/>
            <a:ext cx="5207000" cy="4692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</a:rPr>
              <a:t>“Ao anjo da igreja em Éfeso escreve: Estas coisas  diz aquele que conserva na mão direita as sete estrelas e que anda no meio dos sete candeeiros de ouro: Conheço as tuas obras, tanto o teu labor como a tua perseverança,  e que puseste à prova os  que a si mesmos se declaram apóstolos e não são, e os achaste mentirosos; tens perseverança, e suportaste provas por causa do meu nome, e não te deixaste esmorecer.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FF003BD-2987-DC3B-D5FA-B3A0BA1C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851275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863709AB-29A1-6142-6F68-AB8501D3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65951D33-DE14-8FCA-DE72-3A10C717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908050"/>
            <a:ext cx="5199063" cy="5678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</a:rPr>
              <a:t>Tenho, porém, contra ti que abandonaste o teu primeiro amor. Lembra-te, pois, de onde caíste, arrepende-te e volta à pratica das primeiras obras; e, se não, venho a ti e moverei do seu lugar o teu candeeiro, caso não te arrependas. Tens, contudo, a teu favor que odeias as obras dos nicolaítas, as quais eu também odeio. Quem tem ouvidos, ouça o que o Espírito diz às igrejas: Ao vencedor, dar-lhe-ei que se alimente da árvore da vida que se encontra no paraíso de Deus.”                                                     					   </a:t>
            </a:r>
            <a:r>
              <a:rPr lang="pt-BR" altLang="pt-BR" sz="2400" b="1">
                <a:solidFill>
                  <a:schemeClr val="bg1"/>
                </a:solidFill>
              </a:rPr>
              <a:t>Apocalipse 2:1-7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4F63E44-E038-0CC2-0198-761C43B4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529013" cy="2408238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8DF63D-BB7F-B8C2-C315-295BFEDA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3529013" cy="2592387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1F133704-2E74-0A17-3BAF-44D40382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485D37CD-28E2-2FCB-13A7-580D2523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3347E12A-E3E2-4C5E-192D-56744E76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1275"/>
            <a:ext cx="20780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0AC00D8-D7F8-8CC6-FBDF-32790D1B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68475"/>
            <a:ext cx="5192712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“Conheço as tuas obras, tanto o teu labor como a tua perseverança...” </a:t>
            </a:r>
            <a:r>
              <a:rPr lang="pt-BR" altLang="pt-BR" b="1">
                <a:solidFill>
                  <a:srgbClr val="FFFF00"/>
                </a:solidFill>
              </a:rPr>
              <a:t>verso 2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FC44AB0A-4B85-D489-D76A-BA2A2116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71938"/>
            <a:ext cx="5688013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“...e que puseste à prova os que a si mesmos se declaram apóstolos e não são...” </a:t>
            </a:r>
            <a:r>
              <a:rPr lang="pt-BR" altLang="pt-BR" b="1">
                <a:solidFill>
                  <a:srgbClr val="FFFF00"/>
                </a:solidFill>
              </a:rPr>
              <a:t>verso 2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9AA8F08-4B5A-DFED-EC07-8E1E0123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3529013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>
            <a:extLst>
              <a:ext uri="{FF2B5EF4-FFF2-40B4-BE49-F238E27FC236}">
                <a16:creationId xmlns:a16="http://schemas.microsoft.com/office/drawing/2014/main" id="{DDBDDA22-B438-5E6A-0D68-91E00DFE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318BF755-5C56-E929-131B-3EE6DE68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1275"/>
            <a:ext cx="35702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Reprovação: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1F6C085-F348-6836-3126-F2F06942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08113"/>
            <a:ext cx="4465638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“Tenho, porém, contra ti que abandonaste o teu primeiro   amor.” </a:t>
            </a:r>
            <a:r>
              <a:rPr lang="pt-BR" altLang="pt-BR" b="1">
                <a:solidFill>
                  <a:srgbClr val="FFFF00"/>
                </a:solidFill>
              </a:rPr>
              <a:t>verso 4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39A1207-98D2-98AD-A557-C865AACC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314700"/>
            <a:ext cx="38496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1B2583ED-9916-FE8F-5F99-FC31AA82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8964612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“Quem tem ouvidos, ouça o que o Espírito diz às igrejas: Ao vencedor, dar-lhe-ei que se alimente da árvore da vida que se encontra no paraíso de Deus.” </a:t>
            </a:r>
            <a:r>
              <a:rPr lang="pt-BR" altLang="pt-BR" b="1">
                <a:solidFill>
                  <a:srgbClr val="FFFF00"/>
                </a:solidFill>
              </a:rPr>
              <a:t>verso 7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6B792BE7-9F21-96E6-38E1-6DB21C1F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4275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02B7470E-CB26-F2BD-BF0F-C4ECA391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392BBBC0-60F8-A583-2F54-83B9F872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4613"/>
            <a:ext cx="858202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Quem eram os Nicolaítas?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4C61D3A9-97A0-D935-A1BD-5EE6860E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38225"/>
            <a:ext cx="5111750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Segundo, Irineu, os Nicolaítas diziam-se cristãos, mas consideravam não ser pecado o adultério e eram idólatras. Para eles Jesus libertava-os da desobediência de alguns dos mandamentos.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19569378-C8A9-2C5F-27B4-603661D7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529013" cy="2592387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8A3023A6-3FCE-E36E-4EB2-55F9ED0C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B0F060B8-CA28-71F7-0D0A-37BFDDAC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4613"/>
            <a:ext cx="504031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Época de Éfeso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D4344B8-6A07-520B-4235-1CB049C6C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4608512" cy="4792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 Primeiro século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 Época dos apóstolos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 Evangelho puro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 Tempo de grande crescimento da pregação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 Segundo o historiador “Gibson” os cristãos chegavam a uns 6 milhões.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CDE0C8B8-B497-DF75-0E4A-1D78CAD8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4275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896F3A20-7DBF-FDC0-D3C4-779288589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2A80308E-65E5-1BFC-7813-16DC79C5E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11238"/>
            <a:ext cx="5184775" cy="4722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 alegria de restaurar um relacionamento de “primeiro amor” é também a primeira recompensa disponível aos crentes de Éfeso.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Outra recompensa é participar da árvore da vida.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0404EE2-773B-FB24-B8BD-D3F2E428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529013" cy="2408238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>
            <a:extLst>
              <a:ext uri="{FF2B5EF4-FFF2-40B4-BE49-F238E27FC236}">
                <a16:creationId xmlns:a16="http://schemas.microsoft.com/office/drawing/2014/main" id="{219BB9C2-9790-DCA7-493A-1F89042D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C2D4CC88-37D9-0BE7-525E-6ABAC29F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-31750"/>
            <a:ext cx="2667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Esmirna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91CD71C-3FE3-FEE3-09CB-CD8C364C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84413"/>
            <a:ext cx="611981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Era da perseguição e martírio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F48B0122-5C1B-033C-6712-3862014CB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435350"/>
            <a:ext cx="7772400" cy="244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A cidade de Esmirna localizava-se ao norte de Éfeso, numa bela enseada do mar Egeu.</a:t>
            </a:r>
            <a:endParaRPr lang="pt-BR" altLang="pt-BR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Esmirna possuía o único mercado público em 3 andares, o comércio ali sobrepujou o de Éfeso.</a:t>
            </a:r>
          </a:p>
        </p:txBody>
      </p:sp>
      <p:pic>
        <p:nvPicPr>
          <p:cNvPr id="24588" name="Picture 12">
            <a:extLst>
              <a:ext uri="{FF2B5EF4-FFF2-40B4-BE49-F238E27FC236}">
                <a16:creationId xmlns:a16="http://schemas.microsoft.com/office/drawing/2014/main" id="{D9D4668B-4AEC-5698-586B-09881DAA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455988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85BC7ED2-5789-CA61-4FEA-6AFFC46C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F5F0808-7260-6F37-8C0E-0DD30C29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4897437" cy="5089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Com o nome de Izmir, a cidade de Esmirna sobrevive ainda hoje, sendo a 3ª maior cidade da Turquia.</a:t>
            </a:r>
          </a:p>
          <a:p>
            <a:pPr>
              <a:spcBef>
                <a:spcPct val="50000"/>
              </a:spcBef>
            </a:pPr>
            <a:endParaRPr lang="pt-BR" altLang="pt-BR" sz="16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 império romano ali desencadeou horrendas perseguições contra os cristãos.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E1FE6691-37A8-4384-79E6-B67EE080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74713"/>
            <a:ext cx="39243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0EC7CFBB-AAEA-720E-211B-7911796A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68C84121-6DD6-346B-FFBB-F72EA641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88"/>
            <a:ext cx="91440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Quais eram as características mais destacadas da igreja simbolizada por Esmirna?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40C962E6-E8EE-7D76-23E1-8B5C9EBC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84288"/>
            <a:ext cx="4967288" cy="4789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“Ao anjo da igreja em Esmirna escreve: Estas coisas diz o primeiro e o último, que esteve morto e tornou a viver: Conheço a tua tribulação, a tua pobreza (mas tu és rico) e a blasfêmia dos que a si mesmos se declaram  judeus e não são, sendo, antes, sinagoga de Satanás.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1599772D-6E63-1696-8DB1-D15FECED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55713"/>
            <a:ext cx="3455988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4DA4DA6-203C-A045-B439-4545E4B8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CBE62436-DE67-5D37-D948-0AD22774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4608512" cy="6164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Não temas as coisas que tens de sofrer. Eis que o diabo está para lançar em prisão alguns dentre vós, para serdes postos à prova, e tereis tribulação de dez dias. Sê fiel até à morte, e dar-te-ei a coroa da vida. Quem tem ouvidos, ouça o que o Espírito diz às igrejas: O vencedor de nenhum modo sofrerá o dano da segunda morte.”</a:t>
            </a:r>
          </a:p>
          <a:p>
            <a:pPr algn="r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</a:rPr>
              <a:t>                                               		      </a:t>
            </a:r>
            <a:r>
              <a:rPr lang="pt-BR" altLang="pt-BR" sz="2000" b="1">
                <a:solidFill>
                  <a:srgbClr val="FFFF00"/>
                </a:solidFill>
              </a:rPr>
              <a:t>Apocalipse 2:8-11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8E3FA23E-2D1A-A531-3EB4-C4230DBD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b="16576"/>
          <a:stretch>
            <a:fillRect/>
          </a:stretch>
        </p:blipFill>
        <p:spPr bwMode="auto">
          <a:xfrm>
            <a:off x="5003800" y="908050"/>
            <a:ext cx="3960813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extLst>
              <a:ext uri="{FF2B5EF4-FFF2-40B4-BE49-F238E27FC236}">
                <a16:creationId xmlns:a16="http://schemas.microsoft.com/office/drawing/2014/main" id="{C6CE61CA-C25B-4330-C090-F0E74C64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22905B34-664F-7D83-6C13-A7E3B2A6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12713"/>
            <a:ext cx="20780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F2D00DF-638C-1647-2566-7F95112A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6192838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“Conheço a tua tribulação, a tua pobreza, (mas tu és rico)...” </a:t>
            </a:r>
            <a:r>
              <a:rPr lang="pt-BR" altLang="pt-BR" b="1">
                <a:solidFill>
                  <a:srgbClr val="FFFF00"/>
                </a:solidFill>
              </a:rPr>
              <a:t>v. 9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0D764BE-F1EB-6E20-ABE0-F5703E68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332038"/>
            <a:ext cx="6540500" cy="3295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Jesus conhecia tudo a respeito das provações presentes e futuras dos crentes de Esmirna.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Os cristãos de Esmirna não receberam nenhuma reprovação, apenas elogio e promessas de recompensa.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9A93CFC7-C905-97B3-AC38-AF395831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74713"/>
            <a:ext cx="270033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>
            <a:extLst>
              <a:ext uri="{FF2B5EF4-FFF2-40B4-BE49-F238E27FC236}">
                <a16:creationId xmlns:a16="http://schemas.microsoft.com/office/drawing/2014/main" id="{7DC00197-9414-9888-081F-59D321FE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4FA64534-DB96-10D1-CB76-E80DF95C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D3D3E418-43FE-885C-4A4C-ECB60FE5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74613"/>
            <a:ext cx="38496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1ECCEED7-0A67-3A40-944B-9562993C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7848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“...O vencedor de nenhum modo sofrerá o dano da segunda morte” </a:t>
            </a:r>
            <a:r>
              <a:rPr lang="pt-BR" altLang="pt-BR" sz="2000" b="1">
                <a:solidFill>
                  <a:srgbClr val="FFFF00"/>
                </a:solidFill>
              </a:rPr>
              <a:t>v.11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733A0D1-3BF6-3D75-F526-DC71C8E6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762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Jesus é especialista em ressurreição e vida.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66B76BA-B1B5-9B4B-30E4-8840CEFA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89363"/>
            <a:ext cx="775017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“Disse-lhe Jesus: Eu sou a ressurreição e a vida. Quem crê em mim, ainda que morra, viverá;”                                         				            </a:t>
            </a:r>
            <a:r>
              <a:rPr lang="pt-BR" altLang="pt-BR" sz="2000" b="1">
                <a:solidFill>
                  <a:schemeClr val="bg1"/>
                </a:solidFill>
              </a:rPr>
              <a:t>João 11:25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2E5BDE87-F4AA-3331-3A1A-34275B0E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1395D396-FA78-234F-C4BF-7C7CD4F4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9538"/>
            <a:ext cx="503237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Época de Esmirna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05284294-6AF9-794A-F766-1DDCB403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981075"/>
            <a:ext cx="9037637" cy="3992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Representava a Igreja desde o ano 100 a 313.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Período das perseguições do Império Romano aos cristãos.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Cristãos eram:</a:t>
            </a:r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 - Decapitados</a:t>
            </a:r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 - Queimados vivos</a:t>
            </a:r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 - Entregues às feras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BAFB9E84-B0E3-5891-4905-9DA7B00A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085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Período termina com o Edito de Milão, assinado por Constantino no ano 313.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BB03F932-7493-124C-F11B-6E6A9F09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8CFF487A-9A0A-1872-53D9-2619DF27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9938"/>
            <a:ext cx="4535488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As promessas oferecidas aos cristãos da época representada por Esmirna também podem ser nossas. Mas para isso precisamos ser “fiel até a morte”.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A375E7B7-7973-9734-2CE8-196363A2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74713"/>
            <a:ext cx="428466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>
            <a:extLst>
              <a:ext uri="{FF2B5EF4-FFF2-40B4-BE49-F238E27FC236}">
                <a16:creationId xmlns:a16="http://schemas.microsoft.com/office/drawing/2014/main" id="{A5813B12-C6EE-D26C-2B93-82282FC9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58EFA732-E4C3-C12B-E1CE-94BB0E38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73325"/>
            <a:ext cx="5522913" cy="3260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Situada no espigão de uma elevada montanha.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No terceiro século antes de Cristo era capital do reino de Pérgamo, e era um centro cultural.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F50F86D-0031-1618-AD1B-6644609B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001713"/>
            <a:ext cx="23320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chemeClr val="bg1"/>
                </a:solidFill>
                <a:latin typeface="Mistral AV" pitchFamily="66" charset="0"/>
              </a:rPr>
              <a:t>Pérgamo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148E262-59D7-24D5-A7B7-F84BD1AF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1268413"/>
            <a:ext cx="44958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</a:rPr>
              <a:t>Era de compromissos</a:t>
            </a: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CEF2D420-E3DA-940D-356B-C3CD5CB2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205038"/>
            <a:ext cx="310991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C4E99780-ECD3-7063-1969-412CD5F5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2499657F-7784-6862-B461-0CC47A3E9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4824413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 pergaminho foi desenvolvido em Pérgamo, pois Ptolomeu V, rei do Egito, havia proibido a exportação de papiro.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20F1197C-8776-B9D3-7A67-362038B21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258888"/>
            <a:ext cx="81534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Sua biblioteca era composta por  200 mil rolos.</a:t>
            </a:r>
          </a:p>
          <a:p>
            <a:endParaRPr lang="pt-BR" altLang="pt-BR" sz="2800">
              <a:solidFill>
                <a:srgbClr val="FFFF00"/>
              </a:solidFill>
            </a:endParaRP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637F2F54-6C69-E878-3E95-BA8D04A3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960812" cy="29527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4823793F-B147-5676-3884-A9A6B0BE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6350"/>
            <a:ext cx="23320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chemeClr val="bg1"/>
                </a:solidFill>
                <a:latin typeface="Mistral AV" pitchFamily="66" charset="0"/>
              </a:rPr>
              <a:t>Pérgamo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B0054604-0728-C9BC-AAE3-E2541D1F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7DC243BE-7F83-061C-D1A7-26186B69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Durante a época representada por Pérgamo, quais eram os traços do cristianismo?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D3B54517-C7F0-3834-7897-C671AC32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19238"/>
            <a:ext cx="5616575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“Ao anjo da igreja em Pérgamo escreve: Estas coisas  diz aquele que tem a espada afiada de dois gumes: Conheço o lugar em que habitas, onde está o trono de Satanás, e que conservas o meu nome e não negaste a minha fé, ainda nos dias de Antipas, minha testemunha, meu fiel, o qual foi morto entre vós, onde Satanás habita.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3C6DD5DC-2E03-0A90-6FF8-20915CB3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313055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27C05815-E60F-B7AB-CC8C-D16B925C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2358E234-E43A-1C96-670D-62AA61D4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8713788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Tenho, todavia, contra ti algumas coisas, pois que tens aí os que sustentam a doutrina de Balaão, o qual ensinava a Balaque a armar ciladas diante dos filhos de Israel para  comerem coisas sacrificadas aos ídolos e praticarem a prostituição. Outrossim,  também tu tens os que  da mesma forma sustentam a doutrina dos nicolaítas.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B87D59E5-949F-375A-128E-E22B67D0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60350"/>
            <a:ext cx="4032250" cy="2679700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BF43F3CB-7BBD-8DCB-0164-87447A45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75"/>
            <a:ext cx="23320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chemeClr val="bg1"/>
                </a:solidFill>
                <a:latin typeface="Mistral AV" pitchFamily="66" charset="0"/>
              </a:rPr>
              <a:t>Pérgamo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A467A109-B760-156C-39BB-89FFF073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0AD56F70-135A-34E1-78F5-2C6A4AED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5832475" cy="562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Portanto, arrepende-te; e, se não, venho a ti e sem demora e contra eles pelejarei com a espada da minha boca. Quem tem ouvidos, ouça o que o Espírito diz às igrejas: Ao vencedor, dar-lhe-ei do maná escondido,  bem como lhe darei uma pedrinha branca, e sobre essa pedrinha escrito um nome novo, o qual ninguém conhece, exceto aquele que o recebe.”</a:t>
            </a:r>
            <a:r>
              <a:rPr lang="pt-BR" altLang="pt-BR" sz="2800" b="1">
                <a:solidFill>
                  <a:srgbClr val="FFFF00"/>
                </a:solidFill>
              </a:rPr>
              <a:t>                                                  </a:t>
            </a:r>
          </a:p>
          <a:p>
            <a:pPr algn="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</a:rPr>
              <a:t>Apocalipse 2:12-17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A8D754B2-431A-89C6-90AC-3C59D53D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b="19373"/>
          <a:stretch>
            <a:fillRect/>
          </a:stretch>
        </p:blipFill>
        <p:spPr bwMode="auto">
          <a:xfrm>
            <a:off x="5867400" y="765175"/>
            <a:ext cx="3276600" cy="2519363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>
            <a:extLst>
              <a:ext uri="{FF2B5EF4-FFF2-40B4-BE49-F238E27FC236}">
                <a16:creationId xmlns:a16="http://schemas.microsoft.com/office/drawing/2014/main" id="{B80FE864-C9F5-9E44-0C95-9138567B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168846D4-A272-BCF9-0809-29915517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57175"/>
            <a:ext cx="20780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CB96E31-313E-F58E-1D41-79AC929F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4968875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“...conservas o meu nome e não negaste a minha fé.” </a:t>
            </a:r>
            <a:r>
              <a:rPr lang="pt-BR" altLang="pt-BR" sz="2000" b="1">
                <a:solidFill>
                  <a:srgbClr val="FFFF00"/>
                </a:solidFill>
              </a:rPr>
              <a:t>v. 13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B0E3D0B-2C07-53F6-C3EC-57FCC5F7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644900"/>
            <a:ext cx="4535488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Jesus, expressa seu contentamento, que apesar do ambiente ímpio a igreja não negou a fé.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EB92F56A-AD6A-39D9-36B8-15BF92AE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4140200" cy="2852738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>
            <a:extLst>
              <a:ext uri="{FF2B5EF4-FFF2-40B4-BE49-F238E27FC236}">
                <a16:creationId xmlns:a16="http://schemas.microsoft.com/office/drawing/2014/main" id="{0F744FDD-ADF2-DB33-D399-1EB540C4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7F35687F-198D-66F8-4661-7956520A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63538"/>
            <a:ext cx="35702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Reprovação: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06D75ABF-9109-8345-D58E-0C939419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98575"/>
            <a:ext cx="8532812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“...tens aí os que sustentam a doutrina de Balaão ...sustentam a doutrina dos nicolaítas ...portanto, arrepende-te...” </a:t>
            </a:r>
            <a:r>
              <a:rPr lang="pt-BR" altLang="pt-BR" sz="2000" b="1">
                <a:solidFill>
                  <a:srgbClr val="FFFF00"/>
                </a:solidFill>
              </a:rPr>
              <a:t>v. 14-16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A1C6B84E-D8D6-8B67-8827-7FC39797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82900"/>
            <a:ext cx="77724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Embora Antipas merecesse elogios, outros crentes de Pérgamo não podiam ser exaltados.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F653D0EC-8D68-87F3-DF37-B1F26D51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56125"/>
            <a:ext cx="7772400" cy="2011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Balaão é apresentado aqui como uma metáfora do histórico Balaão e seus conselhos a Balaque.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Números 25:1-9; 31:16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F07FB52D-4DD1-DF6F-58B1-7A6EEE94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2253A82-719A-32BB-28F9-DE2F6F7C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b="798"/>
          <a:stretch>
            <a:fillRect/>
          </a:stretch>
        </p:blipFill>
        <p:spPr bwMode="auto">
          <a:xfrm>
            <a:off x="4932363" y="104775"/>
            <a:ext cx="3851275" cy="2892425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71011BAE-36E0-4D0F-44E3-454597DB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019425"/>
            <a:ext cx="7543800" cy="3505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No Apocalipse, temos sete cartas de Jesus enviadas a sete igrejas.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Elas contém mensagens de importâncias eternas.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São revelações solenes, mas parece que foram esquecidas.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>
            <a:extLst>
              <a:ext uri="{FF2B5EF4-FFF2-40B4-BE49-F238E27FC236}">
                <a16:creationId xmlns:a16="http://schemas.microsoft.com/office/drawing/2014/main" id="{BA68EC06-8A64-1DE0-83B9-55BDAA22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1C7D542C-8C6D-B9BC-BD71-F810968C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549275"/>
            <a:ext cx="4751387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Nicolaítas, aqui em Pérgamo também eram notados, por suas práticas pecaminosas e o abandono a Lei de Deus.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9389980-44E0-8995-4F16-29C603548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141663"/>
            <a:ext cx="758825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Em Pérgamo eram promovidos          banquetes sociais e realizados em       templos pagãos de Corinto e certamente de Pérgamo.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45AAB0A0-B364-9F28-6210-A16FF8D8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35600"/>
            <a:ext cx="774065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O que perturbou Jesus em Pérgamo foi a pervertida espécie de Cristianismo.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32C86800-301A-4BED-3CFF-E281859B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b="19255"/>
          <a:stretch>
            <a:fillRect/>
          </a:stretch>
        </p:blipFill>
        <p:spPr bwMode="auto">
          <a:xfrm>
            <a:off x="5795963" y="390525"/>
            <a:ext cx="3203575" cy="2030413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92C12730-6CE5-57FB-16E0-FB8FA9C7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B2ECD893-F963-4319-2F6F-FE0903AB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71475"/>
            <a:ext cx="38496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4379B64C-66C8-60BA-3A85-6664B1D1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495425"/>
            <a:ext cx="77724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“...ao vencedor dar-lhe-ei do maná escondido, bem como lhe darei uma pedrinha branca com um novo nome...” </a:t>
            </a:r>
            <a:r>
              <a:rPr lang="pt-BR" altLang="pt-BR" sz="2000" b="1">
                <a:solidFill>
                  <a:srgbClr val="FFFF00"/>
                </a:solidFill>
              </a:rPr>
              <a:t>v.17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E0BC5EF9-6F71-C0B1-C83D-7FD72187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636963"/>
            <a:ext cx="7632700" cy="2498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Se formos contrários a doutrina de Balaão e dos Nicolaítas, teremos tempo para o maná. Jesus é o próprio maná.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</a:rPr>
              <a:t>João 6:31-35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1D343D3C-E44A-5296-578F-A7182EFA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b="19255"/>
          <a:stretch>
            <a:fillRect/>
          </a:stretch>
        </p:blipFill>
        <p:spPr bwMode="auto">
          <a:xfrm>
            <a:off x="6588125" y="260350"/>
            <a:ext cx="2339975" cy="1296988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170983BD-E0CE-EE72-8CEE-ACF73656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b="2900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ext Box 2">
            <a:extLst>
              <a:ext uri="{FF2B5EF4-FFF2-40B4-BE49-F238E27FC236}">
                <a16:creationId xmlns:a16="http://schemas.microsoft.com/office/drawing/2014/main" id="{E40BEDC7-767A-C291-2C8C-73BCF1296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619283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Época de Pérgamo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14D3CC9-467C-00F2-CE1E-5CD04E395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5327650" cy="4364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Cobre os séculos IV, V e a primeira metade do VI.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Período em que Satanás procurou corromper o Cristianismo através de compromissos com o estado.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Época em que o paganismo foi introduzido fortemente na igreja cristã.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FDB26AD0-E9AA-BE0D-9DEF-042491B4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195388"/>
            <a:ext cx="3325812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37DAEBAE-56F9-E247-077E-ECB5DDC4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1F4BB927-F4FA-0AFF-62F4-7DFE97EE4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79475"/>
            <a:ext cx="3600450" cy="478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Jesus, promete um novo nome escrito em uma pedrinha branca.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4" name="Picture 24">
            <a:extLst>
              <a:ext uri="{FF2B5EF4-FFF2-40B4-BE49-F238E27FC236}">
                <a16:creationId xmlns:a16="http://schemas.microsoft.com/office/drawing/2014/main" id="{EFE735A2-D9D2-0676-B5AE-089C1C7E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6" name="Text Box 26">
            <a:extLst>
              <a:ext uri="{FF2B5EF4-FFF2-40B4-BE49-F238E27FC236}">
                <a16:creationId xmlns:a16="http://schemas.microsoft.com/office/drawing/2014/main" id="{16336E9C-3F82-A8B0-36CB-87B4922B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0064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As sete igrejas do Apocalipse</a:t>
            </a:r>
          </a:p>
        </p:txBody>
      </p:sp>
      <p:pic>
        <p:nvPicPr>
          <p:cNvPr id="81949" name="Picture 29">
            <a:extLst>
              <a:ext uri="{FF2B5EF4-FFF2-40B4-BE49-F238E27FC236}">
                <a16:creationId xmlns:a16="http://schemas.microsoft.com/office/drawing/2014/main" id="{40B97F01-4689-650C-38A4-5944C391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16000"/>
            <a:ext cx="2197100" cy="1466850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0" name="Picture 30">
            <a:extLst>
              <a:ext uri="{FF2B5EF4-FFF2-40B4-BE49-F238E27FC236}">
                <a16:creationId xmlns:a16="http://schemas.microsoft.com/office/drawing/2014/main" id="{89B3F7C5-A84F-0B10-4C3B-12F30DD0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55863"/>
            <a:ext cx="2193925" cy="1511300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2" name="Picture 32">
            <a:extLst>
              <a:ext uri="{FF2B5EF4-FFF2-40B4-BE49-F238E27FC236}">
                <a16:creationId xmlns:a16="http://schemas.microsoft.com/office/drawing/2014/main" id="{FC9EB072-79F4-FA55-500C-2B7DF6CA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33825"/>
            <a:ext cx="2197100" cy="1439863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3" name="Picture 33">
            <a:extLst>
              <a:ext uri="{FF2B5EF4-FFF2-40B4-BE49-F238E27FC236}">
                <a16:creationId xmlns:a16="http://schemas.microsoft.com/office/drawing/2014/main" id="{EB585FAE-A40B-96D1-8BF1-67428E9D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981075"/>
            <a:ext cx="2184400" cy="1462088"/>
          </a:xfrm>
          <a:prstGeom prst="rect">
            <a:avLst/>
          </a:prstGeom>
          <a:noFill/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5" name="Picture 35">
            <a:extLst>
              <a:ext uri="{FF2B5EF4-FFF2-40B4-BE49-F238E27FC236}">
                <a16:creationId xmlns:a16="http://schemas.microsoft.com/office/drawing/2014/main" id="{76639D8D-6688-391F-1FCE-84FCC542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2411413" cy="1671637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3" name="Text Box 13">
            <a:extLst>
              <a:ext uri="{FF2B5EF4-FFF2-40B4-BE49-F238E27FC236}">
                <a16:creationId xmlns:a16="http://schemas.microsoft.com/office/drawing/2014/main" id="{5A99662A-6754-828F-DEDA-F4F292F6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3092450"/>
            <a:ext cx="178911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Esmirna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4BAF42C5-D38B-93B9-49F1-5663C1FC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387850"/>
            <a:ext cx="192246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Pérgamo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D065888E-AD75-8111-21D6-1BD3B982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1508125"/>
            <a:ext cx="1411287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Tiatira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3AAADD41-E692-9607-010C-93B1818C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45200"/>
            <a:ext cx="2058988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Laodicéia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sp>
        <p:nvSpPr>
          <p:cNvPr id="81939" name="Text Box 19">
            <a:extLst>
              <a:ext uri="{FF2B5EF4-FFF2-40B4-BE49-F238E27FC236}">
                <a16:creationId xmlns:a16="http://schemas.microsoft.com/office/drawing/2014/main" id="{DF1B63BA-C0F7-DC9D-F7CE-EE4FE5EA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1412875"/>
            <a:ext cx="1271587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Éfeso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pic>
        <p:nvPicPr>
          <p:cNvPr id="81956" name="Picture 36">
            <a:extLst>
              <a:ext uri="{FF2B5EF4-FFF2-40B4-BE49-F238E27FC236}">
                <a16:creationId xmlns:a16="http://schemas.microsoft.com/office/drawing/2014/main" id="{D3D23A0B-AAB5-75AD-E247-9BAC2494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2195512" cy="1489075"/>
          </a:xfrm>
          <a:prstGeom prst="rect">
            <a:avLst/>
          </a:prstGeom>
          <a:noFill/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8" name="Picture 38">
            <a:extLst>
              <a:ext uri="{FF2B5EF4-FFF2-40B4-BE49-F238E27FC236}">
                <a16:creationId xmlns:a16="http://schemas.microsoft.com/office/drawing/2014/main" id="{BCC60402-7D48-2714-9799-844A1813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2195512" cy="1439863"/>
          </a:xfrm>
          <a:prstGeom prst="rect">
            <a:avLst/>
          </a:prstGeom>
          <a:noFill/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6" name="Text Box 16">
            <a:extLst>
              <a:ext uri="{FF2B5EF4-FFF2-40B4-BE49-F238E27FC236}">
                <a16:creationId xmlns:a16="http://schemas.microsoft.com/office/drawing/2014/main" id="{9E5CB88B-B9A7-D52C-9A4F-1D2FE089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109913"/>
            <a:ext cx="1544638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Sardes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E7D34E39-5AE6-610B-807E-431177A0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406900"/>
            <a:ext cx="19462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</a:rPr>
              <a:t>Filadélfia</a:t>
            </a:r>
            <a:endParaRPr lang="pt-BR" altLang="pt-BR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>
            <a:extLst>
              <a:ext uri="{FF2B5EF4-FFF2-40B4-BE49-F238E27FC236}">
                <a16:creationId xmlns:a16="http://schemas.microsoft.com/office/drawing/2014/main" id="{0ADAC02C-6471-16BB-25A2-269ED7BA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F39E5FF8-38A8-236D-3EE5-EB54856D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-26988"/>
            <a:ext cx="2193925" cy="10064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Tiatira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19D2EBD1-ACF3-99BC-B7BB-31650AE9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692150"/>
            <a:ext cx="301466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Era da apostasia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720A0FB3-1634-8534-D246-D91593C9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420938"/>
            <a:ext cx="6840538" cy="3509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 cidade estava localizada junto a uma importante rodovia.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Em Tiatira haviam plantas que proviam uma tinta avermelhada, conhecida como púrpura.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Tiatira era também um importante ponto comercial.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>
            <a:extLst>
              <a:ext uri="{FF2B5EF4-FFF2-40B4-BE49-F238E27FC236}">
                <a16:creationId xmlns:a16="http://schemas.microsoft.com/office/drawing/2014/main" id="{EACECAA0-BDFF-6CBC-6D02-37B19096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1FC6FAD0-1569-C590-185E-0708EA54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938213"/>
            <a:ext cx="6192838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Quais seriam as primeiras mensagem representadas pela época de Tiatira?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9D5D6BC2-9C3C-8F6A-58D5-74E8DA44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43288"/>
            <a:ext cx="7772400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“Ao anjo da igreja em Tiatira escreve: Estas coisas diz o Filho de Deus, que tem os olhos como chama de fogo e os pés semelhantes ao bronze polido: Conheço as tuas obras, o teu amor, a tua fé, o teu serviço, a tua perseverança, e as tuas últimas obras, mais numerosas do que as primeiras.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7EDB842B-FC07-48FC-F25A-E4039B32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5D8D5294-F292-C202-CA45-26F4CDEE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15913"/>
            <a:ext cx="6696075" cy="6065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500" b="1">
                <a:solidFill>
                  <a:schemeClr val="bg1"/>
                </a:solidFill>
              </a:rPr>
              <a:t>Tenho, porém, contra ti o tolerares que essa mulher, Jezabel, que a si mesma se declara profetisa, não somente ensine, mas ainda seduza os meus servos a praticarem a  prostituição e a comerem coisas sacrificadas aos ídolos.</a:t>
            </a:r>
            <a:br>
              <a:rPr lang="pt-BR" altLang="pt-BR" sz="2500" b="1">
                <a:solidFill>
                  <a:schemeClr val="bg1"/>
                </a:solidFill>
              </a:rPr>
            </a:br>
            <a:r>
              <a:rPr lang="pt-BR" altLang="pt-BR" sz="2500" b="1">
                <a:solidFill>
                  <a:schemeClr val="bg1"/>
                </a:solidFill>
              </a:rPr>
              <a:t>Ao vencedor, que guardar até ao fim as minhas obras, eu lhe darei autoridade sobre as nações, e com cetro de ferro as regerá e as reduzirá a pedaços como se fossem objetos de barro; assim como também eu recebi de meu Pai, dar-lhe-ei ainda a estrela da manhã. Quem tem ouvidos, ouça o que o Espírito diz às igrejas.”</a:t>
            </a:r>
          </a:p>
          <a:p>
            <a:pPr algn="r"/>
            <a:r>
              <a:rPr lang="pt-BR" altLang="pt-BR" sz="1700" b="1">
                <a:solidFill>
                  <a:srgbClr val="FFFF00"/>
                </a:solidFill>
              </a:rPr>
              <a:t>Apocalipse 2:18-20; 26-29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>
            <a:extLst>
              <a:ext uri="{FF2B5EF4-FFF2-40B4-BE49-F238E27FC236}">
                <a16:creationId xmlns:a16="http://schemas.microsoft.com/office/drawing/2014/main" id="{20382B9C-C661-9E58-3BA5-F8C9A19D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A238F564-2A0F-FCAE-1604-33E4A876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34975"/>
            <a:ext cx="207803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5D0FB177-B8CA-56AE-05EC-D82FED17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95513"/>
            <a:ext cx="77724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“...conheço as tuas obras, o teu amor, a tua fé, o teu serviço e a tua perseverança...” </a:t>
            </a:r>
            <a:r>
              <a:rPr lang="pt-BR" altLang="pt-BR" b="1">
                <a:solidFill>
                  <a:srgbClr val="FFFF00"/>
                </a:solidFill>
              </a:rPr>
              <a:t>v. 19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6B927672-83A9-2536-080A-77930920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78486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Cristo saudou os cristãos de Tiatira em virtude de suas “obras”, que eram maiores do que os primeiros e por seu amor.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extLst>
              <a:ext uri="{FF2B5EF4-FFF2-40B4-BE49-F238E27FC236}">
                <a16:creationId xmlns:a16="http://schemas.microsoft.com/office/drawing/2014/main" id="{B1AEA62B-FE38-914F-AF09-E68B7515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A836387E-0ADA-1596-71CC-3639AB81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90513"/>
            <a:ext cx="372903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Reprovação: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ABD685B4-8E8A-3B27-664D-184EB38E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406525"/>
            <a:ext cx="6480175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“...que essa mulher, Jezabel, ...não somente ensine, mas ainda seduza os meus servos a praticarem a prostituição e comerem coisas sacrificadas aos ídolos.” </a:t>
            </a:r>
            <a:r>
              <a:rPr lang="pt-BR" altLang="pt-BR" b="1">
                <a:solidFill>
                  <a:srgbClr val="FFFF00"/>
                </a:solidFill>
              </a:rPr>
              <a:t>v. 20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0215F9D-E42C-75F1-FB9C-DDDBD615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4225925"/>
            <a:ext cx="6537325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 prática de imoralidades e o comer dos alimentos oferecidos aos ídolos eram o mesmo compromisso pagão advogados por Jezabel, Balaão e os Nicolaítas.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93CD725C-B09A-7F81-E9E8-9B9D92B2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654618FF-FC86-0425-702C-76281AB3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0963"/>
            <a:ext cx="5092700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 Novo Testamento em sua maior parte, são cartas apostólicas a várias congregações da época. Como cristãos aceitamos que são palavras autorizadas por Deus para nossa época. Elas contém mensagens universais que produzem edificação espiritual do crente.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>
            <a:extLst>
              <a:ext uri="{FF2B5EF4-FFF2-40B4-BE49-F238E27FC236}">
                <a16:creationId xmlns:a16="http://schemas.microsoft.com/office/drawing/2014/main" id="{801B585D-CEB8-B6E8-3502-D0040847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3D2C73E6-529F-9EAB-298C-46304344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33375"/>
            <a:ext cx="45640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FAD9F074-D0C9-8E55-94C6-8D8C904E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33563"/>
            <a:ext cx="6553200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A “Estrela da Manhã” prometida por Cristo é Ele próprio!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Apocalipse 22:16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AAA2AFE0-B15D-C153-F088-59CE8853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11663"/>
            <a:ext cx="59055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 todos aqueles que se recusam pactuar com o pecado, Deus oferece poder e glória.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>
            <a:extLst>
              <a:ext uri="{FF2B5EF4-FFF2-40B4-BE49-F238E27FC236}">
                <a16:creationId xmlns:a16="http://schemas.microsoft.com/office/drawing/2014/main" id="{8BF0FF9C-C490-ED4A-6833-1DAA79E1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586191FB-4406-55F4-9F6F-22FDFDCE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404813"/>
            <a:ext cx="55245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Época de Tiatira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220E583C-BDCF-B8E4-6917-3BC7BAD7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60575"/>
            <a:ext cx="6840537" cy="3992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Representa o período do século VI ao XV, é a Idade Média.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Esse período fora da corrupção religiosa.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As igrejas se paganizaram, as tradições foram colocadas em lugar da Palavra de Deus.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1DDBC755-FEA7-B4E9-4015-587B9C56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2">
            <a:extLst>
              <a:ext uri="{FF2B5EF4-FFF2-40B4-BE49-F238E27FC236}">
                <a16:creationId xmlns:a16="http://schemas.microsoft.com/office/drawing/2014/main" id="{011D36B3-AFB1-8CFF-B5A1-815E061A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3598862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O Maravilhoso Jesus, a Estrela da Manhã promete vitória aos que ouvirem.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>
            <a:extLst>
              <a:ext uri="{FF2B5EF4-FFF2-40B4-BE49-F238E27FC236}">
                <a16:creationId xmlns:a16="http://schemas.microsoft.com/office/drawing/2014/main" id="{B5BB7018-007D-41FE-2D8B-7BEFE8A3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F40C27C8-C733-9708-0EB8-7597FDB7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0500"/>
            <a:ext cx="30892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Sardes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C4FCC0CA-E802-2338-1E54-9F952175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836613"/>
            <a:ext cx="2814637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Era da Reforma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D39EF539-9F2A-BDF2-C730-D5580F395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36838"/>
            <a:ext cx="74168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Sardes considerava-se inexpugnável, pois estava sobre uma elevada montanha.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92F0FA07-B360-57DB-F75D-298641AE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794125"/>
            <a:ext cx="7246938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Creso da Lídia, foi um rei famoso por sua riqueza, escolheu a antiguidade de Sardes como capital de seu reino.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2A54F428-557A-161A-4005-0402D3C4A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02250"/>
            <a:ext cx="727392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As primeiras moedas foram cunhadas em Sardes.</a:t>
            </a:r>
          </a:p>
        </p:txBody>
      </p:sp>
      <p:pic>
        <p:nvPicPr>
          <p:cNvPr id="52232" name="Picture 8">
            <a:extLst>
              <a:ext uri="{FF2B5EF4-FFF2-40B4-BE49-F238E27FC236}">
                <a16:creationId xmlns:a16="http://schemas.microsoft.com/office/drawing/2014/main" id="{11ECC11A-FF3F-C6A0-9454-FD0655D0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88913"/>
            <a:ext cx="3228975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1355C650-5BDC-D334-34BD-2D18A0BA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2">
            <a:extLst>
              <a:ext uri="{FF2B5EF4-FFF2-40B4-BE49-F238E27FC236}">
                <a16:creationId xmlns:a16="http://schemas.microsoft.com/office/drawing/2014/main" id="{886718A2-1657-DB7A-D85B-E186BA6F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8913"/>
            <a:ext cx="4968875" cy="629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</a:rPr>
              <a:t>“Ao anjo da igreja em Sardes escreve: Estas coisas diz aquele que tem os sete Espíritos de Deus e as sete estrelas: Conheço as tuas obras, que tens nome de que vives e estás morto. Sê vigilante e consolida o resto que estava para morrer, porque não tenho achado íntegras as tuas obras na presença do meu Deus. Lembra-te, pois, do que tens recebido e ouvido, guarda-o e arrepende-te. Porquanto, se não vigiares, virei como ladrão, e não conhecerás de modo algum em que hora virei contra ti.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5106DBE-7FE7-217E-A387-B53AA0DD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b="15503"/>
          <a:stretch>
            <a:fillRect/>
          </a:stretch>
        </p:blipFill>
        <p:spPr bwMode="auto">
          <a:xfrm>
            <a:off x="6443663" y="44450"/>
            <a:ext cx="2665412" cy="2016125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E55AE25A-F627-972D-5FE7-EB64D733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xt Box 2">
            <a:extLst>
              <a:ext uri="{FF2B5EF4-FFF2-40B4-BE49-F238E27FC236}">
                <a16:creationId xmlns:a16="http://schemas.microsoft.com/office/drawing/2014/main" id="{9960688D-CBC9-7EB8-942B-1AC84750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2225"/>
            <a:ext cx="5219700" cy="6862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solidFill>
                  <a:schemeClr val="bg1"/>
                </a:solidFill>
              </a:rPr>
              <a:t>Tens, contudo, em Sardes, umas poucas pessoas que não contaminaram as suas vestiduras e andarão de branco junto comigo, pois são dignas. O vencedor será assim vestido de vestiduras brancas, e de modo nenhum apagarei o seu nome do Livro da Vida; pelo contrário, confessarei o seu nome diante de meu Pai e diante dos seus anjos. Quem tem ouvidos, ouça o que o Espírito diz às igrejas.”</a:t>
            </a:r>
          </a:p>
          <a:p>
            <a:pPr algn="r"/>
            <a:r>
              <a:rPr lang="pt-BR" altLang="pt-BR" sz="2400" b="1">
                <a:solidFill>
                  <a:srgbClr val="FFFF00"/>
                </a:solidFill>
              </a:rPr>
              <a:t>Apocalipse 3:1-6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2D7282F5-2A12-FEAF-FB23-E0D31DAD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b="15503"/>
          <a:stretch>
            <a:fillRect/>
          </a:stretch>
        </p:blipFill>
        <p:spPr bwMode="auto">
          <a:xfrm>
            <a:off x="6443663" y="44450"/>
            <a:ext cx="2665412" cy="2016125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>
            <a:extLst>
              <a:ext uri="{FF2B5EF4-FFF2-40B4-BE49-F238E27FC236}">
                <a16:creationId xmlns:a16="http://schemas.microsoft.com/office/drawing/2014/main" id="{7A9B7D0A-290F-6D4E-F801-C8F3F1DE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2">
            <a:extLst>
              <a:ext uri="{FF2B5EF4-FFF2-40B4-BE49-F238E27FC236}">
                <a16:creationId xmlns:a16="http://schemas.microsoft.com/office/drawing/2014/main" id="{5A964E5C-E7A6-B96A-5052-C5C5A225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9213"/>
            <a:ext cx="35702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Reprovação: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2429A81-14CA-693A-FA7B-6E1BB632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1570038"/>
            <a:ext cx="762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“...conheço as tuas obras, que tens nome de que vives e estás morto.” </a:t>
            </a:r>
            <a:r>
              <a:rPr lang="pt-BR" altLang="pt-BR" sz="2000" b="1">
                <a:solidFill>
                  <a:schemeClr val="bg1"/>
                </a:solidFill>
              </a:rPr>
              <a:t>v.1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9D548A18-CF93-34AA-7FB7-7AA1BF4E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429000"/>
            <a:ext cx="7696200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 igreja de Sardes repousava sobre seu saudosismo, ou seja, pela espiritualidade passada. Seus membros fundadores haviam sido grande evangelistas.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6846527C-75F1-72E0-07F5-EEA29502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b="15503"/>
          <a:stretch>
            <a:fillRect/>
          </a:stretch>
        </p:blipFill>
        <p:spPr bwMode="auto">
          <a:xfrm>
            <a:off x="6478588" y="0"/>
            <a:ext cx="2665412" cy="1584325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Picture 14">
            <a:extLst>
              <a:ext uri="{FF2B5EF4-FFF2-40B4-BE49-F238E27FC236}">
                <a16:creationId xmlns:a16="http://schemas.microsoft.com/office/drawing/2014/main" id="{12E72FF0-C35B-83E8-4FD7-45DD93BB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4">
            <a:extLst>
              <a:ext uri="{FF2B5EF4-FFF2-40B4-BE49-F238E27FC236}">
                <a16:creationId xmlns:a16="http://schemas.microsoft.com/office/drawing/2014/main" id="{698F730A-DEFB-41ED-8594-E9BCCF6AC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650875"/>
            <a:ext cx="207803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84260A9C-05A4-131A-238E-5FAF2B44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16113"/>
            <a:ext cx="78851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“...umas poucas pessoas que não contaminaram as suas vestiduras...” </a:t>
            </a:r>
            <a:r>
              <a:rPr lang="pt-BR" altLang="pt-BR" sz="2000" b="1">
                <a:solidFill>
                  <a:schemeClr val="bg1"/>
                </a:solidFill>
              </a:rPr>
              <a:t>v.4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5A895ABF-A0B8-4F50-0092-B18B0D65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284538"/>
            <a:ext cx="38496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7CC5F96D-1C9E-A83A-9045-0051EC95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4221163"/>
            <a:ext cx="76200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Jesus estava dizendo: Se você acordar e retornar a vitalidade religiosa que já possuiu não apagarei seu nome do Livro da Vida.</a:t>
            </a:r>
          </a:p>
        </p:txBody>
      </p:sp>
      <p:pic>
        <p:nvPicPr>
          <p:cNvPr id="56335" name="Picture 15">
            <a:extLst>
              <a:ext uri="{FF2B5EF4-FFF2-40B4-BE49-F238E27FC236}">
                <a16:creationId xmlns:a16="http://schemas.microsoft.com/office/drawing/2014/main" id="{E85EA446-AE14-E7B6-4EF7-C34985C3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b="15503"/>
          <a:stretch>
            <a:fillRect/>
          </a:stretch>
        </p:blipFill>
        <p:spPr bwMode="auto">
          <a:xfrm>
            <a:off x="6084888" y="0"/>
            <a:ext cx="3059112" cy="1860550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>
            <a:extLst>
              <a:ext uri="{FF2B5EF4-FFF2-40B4-BE49-F238E27FC236}">
                <a16:creationId xmlns:a16="http://schemas.microsoft.com/office/drawing/2014/main" id="{9BF1291E-5A73-0F36-2BF2-9F18DC6C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2">
            <a:extLst>
              <a:ext uri="{FF2B5EF4-FFF2-40B4-BE49-F238E27FC236}">
                <a16:creationId xmlns:a16="http://schemas.microsoft.com/office/drawing/2014/main" id="{C252CC57-17F0-7CFA-F3BF-EB133850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3988"/>
            <a:ext cx="469106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Época de Sardes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CDEA87F6-F2C0-DDDD-814A-50BC5CFC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341438"/>
            <a:ext cx="7696200" cy="2773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Corresponde ao período da igreja no século XVII e a primeira metade do século XVIII.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 Verdade Bíblica começou a abrir caminho por meio dos reformadores.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7F76778-B964-B24B-198E-59A4A3E0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4391025"/>
            <a:ext cx="7470775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“Quem tem ouvidos ouça o que o Espírito diz às igrejas.”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Apocalipse 3:6</a:t>
            </a: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A6962C31-6DC6-56C7-7255-2F6CB93F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b="15503"/>
          <a:stretch>
            <a:fillRect/>
          </a:stretch>
        </p:blipFill>
        <p:spPr bwMode="auto">
          <a:xfrm>
            <a:off x="7019925" y="95250"/>
            <a:ext cx="2051050" cy="1246188"/>
          </a:xfrm>
          <a:prstGeom prst="rect">
            <a:avLst/>
          </a:prstGeom>
          <a:noFill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>
            <a:extLst>
              <a:ext uri="{FF2B5EF4-FFF2-40B4-BE49-F238E27FC236}">
                <a16:creationId xmlns:a16="http://schemas.microsoft.com/office/drawing/2014/main" id="{866696D0-DB96-1F97-5FDC-E3B58CE4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Text Box 2">
            <a:extLst>
              <a:ext uri="{FF2B5EF4-FFF2-40B4-BE49-F238E27FC236}">
                <a16:creationId xmlns:a16="http://schemas.microsoft.com/office/drawing/2014/main" id="{3D984EB6-FAFE-0686-411C-CF323602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4826000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Jesus estava deixando claro que se os cristãos de Sardes não despertassem o Senhor teria que apagar o seu nome do Livro da Vida.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4B71D894-E996-EF3B-AA0B-BC96A833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0A892464-1E00-49DF-27E5-50E212423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01613"/>
            <a:ext cx="89646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Há alguma coisa em incomum nas cartas escritas as sete igrejas. Por exemplo: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B6C9BF1-ED7E-ED7A-3A96-75B17388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903413"/>
            <a:ext cx="4679950" cy="447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b="1">
                <a:solidFill>
                  <a:srgbClr val="FFFF00"/>
                </a:solidFill>
              </a:rPr>
              <a:t>Haviam outras igrejas, não só sete.</a:t>
            </a:r>
          </a:p>
          <a:p>
            <a:pPr>
              <a:buFontTx/>
              <a:buChar char="•"/>
            </a:pPr>
            <a:r>
              <a:rPr lang="pt-BR" altLang="pt-BR" sz="3200" b="1">
                <a:solidFill>
                  <a:srgbClr val="FFFF00"/>
                </a:solidFill>
              </a:rPr>
              <a:t>Porque o Apocalipse não citou?</a:t>
            </a:r>
          </a:p>
          <a:p>
            <a:pPr>
              <a:buFontTx/>
              <a:buChar char="•"/>
            </a:pPr>
            <a:r>
              <a:rPr lang="pt-BR" altLang="pt-BR" sz="3200" b="1">
                <a:solidFill>
                  <a:srgbClr val="FFFF00"/>
                </a:solidFill>
              </a:rPr>
              <a:t>É evidente que Jesus tinha uma mensagem especial através destas igrejas.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>
            <a:extLst>
              <a:ext uri="{FF2B5EF4-FFF2-40B4-BE49-F238E27FC236}">
                <a16:creationId xmlns:a16="http://schemas.microsoft.com/office/drawing/2014/main" id="{3489E4B9-32C6-BBD4-4B31-5B281B16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">
            <a:extLst>
              <a:ext uri="{FF2B5EF4-FFF2-40B4-BE49-F238E27FC236}">
                <a16:creationId xmlns:a16="http://schemas.microsoft.com/office/drawing/2014/main" id="{303A0030-41F4-5EC4-D369-C00822D3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7838"/>
            <a:ext cx="302895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Filadélfia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7BD14A1E-753B-908B-3B9D-76FF1D5B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765175"/>
            <a:ext cx="3805238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Era do Reavivamento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691759FA-7A16-1F10-BF82-20DE1777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033588"/>
            <a:ext cx="591026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Filadélfia significa amor fraternal.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1009B41-48DD-EE4B-FB6F-1AC2115C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74963"/>
            <a:ext cx="604202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Situada entre dois vales férteis, um dos vales oferecia um portão natural como entrada para a cidade. Cidade da porta aberta.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D228EDBA-26F0-492C-3536-373F9D48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46675"/>
            <a:ext cx="602932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Filadélfia, de tempos em tempos era sacudida por terremotos.</a:t>
            </a:r>
          </a:p>
        </p:txBody>
      </p:sp>
      <p:pic>
        <p:nvPicPr>
          <p:cNvPr id="59400" name="Picture 8">
            <a:extLst>
              <a:ext uri="{FF2B5EF4-FFF2-40B4-BE49-F238E27FC236}">
                <a16:creationId xmlns:a16="http://schemas.microsoft.com/office/drawing/2014/main" id="{3E7DF2CE-8958-C24B-1B07-DF0E21DA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6157913" y="1414463"/>
            <a:ext cx="2951162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>
            <a:extLst>
              <a:ext uri="{FF2B5EF4-FFF2-40B4-BE49-F238E27FC236}">
                <a16:creationId xmlns:a16="http://schemas.microsoft.com/office/drawing/2014/main" id="{FE00F1C3-A8DD-7E46-C53A-3D5F52C3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Text Box 2">
            <a:extLst>
              <a:ext uri="{FF2B5EF4-FFF2-40B4-BE49-F238E27FC236}">
                <a16:creationId xmlns:a16="http://schemas.microsoft.com/office/drawing/2014/main" id="{329DFD23-41EE-50B4-6EFD-1D739F686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4500"/>
            <a:ext cx="8686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Quais são os traços do período da igreja profetizada por Filadélfia?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E9501B74-60FE-5541-7521-A054A87D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0275"/>
            <a:ext cx="5616575" cy="410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</a:rPr>
              <a:t>“Ao anjo da igreja em Filadélfia escreve: Estas coisas diz o santo, o verdadeiro, aquele que tem a chave de Davi, que abre, e ninguém fechará, e que fecha, e ninguém abrirá: Conheço as tuas obras - eis que tenho posto diante de ti uma porta aberta, a qual ninguém pode fechar - que tens pouca força, entretanto, guardaste a minha palavra e não negaste o meu nome.</a:t>
            </a: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B5423113-5C8F-2A54-7623-15CB11F1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5867400" y="1989138"/>
            <a:ext cx="2951163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996842A0-6E7B-F0AB-0FA5-EFEBE297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Text Box 2">
            <a:extLst>
              <a:ext uri="{FF2B5EF4-FFF2-40B4-BE49-F238E27FC236}">
                <a16:creationId xmlns:a16="http://schemas.microsoft.com/office/drawing/2014/main" id="{D0907691-2536-0780-ABAB-9862704F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5419725" cy="6442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Eis farei que alguns dos que são da sinagoga de Satanás, desses que a si mesmos se declaram judeus e não são, mas mentem, eis que os farei vir e  prostrar-se aos teus pés e conhecer que eu te amei. Porque guardaste a palavra da minha perseverança, também eu te guardarei da hora da provação que há de vir sobre o mundo inteiro, para experimentar os que habitam sobre a terra. Venho sem demora. Conserva o que tens, para que ninguém tome a tua coroa.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8A478CCB-D129-D162-C416-14A40523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5940425" y="981075"/>
            <a:ext cx="2951163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277FFB91-4B77-067C-71F2-1B605993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Text Box 2">
            <a:extLst>
              <a:ext uri="{FF2B5EF4-FFF2-40B4-BE49-F238E27FC236}">
                <a16:creationId xmlns:a16="http://schemas.microsoft.com/office/drawing/2014/main" id="{1B1CEE8B-36E5-E1FB-CE93-408AD519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9400"/>
            <a:ext cx="5761037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chemeClr val="bg1"/>
                </a:solidFill>
              </a:rPr>
              <a:t>Ao vencedor, fá-lo-ei coluna no santuário do meu Deus, e daí jamais  sairá; gravarei também sobre ele o nome do meu Deus, o nome da cidade do meu Deus, a nova Jerusalém que desce do céu, vinda da parte do meu Deus, e o meu novo nome. Quem tem ouvidos, ouça o que o Espírito diz às igrejas.”             </a:t>
            </a:r>
            <a:r>
              <a:rPr lang="pt-BR" altLang="pt-BR" sz="2000" b="1">
                <a:solidFill>
                  <a:srgbClr val="FFFF00"/>
                </a:solidFill>
              </a:rPr>
              <a:t>Apocalipse 3:7-13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6D6D9DCE-A8FA-576D-1A89-9377D55F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5940425" y="1341438"/>
            <a:ext cx="2951163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>
            <a:extLst>
              <a:ext uri="{FF2B5EF4-FFF2-40B4-BE49-F238E27FC236}">
                <a16:creationId xmlns:a16="http://schemas.microsoft.com/office/drawing/2014/main" id="{CD38EB4D-E4B3-B07C-17CC-D3EC411E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Text Box 2">
            <a:extLst>
              <a:ext uri="{FF2B5EF4-FFF2-40B4-BE49-F238E27FC236}">
                <a16:creationId xmlns:a16="http://schemas.microsoft.com/office/drawing/2014/main" id="{76E83761-E23B-47D0-832A-F6EE7B23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207803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4FBD05F8-350E-38E1-FB87-3EF3D900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2511425"/>
            <a:ext cx="7620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“...que tens pouca força, entretanto, guardaste a minha palavra e não negaste o meu nome.” </a:t>
            </a:r>
            <a:r>
              <a:rPr lang="pt-BR" altLang="pt-BR" sz="2000" b="1">
                <a:solidFill>
                  <a:schemeClr val="bg1"/>
                </a:solidFill>
              </a:rPr>
              <a:t>v.8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E0F47333-DB13-7873-1CE8-B7EFFF2F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4340225"/>
            <a:ext cx="76962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 estes como os crentes de Esmirna não enviou Jesus reprovação. Mencionou apenas que tinham pouca força.</a:t>
            </a: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909AD228-4D4D-2ED9-CD61-9E19367B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5508625" y="260350"/>
            <a:ext cx="2951163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>
            <a:extLst>
              <a:ext uri="{FF2B5EF4-FFF2-40B4-BE49-F238E27FC236}">
                <a16:creationId xmlns:a16="http://schemas.microsoft.com/office/drawing/2014/main" id="{025B00B1-3700-13FE-548A-24F160AC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8"/>
          <a:stretch>
            <a:fillRect/>
          </a:stretch>
        </p:blipFill>
        <p:spPr bwMode="auto">
          <a:xfrm>
            <a:off x="0" y="0"/>
            <a:ext cx="558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>
            <a:extLst>
              <a:ext uri="{FF2B5EF4-FFF2-40B4-BE49-F238E27FC236}">
                <a16:creationId xmlns:a16="http://schemas.microsoft.com/office/drawing/2014/main" id="{27416704-19E0-FDEE-174B-5054DF69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Text Box 2">
            <a:extLst>
              <a:ext uri="{FF2B5EF4-FFF2-40B4-BE49-F238E27FC236}">
                <a16:creationId xmlns:a16="http://schemas.microsoft.com/office/drawing/2014/main" id="{72D0C62E-C110-39E7-D72A-1E53C9A0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184775" cy="212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 b="1">
                <a:solidFill>
                  <a:schemeClr val="bg1"/>
                </a:solidFill>
              </a:rPr>
              <a:t>“Eu sou a videira, vós, os ramos. Quem permanece em mim, e eu, nele, esse dá muito fruto; porque sem mim nada podeis fazer.” </a:t>
            </a:r>
            <a:r>
              <a:rPr lang="pt-BR" altLang="pt-BR" b="1">
                <a:solidFill>
                  <a:srgbClr val="FFFF00"/>
                </a:solidFill>
              </a:rPr>
              <a:t>João 15:5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10B3FDFD-3B4E-BB3C-4E11-70907E9F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4897437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Cristo instrui os crentes de Filadélfia a suportar pacientemente as provas.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4E853D87-1D82-67A7-3D2E-6FC38F34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489743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Ele, Jesus é o eterno guardador da chave, o possuidor de autoridade transcendente.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>
            <a:extLst>
              <a:ext uri="{FF2B5EF4-FFF2-40B4-BE49-F238E27FC236}">
                <a16:creationId xmlns:a16="http://schemas.microsoft.com/office/drawing/2014/main" id="{4E90AADC-88AD-41A4-63E4-F9C78BAD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id="{A1454B49-E372-ACB0-AA6D-3A5BCBBC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6050"/>
            <a:ext cx="52498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Época de Filadélfia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0E632AE9-45CE-76DE-1810-5B7FCF94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470025"/>
            <a:ext cx="5094287" cy="4791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É a última parte do século XVIII e a primeira do século XIX.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O nascimento da expansão missionária e a organização das sociedades bíblicas.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Surgem os maiores reavivamentos da história, início do estudo de Daniel e Apocalipse.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CC34F13A-7A75-4334-F3C8-09E80DE2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17586"/>
          <a:stretch>
            <a:fillRect/>
          </a:stretch>
        </p:blipFill>
        <p:spPr bwMode="auto">
          <a:xfrm>
            <a:off x="5940425" y="1341438"/>
            <a:ext cx="2951163" cy="2085975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9" name="Picture 9">
            <a:extLst>
              <a:ext uri="{FF2B5EF4-FFF2-40B4-BE49-F238E27FC236}">
                <a16:creationId xmlns:a16="http://schemas.microsoft.com/office/drawing/2014/main" id="{20E5D494-4510-C3B6-4058-395AD2F0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Text Box 2">
            <a:extLst>
              <a:ext uri="{FF2B5EF4-FFF2-40B4-BE49-F238E27FC236}">
                <a16:creationId xmlns:a16="http://schemas.microsoft.com/office/drawing/2014/main" id="{155ECB11-B0F5-DFAC-81E5-0B79B3B1E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7063"/>
            <a:ext cx="3181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</a:rPr>
              <a:t>Recompensa: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78DC0EEA-2A95-C8F3-B221-18EDC8E7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5184775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</a:rPr>
              <a:t>Jesus prometeu que os Vencedores receberiam “o nome de meu Deus, o nome da cidade de meu Deus, a nova Jerusalém ...e o meu novo nome.”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>
            <a:extLst>
              <a:ext uri="{FF2B5EF4-FFF2-40B4-BE49-F238E27FC236}">
                <a16:creationId xmlns:a16="http://schemas.microsoft.com/office/drawing/2014/main" id="{F24C9E2A-F184-39AB-A7DA-084E0077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Text Box 2">
            <a:extLst>
              <a:ext uri="{FF2B5EF4-FFF2-40B4-BE49-F238E27FC236}">
                <a16:creationId xmlns:a16="http://schemas.microsoft.com/office/drawing/2014/main" id="{7B8F56BE-21BF-C411-0DC4-25316F21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404813"/>
            <a:ext cx="2805112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Mistral AV" pitchFamily="66" charset="0"/>
              </a:rPr>
              <a:t>Laodicéia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17149D1-E2EA-AA5F-3850-53E58FC5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836613"/>
            <a:ext cx="271621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FFFF00"/>
                </a:solidFill>
              </a:rPr>
              <a:t>A Era Presente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16854C78-0F73-358F-557F-8CD0E11F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6048375" cy="4791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Laodicéia, constituía-se na cidade paraíso dos homens de negócios.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Era muitíssimo rica e orgulhava-se desse fato.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No ano 60 DC Laodicéia foi arrasada por um terremoto, mas tinha tantas condições financeiras que recusou auxílio de Roma. A cidade foi reconstituída com seus próprios recursos.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C8B68584-D699-024C-DE62-A34A9CCE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id="{549C0AAE-116E-6C71-C765-1E9ED93A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1150"/>
            <a:ext cx="6985000" cy="628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Sua grande riqueza provinha do comércio e atividade bancária.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A lã preta de Laodicéia era usada para confeccionar cobertores e roupas de luxo.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Laodicéia também era notável por sua escola de medicina e por um colírio fabricado com ingredientes locais.</a:t>
            </a:r>
          </a:p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Havia um aqueduto que conduzia água de uma fonte de águas quentes e chegavam na cidade mornas, não era própria para beber mas apropriada para banho.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0BF9D145-1BE9-1EF2-E373-12486506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F10B0ED1-8702-9FCC-ECC1-54BE3D1E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3663"/>
            <a:ext cx="3384550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</a:rPr>
              <a:t>Estas sete igrejas estavam localizadas na Ásia menor, território atual da Turquia.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2E72723-6BCD-14A0-EB9C-BE450455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b="15947"/>
          <a:stretch>
            <a:fillRect/>
          </a:stretch>
        </p:blipFill>
        <p:spPr bwMode="auto">
          <a:xfrm>
            <a:off x="3635375" y="1268413"/>
            <a:ext cx="5435600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CE04CE1B-0B4A-82FA-29DA-A696A3CC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88913"/>
            <a:ext cx="91487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000">
                <a:solidFill>
                  <a:schemeClr val="bg1"/>
                </a:solidFill>
                <a:latin typeface="Mistral AV" pitchFamily="66" charset="0"/>
              </a:rPr>
              <a:t>Onde estavam localizadas estas sete igrejas?</a:t>
            </a:r>
            <a:endParaRPr lang="pt-BR" altLang="pt-BR" sz="4000">
              <a:solidFill>
                <a:schemeClr val="bg1"/>
              </a:solidFill>
              <a:latin typeface="Mistral AV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id="{65A0743E-01D9-7E7D-E76F-6B659E4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ext Box 2">
            <a:extLst>
              <a:ext uri="{FF2B5EF4-FFF2-40B4-BE49-F238E27FC236}">
                <a16:creationId xmlns:a16="http://schemas.microsoft.com/office/drawing/2014/main" id="{E7E351B1-23B1-7960-F6E5-1582A2FC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6200"/>
            <a:ext cx="8763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Laodicéia representa que característica para o nosso tempo?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1920286-40DB-49DD-BAB0-19FA2A53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25588"/>
            <a:ext cx="7200900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“Ao anjo da igreja em Laodicéia escreve: Estas coisas diz o Amém, a testemunha fiel e verdadeira, o princípio da criação de Deus: Conheço as tuas obras, que nem és frio nem quente. Quem dera fosses frio ou quente! Assim, porque és morno e nem és quente nem frio, estou a ponto de vomitar-te da minha boca; pois dizes: Estou rico e abastado e não preciso de coisa alguma, e nem sabes que tu és  infeliz, sim, miserável, pobre, cego e nu.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F8F739F9-592D-8C42-CDA9-DF2A88F2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2">
            <a:extLst>
              <a:ext uri="{FF2B5EF4-FFF2-40B4-BE49-F238E27FC236}">
                <a16:creationId xmlns:a16="http://schemas.microsoft.com/office/drawing/2014/main" id="{27A98E64-D81B-9712-CAE4-249E2DB8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9763"/>
            <a:ext cx="8686800" cy="545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Aconselho-te que de mim compres ouro refinado pelo fogo para te enriqueceres,  vestiduras brancas para te vestires, a fim de que não seja manifesta a vergonha da tua nudez, e colírio para ungires os olhos, afim de que vejas. Eu repreendo e disciplino a quantos amo. Sê, pois, zeloso e arrepende-te. Eis que estou à porta e bato; se alguém ouvir a minha voz e abrir a porta, entrarei em sua casa e cearei com ele, e ele, comigo.”                                       </a:t>
            </a:r>
            <a:r>
              <a:rPr lang="pt-BR" altLang="pt-BR" sz="2000" b="1">
                <a:solidFill>
                  <a:schemeClr val="bg1"/>
                </a:solidFill>
              </a:rPr>
              <a:t>Apocalipse 3:14-20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3CB06C5C-5B37-EF97-3342-C4FE67D3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Text Box 2">
            <a:extLst>
              <a:ext uri="{FF2B5EF4-FFF2-40B4-BE49-F238E27FC236}">
                <a16:creationId xmlns:a16="http://schemas.microsoft.com/office/drawing/2014/main" id="{EF5D60B6-C056-E43B-B3B6-81E13D79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4945063" cy="594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</a:rPr>
              <a:t> “Ao vencedor, dar-lhe-ei sentar-se comigo no meu trono, assim como também eu venci e me sentei com meu Pai no seu trono. Quem tem ouvidos, ouça o que o Espírito diz às igrejas.”</a:t>
            </a:r>
          </a:p>
          <a:p>
            <a:pPr algn="r"/>
            <a:r>
              <a:rPr lang="pt-BR" altLang="pt-BR" sz="2400" b="1">
                <a:solidFill>
                  <a:srgbClr val="FFFF00"/>
                </a:solidFill>
              </a:rPr>
              <a:t>Apocalipse 3:21 e 22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>
            <a:extLst>
              <a:ext uri="{FF2B5EF4-FFF2-40B4-BE49-F238E27FC236}">
                <a16:creationId xmlns:a16="http://schemas.microsoft.com/office/drawing/2014/main" id="{82615D97-83FF-08EA-E6CA-A02E7B22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2">
            <a:extLst>
              <a:ext uri="{FF2B5EF4-FFF2-40B4-BE49-F238E27FC236}">
                <a16:creationId xmlns:a16="http://schemas.microsoft.com/office/drawing/2014/main" id="{9D9F2E15-8D14-2858-1FEC-20AED411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6050"/>
            <a:ext cx="207803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Elogio: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B18EA438-3F89-918D-C462-A0A6177E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15367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</a:rPr>
              <a:t>Não há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B23BC4FC-959C-99CB-4844-6792C206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03400"/>
            <a:ext cx="35702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</a:rPr>
              <a:t>Repreensão: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3B5257B4-F9DE-4262-EBF3-E0F70C8A4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08275"/>
            <a:ext cx="8640763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“...nem és frio, nem quente ...porque és morno, estou a ponto de vomitar-te da minha boca.” </a:t>
            </a:r>
            <a:r>
              <a:rPr lang="pt-BR" altLang="pt-BR" sz="2000" b="1">
                <a:solidFill>
                  <a:schemeClr val="bg1"/>
                </a:solidFill>
              </a:rPr>
              <a:t>v. 15 e 16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5F8F713F-C2EB-DCD0-683A-BB2F7C7F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40225"/>
            <a:ext cx="8640763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Laodicéia compartilha seu orgulho e auto-suficiência, mas sem razão. Jesus enviou então reprovação particularmente severa.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>
            <a:extLst>
              <a:ext uri="{FF2B5EF4-FFF2-40B4-BE49-F238E27FC236}">
                <a16:creationId xmlns:a16="http://schemas.microsoft.com/office/drawing/2014/main" id="{0E9791EE-F900-FE30-8083-48FD2C47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Text Box 2">
            <a:extLst>
              <a:ext uri="{FF2B5EF4-FFF2-40B4-BE49-F238E27FC236}">
                <a16:creationId xmlns:a16="http://schemas.microsoft.com/office/drawing/2014/main" id="{80CE52A7-0320-6BB1-98E9-7F9E60410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700088"/>
            <a:ext cx="2419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</a:rPr>
              <a:t>Conselho: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169639F2-9407-7BE6-181C-F13C59DAA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5905500" cy="4935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“Aconselho-te que de mim compres ouro refinado pelo fogo, para te enriqueceres,  vestiduras brancas, para te vestires, a fim de que não seja manifesta a vergonha da tua nudez, e colírio para ungires os olhos, a fim de que vejas.”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Apocalipse 3:18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D4AFE233-1EA1-A20C-40F3-72A69A0D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Text Box 2">
            <a:extLst>
              <a:ext uri="{FF2B5EF4-FFF2-40B4-BE49-F238E27FC236}">
                <a16:creationId xmlns:a16="http://schemas.microsoft.com/office/drawing/2014/main" id="{370CB95C-C70C-D949-01B4-1606C292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608513" cy="5454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Ouro, de Cristo que é a fonte da verdadeira riqueza.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Roupas brancas, da justiça de Cristo. Não as pretas do orgulho de Laodicéia.</a:t>
            </a: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Colírio do Espírito Santo e não o de Laodicéia.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>
            <a:extLst>
              <a:ext uri="{FF2B5EF4-FFF2-40B4-BE49-F238E27FC236}">
                <a16:creationId xmlns:a16="http://schemas.microsoft.com/office/drawing/2014/main" id="{8EEF56B5-983C-0DA7-6FF5-5CEEE023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Text Box 2">
            <a:extLst>
              <a:ext uri="{FF2B5EF4-FFF2-40B4-BE49-F238E27FC236}">
                <a16:creationId xmlns:a16="http://schemas.microsoft.com/office/drawing/2014/main" id="{9BD9934D-9728-6491-F6E1-31C334CC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88975"/>
            <a:ext cx="3251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olidFill>
                  <a:schemeClr val="bg1"/>
                </a:solidFill>
              </a:rPr>
              <a:t>A Recompensa: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4C25EE25-3D39-019E-7693-196CF5DA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74850"/>
            <a:ext cx="8515350" cy="444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</a:rPr>
              <a:t>“Eis que estou à porta e bato; se alguém ouvir a minha voz e abrir a porta, entrarei em sua casa e cearei com ele, e ele, comigo. Ao vencedor, dar-lhe-ei sentar-se comigo no meu trono, assim como também eu venci e me sentei com meu Pai no seu trono. Quem tem ouvidos, ouça o que o Espírito diz às igrejas.”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Apocalipse 3:20-22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0D67A588-D9D4-C65A-3A93-06E39368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Text Box 2">
            <a:extLst>
              <a:ext uri="{FF2B5EF4-FFF2-40B4-BE49-F238E27FC236}">
                <a16:creationId xmlns:a16="http://schemas.microsoft.com/office/drawing/2014/main" id="{98C7D0DD-BFDC-FDC7-4ED7-AD0075210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79425"/>
            <a:ext cx="446405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Apesar da triste condição de Laodicéia Deus continua a amá-la; não tolera seus erros, mas lhe dirige os conselhos mais comovedores e inclusive faz o mais terno oferecimento.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00D753FA-4AB6-BEB3-8F94-F6652713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0D9DB238-DB32-40F9-48D5-B75B378B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3D65C01-3E7F-E88F-7E3D-80962180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4" b="10092"/>
          <a:stretch>
            <a:fillRect/>
          </a:stretch>
        </p:blipFill>
        <p:spPr bwMode="auto">
          <a:xfrm>
            <a:off x="179388" y="3141663"/>
            <a:ext cx="251618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CC94F2A5-82A8-EECA-4B9F-6AA4B072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8201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Temos outros períodos proféticos de sete no Apocalipse e certamente a repetição do número segue um uso simbólico. O estudo da história confirma esta idéia.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CDD049B0-77D9-3F04-B8E3-6C3C36E6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213100"/>
            <a:ext cx="3616325" cy="326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Igrejas</a:t>
            </a:r>
          </a:p>
          <a:p>
            <a:pPr>
              <a:spcBef>
                <a:spcPct val="4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Selos</a:t>
            </a:r>
          </a:p>
          <a:p>
            <a:pPr>
              <a:spcBef>
                <a:spcPct val="4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Trombetas</a:t>
            </a:r>
          </a:p>
          <a:p>
            <a:pPr>
              <a:spcBef>
                <a:spcPct val="40000"/>
              </a:spcBef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Pragas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8C7978E3-FFD1-D0E0-5120-DDAC3670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B67FF8A5-17A7-D3EF-9629-168BA523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3816350" cy="557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Foi revelado no Apocalipse que as sete igrejas começam na época de João e terminam na segunda vinda de Cristo.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3799</Words>
  <Application>Microsoft Office PowerPoint</Application>
  <PresentationFormat>Apresentação na tela (4:3)</PresentationFormat>
  <Paragraphs>224</Paragraphs>
  <Slides>78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5" baseType="lpstr">
      <vt:lpstr>Arial</vt:lpstr>
      <vt:lpstr>Times New Roman</vt:lpstr>
      <vt:lpstr>Mistral AV</vt:lpstr>
      <vt:lpstr>Plump MT</vt:lpstr>
      <vt:lpstr>Wingdings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IASBEAS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ari.cidral</dc:creator>
  <cp:lastModifiedBy>Pr. Marcelo Carvalho</cp:lastModifiedBy>
  <cp:revision>33</cp:revision>
  <dcterms:created xsi:type="dcterms:W3CDTF">2003-11-07T16:04:38Z</dcterms:created>
  <dcterms:modified xsi:type="dcterms:W3CDTF">2022-05-19T08:47:48Z</dcterms:modified>
</cp:coreProperties>
</file>