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8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000099"/>
    <a:srgbClr val="00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7" autoAdjust="0"/>
    <p:restoredTop sz="94660"/>
  </p:normalViewPr>
  <p:slideViewPr>
    <p:cSldViewPr>
      <p:cViewPr varScale="1">
        <p:scale>
          <a:sx n="38" d="100"/>
          <a:sy n="38" d="100"/>
        </p:scale>
        <p:origin x="120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D57B0AEF-F35E-DBAC-E828-38DC4D1DA4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381C2FBC-D325-D96D-6700-03E7D79EC5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1B1D7927-CB89-6BF8-D2A7-84FF4BB2279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089306F3-23BE-0D16-3C56-A66AD99E97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8C65CCA9-A7ED-99CE-94A7-35ABEC3922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21F91822-519E-18D1-328C-6FF5F3591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8D06093-66D7-4CC4-A5E9-D24A2D7D2E3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B213B-142D-A6CF-5DFA-AF9D53D82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3D203E-1CA7-9CA8-2724-5DCEFFF4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4AE246-A9B3-19B6-3161-A7DCA996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B03675-5E01-AAA9-A319-C50A6581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E98C07-F337-BB6E-74EA-ED8A01E3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4AB4-260E-4713-B2D4-B175A2A2DE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894734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DA41-608B-E52A-BA75-8009FDAD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7CC6F0-0729-8CC9-1428-79748FE1D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523B1A-B310-20FD-B456-CD9A1653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CACAC2-F498-3F33-FBA6-889EA535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70FBAD-9275-3D8E-4EB1-60761D66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1A269-C898-4CD6-B16C-4FF1C49B09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19542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DE3484-97BF-531F-7925-F6B88C709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DCF3DD-FA63-5495-00D5-166497AEB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3F7CCE-EF57-3CF2-5AF3-1CD705FB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5871B-9EC0-B4FF-FA31-D848FC6A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566DA7-F1EB-FF5A-81D0-2BA41DEA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EB4EF-299D-449D-B8AB-BD29879CB5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28230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F7255-6C86-19AC-565E-19B3C50C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E4F61A-255B-DEC3-F9F7-528583954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1ED8ED-5115-9A4C-6F8C-46B231C1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D427D1-50B8-0895-2F06-6E4BCD42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11EBD8-7B5A-4FC1-E50B-6898A9BB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2EE7-BF64-4B5B-A91A-30DC3F4ED8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54370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B2D22-AFA1-A8D7-5A1E-4575C78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2E0040-1C75-777A-79AC-C669E3207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5868AC-A89A-215A-FD27-0DE66575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0A1784-916E-02B2-6F75-231572B3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CBE4E4-9DDB-7A4A-D062-62740703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5D30-AEDF-46B7-A88B-44C245A569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73759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04749-5277-1130-A344-36818B08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4B5238-62B2-D793-EC08-57F898193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A0A6F4-96A3-AF57-6A57-0EF157AB3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40D95A-A74F-90D2-6234-26F6125C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8135DB-BBF5-BAED-C513-CB726E34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214269-C874-4FE7-C23E-5ECC9937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8DD21-45F4-43E4-903D-456F046F22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03056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9347F-13DB-048F-963B-3F6F8274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85AC09-6CCA-D6EE-D0C6-33E89E80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56818E-9EEE-690C-F621-0922B692A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A5FB39-B907-F3C5-C37B-B93A75E66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2B7D16-4A9A-F2E2-17F3-961E8904A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B7A072-B2A6-9DAE-8AA9-62A1300A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BE235D-B48F-455E-5ABC-5CE73BA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67DB75-B272-BF72-26D8-8B0C7E1C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4CD26-EBD3-4B7B-A053-8C1F58B338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2390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1481B-CFCB-FE93-A7CE-C9EC0638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619BDC-0C03-006F-3E3A-1ED17979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A32F50-321B-356C-EC03-2D306072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0B7D162-9E1E-4687-56D2-1AE8C233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E5B6B-E3B7-4F96-B84D-5A39B84052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93889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361DCF-29FD-5397-EFA8-C84735D9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3910AE-031C-B2B8-2257-E96C9325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907EAA-194C-5469-BBF4-8714D948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DAFD6-5A9F-4E7D-9D32-FB1BE8E161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83183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2BDD7-1016-0CF2-2149-AF3FAFB7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DD3980-E768-324E-7E5B-D0A492FD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4ECF5A-A1D5-4FB5-08BA-0734EFA45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E0635D-47C0-0C4D-6634-822EC147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CDC953-6DA2-E2B5-79EF-E64942CB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4CA3C9-D74E-3FEC-7DD3-2F09AFBA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85DD1-7C0E-4D24-A724-EAB2071DDC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02648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F3224-4C16-44F6-9479-D8C55889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7D6A3F-DC22-4D32-56FF-F9A0D9C54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8C7296-9DA1-9785-F3AB-C0D9482E3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41B7B2-E57A-736E-52DE-827DBECD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C94E36-B7A8-B2AB-0B51-42604062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BE94BC-D7AA-7B42-CFCE-D8F23285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73E0E-C715-4651-9FD0-D2A5E36284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81896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F97F26-D0B1-B70E-124D-F1AE0325F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36C436-4484-090C-822C-8BF375ACA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0A6745-837E-7C2B-DC3A-AF9F82C41F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DD956C-545D-DFD9-4329-A4B72AC289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1F9F52-2848-22A2-029F-D33FC7AFF2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93F77D1C-DBD6-4BCA-93E6-6152C57E2D3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>
            <a:extLst>
              <a:ext uri="{FF2B5EF4-FFF2-40B4-BE49-F238E27FC236}">
                <a16:creationId xmlns:a16="http://schemas.microsoft.com/office/drawing/2014/main" id="{ACF099ED-295A-A7E5-3EF7-5601F1F0C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6" name="Picture 10">
            <a:extLst>
              <a:ext uri="{FF2B5EF4-FFF2-40B4-BE49-F238E27FC236}">
                <a16:creationId xmlns:a16="http://schemas.microsoft.com/office/drawing/2014/main" id="{7B9E1D7E-E130-08ED-1E6D-2E6D3C42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Text Box 2">
            <a:extLst>
              <a:ext uri="{FF2B5EF4-FFF2-40B4-BE49-F238E27FC236}">
                <a16:creationId xmlns:a16="http://schemas.microsoft.com/office/drawing/2014/main" id="{68B8ECE1-920C-0671-1B01-B32012CE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6513"/>
            <a:ext cx="9144000" cy="15557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Enganos satânicos acerca da segunda vinda de Cristo</a:t>
            </a: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B6D3C8C1-BE09-71DB-9F61-D9A601DB9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797050"/>
            <a:ext cx="5003800" cy="4295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b="0">
                <a:latin typeface="Arial Black" panose="020B0A04020102020204" pitchFamily="34" charset="0"/>
              </a:rPr>
              <a:t>“E ele lhes respondeu: Vede que ninguém vos engane. Porque virão muitos em meu nome, dizendo: Eu sou o Cristo; e enganarão a muitos.”</a:t>
            </a:r>
          </a:p>
          <a:p>
            <a:pPr algn="r"/>
            <a:r>
              <a:rPr lang="pt-BR" altLang="pt-BR" sz="2000" b="0">
                <a:solidFill>
                  <a:schemeClr val="bg1"/>
                </a:solidFill>
                <a:latin typeface="Arial Black" panose="020B0A04020102020204" pitchFamily="34" charset="0"/>
              </a:rPr>
              <a:t>Mateus 24:4 e 5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6" name="Picture 16">
            <a:extLst>
              <a:ext uri="{FF2B5EF4-FFF2-40B4-BE49-F238E27FC236}">
                <a16:creationId xmlns:a16="http://schemas.microsoft.com/office/drawing/2014/main" id="{9B34B7FC-8DA6-EA65-2C82-A5FEDB65D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2" name="Text Box 2">
            <a:extLst>
              <a:ext uri="{FF2B5EF4-FFF2-40B4-BE49-F238E27FC236}">
                <a16:creationId xmlns:a16="http://schemas.microsoft.com/office/drawing/2014/main" id="{481A5BBA-4690-9357-245B-5D95E7448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20713"/>
            <a:ext cx="3670300" cy="554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latin typeface="Arial" panose="020B0604020202020204" pitchFamily="34" charset="0"/>
              </a:rPr>
              <a:t>“Então, vi sair da boca do dragão, da boca da besta e da boca do falso profeta  três espíritos imundos semelhantes a rãs;</a:t>
            </a:r>
            <a:br>
              <a:rPr lang="pt-BR" altLang="pt-BR" sz="2400">
                <a:latin typeface="Arial" panose="020B0604020202020204" pitchFamily="34" charset="0"/>
              </a:rPr>
            </a:br>
            <a:r>
              <a:rPr lang="pt-BR" altLang="pt-BR" sz="2400">
                <a:latin typeface="Arial" panose="020B0604020202020204" pitchFamily="34" charset="0"/>
              </a:rPr>
              <a:t>porque eles são espíritos de demônios, operadores de sinais, e se dirigem aos reis do mundo inteiro com o fim de ajuntá-los para a peleja do grande Dia do Deus Todo-Poderoso.”</a:t>
            </a:r>
            <a:r>
              <a:rPr lang="pt-BR" altLang="pt-BR" sz="2800">
                <a:latin typeface="Arial" panose="020B0604020202020204" pitchFamily="34" charset="0"/>
              </a:rPr>
              <a:t>                            </a:t>
            </a:r>
          </a:p>
          <a:p>
            <a:pPr algn="r"/>
            <a:r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t>Apocalipse 16:13 e 14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3" name="Picture 9">
            <a:extLst>
              <a:ext uri="{FF2B5EF4-FFF2-40B4-BE49-F238E27FC236}">
                <a16:creationId xmlns:a16="http://schemas.microsoft.com/office/drawing/2014/main" id="{56007E7D-E6C4-C9DD-82BE-09870624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6" name="Text Box 2">
            <a:extLst>
              <a:ext uri="{FF2B5EF4-FFF2-40B4-BE49-F238E27FC236}">
                <a16:creationId xmlns:a16="http://schemas.microsoft.com/office/drawing/2014/main" id="{6E1CCBC6-4BDD-37A2-6808-1217F66A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4248150" cy="466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“E não é de admirar, porque o próprio Satanás se transforma em anjo de luz.”</a:t>
            </a:r>
          </a:p>
          <a:p>
            <a:pPr algn="r"/>
            <a:r>
              <a:rPr lang="pt-BR" altLang="pt-BR" sz="4000">
                <a:latin typeface="Arial" panose="020B0604020202020204" pitchFamily="34" charset="0"/>
              </a:rPr>
              <a:t>                      </a:t>
            </a:r>
            <a:r>
              <a:rPr lang="pt-BR" altLang="pt-BR" sz="2000">
                <a:latin typeface="Arial" panose="020B0604020202020204" pitchFamily="34" charset="0"/>
              </a:rPr>
              <a:t>IICoríntios 11:14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7" name="Picture 9">
            <a:extLst>
              <a:ext uri="{FF2B5EF4-FFF2-40B4-BE49-F238E27FC236}">
                <a16:creationId xmlns:a16="http://schemas.microsoft.com/office/drawing/2014/main" id="{D071D66E-F24C-DB6E-BF17-937BB6B4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0" name="Text Box 2">
            <a:extLst>
              <a:ext uri="{FF2B5EF4-FFF2-40B4-BE49-F238E27FC236}">
                <a16:creationId xmlns:a16="http://schemas.microsoft.com/office/drawing/2014/main" id="{E8EECBC7-C93D-4698-2A4D-2B7F31BC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77788"/>
            <a:ext cx="4510087" cy="6664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 b="0">
                <a:latin typeface="Arial Black" panose="020B0A04020102020204" pitchFamily="34" charset="0"/>
              </a:rPr>
              <a:t>“Então, será, de fato, revelado o iníquo, a quem o Senhor Jesus matará com o sopro de sua boca e o destruirá pela manifestação de sua vinda. Ora, o aparecimento do iníquo é segundo a eficácia de Satanás, com todo o poder, e sinais, e prodígios da mentira, e com todo o engano de injustiça aos que perecem, porque não acolheram o amor da verdade para serem salvos.” </a:t>
            </a:r>
            <a:r>
              <a:rPr lang="pt-BR" altLang="pt-BR" sz="1600" b="0">
                <a:solidFill>
                  <a:schemeClr val="bg1"/>
                </a:solidFill>
                <a:latin typeface="Arial Black" panose="020B0A04020102020204" pitchFamily="34" charset="0"/>
              </a:rPr>
              <a:t>II Tessalonicenses 2:8-10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2" name="Picture 10">
            <a:extLst>
              <a:ext uri="{FF2B5EF4-FFF2-40B4-BE49-F238E27FC236}">
                <a16:creationId xmlns:a16="http://schemas.microsoft.com/office/drawing/2014/main" id="{F01B2768-91A2-E50E-240D-951D55AA1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4" name="Text Box 2">
            <a:extLst>
              <a:ext uri="{FF2B5EF4-FFF2-40B4-BE49-F238E27FC236}">
                <a16:creationId xmlns:a16="http://schemas.microsoft.com/office/drawing/2014/main" id="{96947014-F54F-C604-3764-C90595DDA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836613"/>
            <a:ext cx="3960812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Engano: Satanás tratará de enganar, imitando a segunda vinda de Cristo.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1" name="Picture 5">
            <a:extLst>
              <a:ext uri="{FF2B5EF4-FFF2-40B4-BE49-F238E27FC236}">
                <a16:creationId xmlns:a16="http://schemas.microsoft.com/office/drawing/2014/main" id="{10AE56F3-AB72-13D4-3C2A-AD8538D3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58" name="Text Box 2">
            <a:extLst>
              <a:ext uri="{FF2B5EF4-FFF2-40B4-BE49-F238E27FC236}">
                <a16:creationId xmlns:a16="http://schemas.microsoft.com/office/drawing/2014/main" id="{4C1C5ACD-6B84-D28D-91E4-4150EF4C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-63500"/>
            <a:ext cx="9180512" cy="1189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7200" b="0">
                <a:solidFill>
                  <a:schemeClr val="bg1"/>
                </a:solidFill>
                <a:latin typeface="Mistral AV" pitchFamily="66" charset="0"/>
              </a:rPr>
              <a:t>Como Jesus virá? </a:t>
            </a:r>
          </a:p>
        </p:txBody>
      </p:sp>
      <p:sp>
        <p:nvSpPr>
          <p:cNvPr id="147462" name="Text Box 6">
            <a:extLst>
              <a:ext uri="{FF2B5EF4-FFF2-40B4-BE49-F238E27FC236}">
                <a16:creationId xmlns:a16="http://schemas.microsoft.com/office/drawing/2014/main" id="{6432A5E3-58A7-745A-6A6A-8CEED4102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981075"/>
            <a:ext cx="526891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b="0">
                <a:latin typeface="Arial Black" panose="020B0A04020102020204" pitchFamily="34" charset="0"/>
              </a:rPr>
              <a:t>Como não se enganar?</a:t>
            </a:r>
          </a:p>
          <a:p>
            <a:endParaRPr lang="pt-BR" altLang="pt-BR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4" name="Picture 14">
            <a:extLst>
              <a:ext uri="{FF2B5EF4-FFF2-40B4-BE49-F238E27FC236}">
                <a16:creationId xmlns:a16="http://schemas.microsoft.com/office/drawing/2014/main" id="{CD01F321-2705-DDFB-B32B-75744B58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2" name="Text Box 2">
            <a:extLst>
              <a:ext uri="{FF2B5EF4-FFF2-40B4-BE49-F238E27FC236}">
                <a16:creationId xmlns:a16="http://schemas.microsoft.com/office/drawing/2014/main" id="{46F8495E-B12F-4CCF-AC55-1BE15A043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568825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latin typeface="Arial" panose="020B0604020202020204" pitchFamily="34" charset="0"/>
              </a:rPr>
              <a:t>Que declaração de Jesus revela que sua segunda vinda não será secreta?</a:t>
            </a:r>
          </a:p>
        </p:txBody>
      </p:sp>
      <p:sp>
        <p:nvSpPr>
          <p:cNvPr id="148483" name="Text Box 3">
            <a:extLst>
              <a:ext uri="{FF2B5EF4-FFF2-40B4-BE49-F238E27FC236}">
                <a16:creationId xmlns:a16="http://schemas.microsoft.com/office/drawing/2014/main" id="{BA6369F4-EF93-21B4-C29B-C9A5033B4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3024188"/>
            <a:ext cx="5327650" cy="328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“Então, se alguém vos disser: Eis aqui o Cristo! Ou Ei-lo ali! Não acrediteis; Porque, assim como o relâmpago sai do oriente e se mostra até no ocidente, assim há de ser a vinda do Filho do Homem.”</a:t>
            </a:r>
          </a:p>
          <a:p>
            <a:pPr algn="r">
              <a:lnSpc>
                <a:spcPct val="95000"/>
              </a:lnSpc>
            </a:pPr>
            <a:r>
              <a:rPr lang="pt-BR" altLang="pt-BR" sz="2400">
                <a:latin typeface="Arial" panose="020B0604020202020204" pitchFamily="34" charset="0"/>
              </a:rPr>
              <a:t>Mateus 24: 23, 27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4" name="Picture 10">
            <a:extLst>
              <a:ext uri="{FF2B5EF4-FFF2-40B4-BE49-F238E27FC236}">
                <a16:creationId xmlns:a16="http://schemas.microsoft.com/office/drawing/2014/main" id="{66AAB6FA-F533-45EF-3206-E24D9F14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Text Box 2">
            <a:extLst>
              <a:ext uri="{FF2B5EF4-FFF2-40B4-BE49-F238E27FC236}">
                <a16:creationId xmlns:a16="http://schemas.microsoft.com/office/drawing/2014/main" id="{E7E51204-F2E9-1EE1-9704-82DF2267F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5184775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Não há nada de secreto, diz o salmista Davi:</a:t>
            </a:r>
          </a:p>
        </p:txBody>
      </p:sp>
      <p:sp>
        <p:nvSpPr>
          <p:cNvPr id="149507" name="Text Box 3">
            <a:extLst>
              <a:ext uri="{FF2B5EF4-FFF2-40B4-BE49-F238E27FC236}">
                <a16:creationId xmlns:a16="http://schemas.microsoft.com/office/drawing/2014/main" id="{F036C835-87B4-6E55-4005-884315D6B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08275"/>
            <a:ext cx="5832475" cy="3573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 sz="3600">
                <a:latin typeface="Arial" panose="020B0604020202020204" pitchFamily="34" charset="0"/>
              </a:rPr>
              <a:t>“Vem o nosso Deus e não guarda silêncio; perante ele arde um fogo devorador, ao seu redor esbraveja  grande tormenta.”</a:t>
            </a:r>
          </a:p>
          <a:p>
            <a:pPr algn="r">
              <a:lnSpc>
                <a:spcPct val="95000"/>
              </a:lnSpc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Salmos 50:3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41" name="Picture 13">
            <a:extLst>
              <a:ext uri="{FF2B5EF4-FFF2-40B4-BE49-F238E27FC236}">
                <a16:creationId xmlns:a16="http://schemas.microsoft.com/office/drawing/2014/main" id="{3895EBFF-DD83-49C0-7499-6CB1662C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0" name="Text Box 2">
            <a:extLst>
              <a:ext uri="{FF2B5EF4-FFF2-40B4-BE49-F238E27FC236}">
                <a16:creationId xmlns:a16="http://schemas.microsoft.com/office/drawing/2014/main" id="{09477366-0942-77E6-C061-583A17BE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6050"/>
            <a:ext cx="88201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Seis perguntas que nos surgem.</a:t>
            </a:r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C588066C-4D5F-1013-BEB9-E888BF66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412875"/>
            <a:ext cx="454501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1ª) Jesus virá de forma pessoal?</a:t>
            </a:r>
          </a:p>
        </p:txBody>
      </p:sp>
      <p:sp>
        <p:nvSpPr>
          <p:cNvPr id="150532" name="Text Box 4">
            <a:extLst>
              <a:ext uri="{FF2B5EF4-FFF2-40B4-BE49-F238E27FC236}">
                <a16:creationId xmlns:a16="http://schemas.microsoft.com/office/drawing/2014/main" id="{F1DDE71A-6EC9-CF63-FEBB-6950C0CF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24175"/>
            <a:ext cx="5113338" cy="3336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lhes disseram: Varões galileus, por que estais olhando para as alturas? Esse Jesus, que dentre vós foi assunto ao céu virá do modo como o vistes subir.”          </a:t>
            </a:r>
            <a:r>
              <a:rPr lang="pt-BR" altLang="pt-BR" sz="2000">
                <a:latin typeface="Arial" panose="020B0604020202020204" pitchFamily="34" charset="0"/>
              </a:rPr>
              <a:t>Atos 1:11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82" name="Picture 30">
            <a:extLst>
              <a:ext uri="{FF2B5EF4-FFF2-40B4-BE49-F238E27FC236}">
                <a16:creationId xmlns:a16="http://schemas.microsoft.com/office/drawing/2014/main" id="{CD17D89E-C9A8-62B7-54D1-EBB155BD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5" name="Text Box 3">
            <a:extLst>
              <a:ext uri="{FF2B5EF4-FFF2-40B4-BE49-F238E27FC236}">
                <a16:creationId xmlns:a16="http://schemas.microsoft.com/office/drawing/2014/main" id="{C8EDA87C-B175-B392-8699-824F189F9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33450"/>
            <a:ext cx="4752975" cy="381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 sz="2800">
                <a:latin typeface="Arial" panose="020B0604020202020204" pitchFamily="34" charset="0"/>
              </a:rPr>
              <a:t>“</a:t>
            </a:r>
            <a:r>
              <a:rPr lang="pt-BR" altLang="pt-BR" sz="2600">
                <a:latin typeface="Arial" panose="020B0604020202020204" pitchFamily="34" charset="0"/>
              </a:rPr>
              <a:t>No monte da Oliveiras, achava-se Jesus assentado, quando se aproximaram dele os discípulos, em particular, e lhe pediram; Dize-nos quando sucederão essas coisas e que sinal haverá de tua vinda e da consumação do século.” </a:t>
            </a:r>
          </a:p>
          <a:p>
            <a:pPr algn="r">
              <a:lnSpc>
                <a:spcPct val="95000"/>
              </a:lnSpc>
            </a:pP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Mateus 24:3</a:t>
            </a:r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88DF7E72-EF9F-FBB3-D206-1D8489B7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57738"/>
            <a:ext cx="5689600" cy="2076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600">
                <a:solidFill>
                  <a:schemeClr val="bg1"/>
                </a:solidFill>
                <a:latin typeface="Arial" panose="020B0604020202020204" pitchFamily="34" charset="0"/>
              </a:rPr>
              <a:t>“Porque o Filho do Homem há de vir na glória de seu Pai, com os seus anjos, e, então, retribuirá a cada um conforme as suas obras.”</a:t>
            </a:r>
          </a:p>
          <a:p>
            <a:pPr algn="r"/>
            <a:r>
              <a:rPr lang="pt-BR" altLang="pt-BR" sz="2600">
                <a:solidFill>
                  <a:schemeClr val="bg1"/>
                </a:solidFill>
                <a:latin typeface="Arial" panose="020B0604020202020204" pitchFamily="34" charset="0"/>
              </a:rPr>
              <a:t>        </a:t>
            </a:r>
            <a:r>
              <a:rPr lang="pt-BR" altLang="pt-BR" sz="2600">
                <a:latin typeface="Arial" panose="020B0604020202020204" pitchFamily="34" charset="0"/>
              </a:rPr>
              <a:t> </a:t>
            </a:r>
            <a:r>
              <a:rPr lang="pt-BR" altLang="pt-BR" sz="2000">
                <a:latin typeface="Arial" panose="020B0604020202020204" pitchFamily="34" charset="0"/>
              </a:rPr>
              <a:t>Mateus 16:27</a:t>
            </a:r>
          </a:p>
        </p:txBody>
      </p:sp>
      <p:sp>
        <p:nvSpPr>
          <p:cNvPr id="151554" name="Text Box 2">
            <a:extLst>
              <a:ext uri="{FF2B5EF4-FFF2-40B4-BE49-F238E27FC236}">
                <a16:creationId xmlns:a16="http://schemas.microsoft.com/office/drawing/2014/main" id="{786A2ED1-6DA6-F0D4-8AE4-14708CE1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691197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2ª) Onde aparecerá o Senhor, e quem o acompanhará?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39D24A6C-F848-8B88-9C4C-E5FBD8EB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90" name="Picture 14">
            <a:extLst>
              <a:ext uri="{FF2B5EF4-FFF2-40B4-BE49-F238E27FC236}">
                <a16:creationId xmlns:a16="http://schemas.microsoft.com/office/drawing/2014/main" id="{196082A3-277A-6E25-F1C8-38C0148E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Text Box 4">
            <a:extLst>
              <a:ext uri="{FF2B5EF4-FFF2-40B4-BE49-F238E27FC236}">
                <a16:creationId xmlns:a16="http://schemas.microsoft.com/office/drawing/2014/main" id="{4CD9870B-0DD2-9854-7489-3AB3ECA2A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003425"/>
            <a:ext cx="4826000" cy="4089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disseram aos montes e aos rochedos: Caí sobre nós e escondei-nos da face  daquele que se assenta no trono e da ira do Cordeiro,”</a:t>
            </a:r>
          </a:p>
          <a:p>
            <a:pPr algn="r">
              <a:lnSpc>
                <a:spcPct val="95000"/>
              </a:lnSpc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					   </a:t>
            </a:r>
            <a:r>
              <a:rPr lang="pt-BR" altLang="pt-BR" sz="2000">
                <a:latin typeface="Arial" panose="020B0604020202020204" pitchFamily="34" charset="0"/>
              </a:rPr>
              <a:t>Apocalipse 6:16</a:t>
            </a: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1806C00A-25C5-B297-096D-BC269E294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4968875" cy="13731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2800">
                <a:latin typeface="Arial" panose="020B0604020202020204" pitchFamily="34" charset="0"/>
              </a:rPr>
              <a:t>3ª) O que farão os ímpios por ocasião da volta de Jesus?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0" name="Picture 10">
            <a:extLst>
              <a:ext uri="{FF2B5EF4-FFF2-40B4-BE49-F238E27FC236}">
                <a16:creationId xmlns:a16="http://schemas.microsoft.com/office/drawing/2014/main" id="{1E24256C-AB2E-8143-7102-2649ABE8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2" name="Text Box 2">
            <a:extLst>
              <a:ext uri="{FF2B5EF4-FFF2-40B4-BE49-F238E27FC236}">
                <a16:creationId xmlns:a16="http://schemas.microsoft.com/office/drawing/2014/main" id="{E6749229-25AB-A0BE-CDB2-FAB39472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42888"/>
            <a:ext cx="434816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4ª) Quando ocorrerá?</a:t>
            </a: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396C67DD-E5CC-0CAE-9385-66A9C136C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484313"/>
            <a:ext cx="4465637" cy="35734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 sz="3600">
                <a:latin typeface="Arial" panose="020B0604020202020204" pitchFamily="34" charset="0"/>
              </a:rPr>
              <a:t>“Mas a respeito daquele dia e hora ninguém sabe, nem os anjos dos céus, nem o Filho, senão o Pai.”</a:t>
            </a:r>
          </a:p>
          <a:p>
            <a:pPr algn="r">
              <a:lnSpc>
                <a:spcPct val="95000"/>
              </a:lnSpc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Mateus 24:36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4" name="Picture 10">
            <a:extLst>
              <a:ext uri="{FF2B5EF4-FFF2-40B4-BE49-F238E27FC236}">
                <a16:creationId xmlns:a16="http://schemas.microsoft.com/office/drawing/2014/main" id="{0FA720C5-BCCF-93C9-3B17-41AA72FF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Text Box 2">
            <a:extLst>
              <a:ext uri="{FF2B5EF4-FFF2-40B4-BE49-F238E27FC236}">
                <a16:creationId xmlns:a16="http://schemas.microsoft.com/office/drawing/2014/main" id="{B949904D-FDD2-E29B-6999-78786A98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274638"/>
            <a:ext cx="903605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5ª) Qual o propósito segundo o Apocalipse para a segunda vinda de Cristo?</a:t>
            </a:r>
          </a:p>
        </p:txBody>
      </p:sp>
      <p:sp>
        <p:nvSpPr>
          <p:cNvPr id="154627" name="Text Box 3">
            <a:extLst>
              <a:ext uri="{FF2B5EF4-FFF2-40B4-BE49-F238E27FC236}">
                <a16:creationId xmlns:a16="http://schemas.microsoft.com/office/drawing/2014/main" id="{410385AD-BAED-D29D-08F6-239B37BB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5473700" cy="2987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>
                <a:latin typeface="Arial" panose="020B0604020202020204" pitchFamily="34" charset="0"/>
              </a:rPr>
              <a:t>“E eis que venho sem demora, e comigo está o galardão que tenho para retribuir a cada um segundo as suas obras.” </a:t>
            </a:r>
          </a:p>
          <a:p>
            <a:pPr algn="r">
              <a:lnSpc>
                <a:spcPct val="95000"/>
              </a:lnSpc>
            </a:pPr>
            <a:endParaRPr lang="pt-BR" altLang="pt-BR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95000"/>
              </a:lnSpc>
            </a:pP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Apocalipse 22:12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66" name="Picture 18">
            <a:extLst>
              <a:ext uri="{FF2B5EF4-FFF2-40B4-BE49-F238E27FC236}">
                <a16:creationId xmlns:a16="http://schemas.microsoft.com/office/drawing/2014/main" id="{9BB9B1DB-74F8-6B9D-46C9-ADC12270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0" name="Text Box 2">
            <a:extLst>
              <a:ext uri="{FF2B5EF4-FFF2-40B4-BE49-F238E27FC236}">
                <a16:creationId xmlns:a16="http://schemas.microsoft.com/office/drawing/2014/main" id="{87CFDCD4-03F9-33EA-C6EC-D53C64B3D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179388"/>
            <a:ext cx="86868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6ª) E os mortos em Cristo, o que ocorrerá com eles em relação com os cristãos vivos?</a:t>
            </a: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953ED28B-91F8-86F9-C2A4-BD4D32A4A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68413"/>
            <a:ext cx="4968875" cy="538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latin typeface="Arial" panose="020B0604020202020204" pitchFamily="34" charset="0"/>
              </a:rPr>
              <a:t>“Porquanto o Senhor mesmo, dada a sua palavra de ordem, ouvida a voz do arcanjo, e ressoada a trombeta de Deus, descerá dos céus, e os mortos em Cristo ressuscitarão primeiro; depois, nós, os  vivos, os que ficarmos, seremos arrebatados juntamente com eles, entre nuvens, para o encontro do Senhor nos ares, e, assim, estaremos para sempre com o Senhor.”</a:t>
            </a:r>
          </a:p>
          <a:p>
            <a:endParaRPr lang="pt-BR" altLang="pt-BR" sz="1600">
              <a:latin typeface="Arial" panose="020B0604020202020204" pitchFamily="34" charset="0"/>
            </a:endParaRPr>
          </a:p>
          <a:p>
            <a:pPr algn="r"/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I Tessalonicenses 4:16 e 17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2" name="Picture 10">
            <a:extLst>
              <a:ext uri="{FF2B5EF4-FFF2-40B4-BE49-F238E27FC236}">
                <a16:creationId xmlns:a16="http://schemas.microsoft.com/office/drawing/2014/main" id="{6C9A3B79-24EB-80DA-62D7-809BA55E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763"/>
            <a:ext cx="898842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4" name="Text Box 2">
            <a:extLst>
              <a:ext uri="{FF2B5EF4-FFF2-40B4-BE49-F238E27FC236}">
                <a16:creationId xmlns:a16="http://schemas.microsoft.com/office/drawing/2014/main" id="{AE5E5605-2462-49E8-5BE6-FCACD212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92150"/>
            <a:ext cx="81375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 acontecerá depois?</a:t>
            </a:r>
          </a:p>
        </p:txBody>
      </p:sp>
      <p:sp>
        <p:nvSpPr>
          <p:cNvPr id="156675" name="Text Box 3">
            <a:extLst>
              <a:ext uri="{FF2B5EF4-FFF2-40B4-BE49-F238E27FC236}">
                <a16:creationId xmlns:a16="http://schemas.microsoft.com/office/drawing/2014/main" id="{0AD50A65-56BB-65F5-BA47-B89551596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628775"/>
            <a:ext cx="4537075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No próximo estudo analisaremos o aprisionamento de Satanás. Também veremos as características da terra depois do retorno de Jesus.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8" name="Picture 12">
            <a:extLst>
              <a:ext uri="{FF2B5EF4-FFF2-40B4-BE49-F238E27FC236}">
                <a16:creationId xmlns:a16="http://schemas.microsoft.com/office/drawing/2014/main" id="{B0616545-5104-B8D0-7A5D-44096F3A1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8" name="Text Box 2">
            <a:extLst>
              <a:ext uri="{FF2B5EF4-FFF2-40B4-BE49-F238E27FC236}">
                <a16:creationId xmlns:a16="http://schemas.microsoft.com/office/drawing/2014/main" id="{3A171E8C-CBF8-FA54-AC2D-7A2A0EF3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93700"/>
            <a:ext cx="903605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 Apocalipse apresenta as condições de vida que Jesus estabelecerá depois da segunda vinda.</a:t>
            </a: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68C03806-DB96-F0E5-7A14-636BBC3B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587750"/>
            <a:ext cx="8964613" cy="322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 sz="3600">
                <a:latin typeface="Arial" panose="020B0604020202020204" pitchFamily="34" charset="0"/>
              </a:rPr>
              <a:t>“E lhes enxugará dos olhos toda lagrima, e a morte já não existirá, já não haverá luto, nem pranto, nem dor, porque já as primeiras coisas  passaram.”                         							      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21:4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>
            <a:extLst>
              <a:ext uri="{FF2B5EF4-FFF2-40B4-BE49-F238E27FC236}">
                <a16:creationId xmlns:a16="http://schemas.microsoft.com/office/drawing/2014/main" id="{9F967A34-E387-ADE1-9B51-F9B8E1FE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2" name="Text Box 2">
            <a:extLst>
              <a:ext uri="{FF2B5EF4-FFF2-40B4-BE49-F238E27FC236}">
                <a16:creationId xmlns:a16="http://schemas.microsoft.com/office/drawing/2014/main" id="{28E21E97-AE0A-C84A-933F-FFFF83643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5113337" cy="411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A bem-aventurada esperança do retorno de Cristo é para você segundo o Apocalipse.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>
            <a:extLst>
              <a:ext uri="{FF2B5EF4-FFF2-40B4-BE49-F238E27FC236}">
                <a16:creationId xmlns:a16="http://schemas.microsoft.com/office/drawing/2014/main" id="{9DD40BC6-ABA9-E4A1-1EC6-4154D070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1" name="Picture 9">
            <a:extLst>
              <a:ext uri="{FF2B5EF4-FFF2-40B4-BE49-F238E27FC236}">
                <a16:creationId xmlns:a16="http://schemas.microsoft.com/office/drawing/2014/main" id="{506FF956-413A-787B-6175-75BA8F33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4" name="Text Box 2">
            <a:extLst>
              <a:ext uri="{FF2B5EF4-FFF2-40B4-BE49-F238E27FC236}">
                <a16:creationId xmlns:a16="http://schemas.microsoft.com/office/drawing/2014/main" id="{99FF63FA-6A11-E35C-56EF-6ADB2989D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28613"/>
            <a:ext cx="5545137" cy="5116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Nosso mundo avança para um beco sem saída.</a:t>
            </a:r>
          </a:p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Crises mundiais, mortes sem fim, o homem está se auto destruindo.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6" name="Picture 10">
            <a:extLst>
              <a:ext uri="{FF2B5EF4-FFF2-40B4-BE49-F238E27FC236}">
                <a16:creationId xmlns:a16="http://schemas.microsoft.com/office/drawing/2014/main" id="{677AE935-EBEA-31CF-FA0E-204FDF94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8" name="Text Box 2">
            <a:extLst>
              <a:ext uri="{FF2B5EF4-FFF2-40B4-BE49-F238E27FC236}">
                <a16:creationId xmlns:a16="http://schemas.microsoft.com/office/drawing/2014/main" id="{D58DE4FB-F8EC-916D-F3B5-89D297372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63575"/>
            <a:ext cx="4321175" cy="5214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O Apocalipse revela que Jesus voltará e colocará as coisas em seu devido lugar.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9" name="Picture 9">
            <a:extLst>
              <a:ext uri="{FF2B5EF4-FFF2-40B4-BE49-F238E27FC236}">
                <a16:creationId xmlns:a16="http://schemas.microsoft.com/office/drawing/2014/main" id="{B4BA220E-CE40-CE24-8F2B-A1A1B645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2" name="Text Box 2">
            <a:extLst>
              <a:ext uri="{FF2B5EF4-FFF2-40B4-BE49-F238E27FC236}">
                <a16:creationId xmlns:a16="http://schemas.microsoft.com/office/drawing/2014/main" id="{29DC55AC-7420-9B58-3C4F-DFFDBF20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81025"/>
            <a:ext cx="4875213" cy="5584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latin typeface="Arial" panose="020B0604020202020204" pitchFamily="34" charset="0"/>
              </a:rPr>
              <a:t>Assim como o Senhor Jesus é o personagem central do Apocalipse, a segunda vinda de Cristo em glória e majestade é o acontecimento mais importante deste livro.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6" name="Picture 12">
            <a:extLst>
              <a:ext uri="{FF2B5EF4-FFF2-40B4-BE49-F238E27FC236}">
                <a16:creationId xmlns:a16="http://schemas.microsoft.com/office/drawing/2014/main" id="{CEDDA971-4804-F74C-E472-19A537E6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6" name="Text Box 2">
            <a:extLst>
              <a:ext uri="{FF2B5EF4-FFF2-40B4-BE49-F238E27FC236}">
                <a16:creationId xmlns:a16="http://schemas.microsoft.com/office/drawing/2014/main" id="{522502E6-F6DC-281A-BC3A-E3E27E5C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2388"/>
            <a:ext cx="903605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Quantos, segundo o Apocalipse, verão Jesus voltar?</a:t>
            </a:r>
          </a:p>
        </p:txBody>
      </p:sp>
      <p:sp>
        <p:nvSpPr>
          <p:cNvPr id="139267" name="Text Box 3">
            <a:extLst>
              <a:ext uri="{FF2B5EF4-FFF2-40B4-BE49-F238E27FC236}">
                <a16:creationId xmlns:a16="http://schemas.microsoft.com/office/drawing/2014/main" id="{04ED656F-1396-C7E9-8356-EEADC98D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9738"/>
            <a:ext cx="5834063" cy="5032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latin typeface="Arial" panose="020B0604020202020204" pitchFamily="34" charset="0"/>
              </a:rPr>
              <a:t>“Eis que vem com as nuvens, e todo o olho o verá, até quantos o traspassaram. E todas as tribos da terra se lamentarão sobre ele. Certamente. Amém!”</a:t>
            </a:r>
          </a:p>
          <a:p>
            <a:pPr algn="r"/>
            <a:endParaRPr lang="pt-BR" altLang="pt-BR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endParaRPr lang="pt-BR" altLang="pt-BR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Apocalipse 1:7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4" name="Picture 6">
            <a:extLst>
              <a:ext uri="{FF2B5EF4-FFF2-40B4-BE49-F238E27FC236}">
                <a16:creationId xmlns:a16="http://schemas.microsoft.com/office/drawing/2014/main" id="{5F7C6530-04B4-417B-ACE9-BC3A43DD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0" name="Text Box 2">
            <a:extLst>
              <a:ext uri="{FF2B5EF4-FFF2-40B4-BE49-F238E27FC236}">
                <a16:creationId xmlns:a16="http://schemas.microsoft.com/office/drawing/2014/main" id="{669437DD-F3E6-B888-6797-24B1A265B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4465637" cy="5848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O retorno de Cristo em glória e majestade é “</a:t>
            </a:r>
            <a:r>
              <a:rPr lang="pt-BR" altLang="pt-BR" sz="4400" i="1">
                <a:solidFill>
                  <a:schemeClr val="bg1"/>
                </a:solidFill>
                <a:latin typeface="Arial" panose="020B0604020202020204" pitchFamily="34" charset="0"/>
              </a:rPr>
              <a:t>A bendita esperança</a:t>
            </a: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” de toda a Bíblia. </a:t>
            </a:r>
          </a:p>
          <a:p>
            <a:pPr>
              <a:spcBef>
                <a:spcPct val="50000"/>
              </a:spcBef>
            </a:pPr>
            <a:endParaRPr lang="pt-BR" altLang="pt-BR" sz="4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Tito 2:13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21" name="Picture 9">
            <a:extLst>
              <a:ext uri="{FF2B5EF4-FFF2-40B4-BE49-F238E27FC236}">
                <a16:creationId xmlns:a16="http://schemas.microsoft.com/office/drawing/2014/main" id="{8EBE9B6D-3332-786A-5182-F73D009A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4" name="Text Box 2">
            <a:extLst>
              <a:ext uri="{FF2B5EF4-FFF2-40B4-BE49-F238E27FC236}">
                <a16:creationId xmlns:a16="http://schemas.microsoft.com/office/drawing/2014/main" id="{466EFFDD-F8C7-C5E1-954E-04634EEC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-26988"/>
            <a:ext cx="5535612" cy="914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 b="0">
                <a:solidFill>
                  <a:schemeClr val="bg1"/>
                </a:solidFill>
                <a:latin typeface="Mistral AV" pitchFamily="66" charset="0"/>
              </a:rPr>
              <a:t>O retorno de Jesus: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7727311A-87D0-EEA8-B382-9EEFB64C0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96913"/>
            <a:ext cx="4537075" cy="6116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400" b="0">
                <a:latin typeface="Arial Black" panose="020B0A04020102020204" pitchFamily="34" charset="0"/>
              </a:rPr>
              <a:t>O Novo Testamento refere-se a ele cada vez a cada cinco versículos.</a:t>
            </a:r>
          </a:p>
          <a:p>
            <a:pPr algn="r">
              <a:spcBef>
                <a:spcPct val="50000"/>
              </a:spcBef>
            </a:pPr>
            <a:r>
              <a:rPr lang="pt-BR" altLang="pt-BR" sz="2400" b="0">
                <a:solidFill>
                  <a:schemeClr val="bg1"/>
                </a:solidFill>
                <a:latin typeface="Arial Black" panose="020B0A04020102020204" pitchFamily="34" charset="0"/>
              </a:rPr>
              <a:t>Há aproximadamente  2500 referências em toda a Bíblia.</a:t>
            </a:r>
          </a:p>
          <a:p>
            <a:pPr algn="r">
              <a:spcBef>
                <a:spcPct val="50000"/>
              </a:spcBef>
            </a:pPr>
            <a:r>
              <a:rPr lang="pt-BR" altLang="pt-BR" sz="2400" b="0">
                <a:latin typeface="Arial Black" panose="020B0A04020102020204" pitchFamily="34" charset="0"/>
              </a:rPr>
              <a:t>Cerca de 1500 profecias se relacionam com a volta de Jesus.</a:t>
            </a:r>
          </a:p>
          <a:p>
            <a:pPr algn="r">
              <a:spcBef>
                <a:spcPct val="50000"/>
              </a:spcBef>
            </a:pPr>
            <a:r>
              <a:rPr lang="pt-BR" altLang="pt-BR" sz="2400" b="0">
                <a:solidFill>
                  <a:schemeClr val="bg1"/>
                </a:solidFill>
                <a:latin typeface="Arial Black" panose="020B0A04020102020204" pitchFamily="34" charset="0"/>
              </a:rPr>
              <a:t>Para cada profecia relacionada com a primeira vinda de Cristo, há pelo menos 8 (oito) relacionadas com a segunda vinda.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1004</Words>
  <Application>Microsoft Office PowerPoint</Application>
  <PresentationFormat>Apresentação na tela (4:3)</PresentationFormat>
  <Paragraphs>61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Times New Roman</vt:lpstr>
      <vt:lpstr>Arial</vt:lpstr>
      <vt:lpstr>Mistral AV</vt:lpstr>
      <vt:lpstr>Arial Black</vt:lpstr>
      <vt:lpstr>Souvenir Lt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 Diz Que Jesus Voltará</dc:title>
  <dc:subject>Apocalipse</dc:subject>
  <dc:creator>Pr. Ari Celso Cidral</dc:creator>
  <dc:description>Edição: Dilenio Enderle</dc:description>
  <cp:lastModifiedBy>Pr. Marcelo Carvalho</cp:lastModifiedBy>
  <cp:revision>634</cp:revision>
  <dcterms:created xsi:type="dcterms:W3CDTF">2001-10-03T00:03:19Z</dcterms:created>
  <dcterms:modified xsi:type="dcterms:W3CDTF">2022-05-19T08:47:38Z</dcterms:modified>
</cp:coreProperties>
</file>