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3" r:id="rId2"/>
    <p:sldId id="30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5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2" r:id="rId42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  <a:srgbClr val="FF0000"/>
    <a:srgbClr val="0000CC"/>
    <a:srgbClr val="000099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732925A7-E4D9-8B17-AB2F-1F48DE0C07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F10E4863-A20F-5F69-5CB1-B0AB59ADE2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130EAD2B-D363-0A15-AE1D-C433A4E9FA1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B32863FA-3E03-9F7C-DED2-C3A96D0373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62A56AFA-255E-97DF-469A-111AA14144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06855" name="Rectangle 7">
            <a:extLst>
              <a:ext uri="{FF2B5EF4-FFF2-40B4-BE49-F238E27FC236}">
                <a16:creationId xmlns:a16="http://schemas.microsoft.com/office/drawing/2014/main" id="{F0BF7D1C-11AA-1DF7-828A-342712A9E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7478024-5897-4B41-80E8-244D463FEE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1DD45-6BA2-98D9-68C3-82E700A4C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D22AE9-3CC8-B65A-CE93-39654A4C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5B75DF-772C-99F6-CF97-C9797AF3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1D51DA-9E37-FA15-81F9-3E8178B6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623A2B-669C-4DF0-319B-304D8B8E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3533-F090-42BA-9409-B054D6AD67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49887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5C3AA-B272-C28C-4A5B-82EE4913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DB1238-C1B4-0213-DE03-A1ED727B5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ED1C04-1C00-9828-E3B0-D90874B4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676EF2-77C0-46C1-37C6-89D61007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AAEF7A-7625-586C-EE74-703D6C52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6B84E-0AE2-4FF8-8CB2-DD7D189B93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76158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10F15E-F5EB-7A0D-00DD-53E694B2C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3FAEB3-81B5-F1B0-BD3D-6751912FD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B99251-4E72-AC11-426B-42B881AB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6AA233-96EA-06BA-53E7-0AD354C3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FAE52D-A059-888A-5B78-39224685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2FE1-89EC-49B0-B905-A2390DECF3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31145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852A6-6E9E-30E0-31EA-646499C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30861-E8EB-FDBF-726E-4A09E3CC7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BF48C-F681-B21C-F378-8B197681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A0F42D-221B-11F5-5F37-F8043192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059953-2B59-8C21-3BCF-50A65348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F4A32-6E38-4C91-BCA2-06AF3841FA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35129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30934-2B16-A149-239B-11EBFDAB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09F89D-01A0-39E2-78ED-C927E351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67C0DD-8EB6-2BB8-436F-86779522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E7AB37-84F9-8686-A918-E36BF9C4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B0EE16-4FD2-1321-DF4C-B4A712A0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4718B-795A-4183-A524-919C08D3B2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23825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0A28B-023F-AB53-3D84-EBBBCB55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1271D-F699-CCE0-3177-1E1BB15D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46DE15-EA32-BCAD-ABF9-D767425D1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3A7521-D111-18D3-DA61-3C40EB21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42CEE9-BEE3-A332-4606-F92EB7E0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90637F-4DFC-DEB9-10DA-292EF94A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B43C-EFDF-47BC-8C1C-B1BB8AD489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5123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7E148-DC64-6A6F-F8C8-824D74AC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811C9D-3231-ECE9-C89E-42F5FA6C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4F721F-C641-F574-D0A3-E9C7C46D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818D23-A0FD-1442-FCEC-243999740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8CEC76-4DCC-E198-BECF-7F535AB83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5460B1-9A7D-FA1A-DF71-D0FE7084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A65032-E57A-B7A3-2820-1D418204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C550A1-F109-E6BA-F36B-7225911D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C5AD-7286-4F38-8595-553BF3C655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27545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D2BD7-FDCD-ACDA-59DF-2C4911F4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0DE4CD-D8F5-C339-18F4-78548F2E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D20941-64C8-595C-E8D4-4E9D5D44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01957-D195-F290-4C9F-099DF760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784DD-AA24-4217-B9E0-D095DCEEDF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06970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720644-097E-38FB-565D-AFE10F70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247401-A226-185B-648E-C139E371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6E8811-5BAF-59A7-6E63-0B5C229B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16AB2-3703-4F62-AB1F-745471E25A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9278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44949-252A-37DA-8822-B9D48931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E2B8B3-9E50-3E41-872C-326E0B9D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18186C-3FAA-F04A-7B4F-14B179E3F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F05A97-10BF-BF38-4007-81C9282F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F1CD2C-A49A-791F-2732-48E42FF6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83886C-4712-060E-FFD7-9051696F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4BED-7499-4763-8C9C-6460C1B11F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42931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AA875-E4DB-4CB8-6AC0-6901323E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2FAE06-4427-0731-0193-BC4205819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6B07A4-4D4D-B45F-BAFB-62C04F2A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E39BEA-00A8-4844-4A76-0D242481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1BD19-D175-B32D-6B8F-C097D308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90193A-B200-E8A7-7EF1-24E80C92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997F6-251D-4D6C-A0F5-8974B941C5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12007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BFC1DE-1651-76AA-E0B6-EBE710FEA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2795C1-EE2F-2969-FC67-2064DC182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FC7721-BD41-ACB4-976A-74C604EE57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60099A-8FA5-1332-28AD-A7910E47D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C3D06D-EA83-8956-CED3-7AEDBB3A3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6A5F063-420F-4E87-882F-E8F15A0B9B5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>
            <a:extLst>
              <a:ext uri="{FF2B5EF4-FFF2-40B4-BE49-F238E27FC236}">
                <a16:creationId xmlns:a16="http://schemas.microsoft.com/office/drawing/2014/main" id="{328C4C5D-95FC-FDC3-CFF2-F6514331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8" name="Picture 10">
            <a:extLst>
              <a:ext uri="{FF2B5EF4-FFF2-40B4-BE49-F238E27FC236}">
                <a16:creationId xmlns:a16="http://schemas.microsoft.com/office/drawing/2014/main" id="{E82E3F94-C396-9D5F-48AA-DC2F9ED1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Text Box 2">
            <a:extLst>
              <a:ext uri="{FF2B5EF4-FFF2-40B4-BE49-F238E27FC236}">
                <a16:creationId xmlns:a16="http://schemas.microsoft.com/office/drawing/2014/main" id="{57C859AB-B32D-5A57-B17E-1A7CE37C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4813"/>
            <a:ext cx="4752975" cy="5513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“Bem-aventurado e santo é aquele que tem parte na primeira ressurreição; sobre esses a segunda morte não tem autoridade; pelo contrário, serão sacerdotes de Deus e de Cristo e reinarão com ele os mil anos.”     </a:t>
            </a:r>
          </a:p>
          <a:p>
            <a:pPr algn="r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</a:rPr>
              <a:t>Apocalipse 20:6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0" name="Picture 8">
            <a:extLst>
              <a:ext uri="{FF2B5EF4-FFF2-40B4-BE49-F238E27FC236}">
                <a16:creationId xmlns:a16="http://schemas.microsoft.com/office/drawing/2014/main" id="{024BEB05-6D35-FF17-47C2-6509E8DE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4" name="Text Box 2">
            <a:extLst>
              <a:ext uri="{FF2B5EF4-FFF2-40B4-BE49-F238E27FC236}">
                <a16:creationId xmlns:a16="http://schemas.microsoft.com/office/drawing/2014/main" id="{47F73D58-0244-C8A3-6CBD-6A8A97BD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04888"/>
            <a:ext cx="51371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Os mil anos começam </a:t>
            </a:r>
          </a:p>
          <a:p>
            <a:pPr algn="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quando:</a:t>
            </a:r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C1299E1A-7401-9A22-F2BB-A16A5C0D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420938"/>
            <a:ext cx="5834062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 b="0">
                <a:latin typeface="Arial Black" panose="020B0A04020102020204" pitchFamily="34" charset="0"/>
              </a:rPr>
              <a:t>Jesus Cristo voltar.</a:t>
            </a:r>
          </a:p>
          <a:p>
            <a:pPr algn="l"/>
            <a:endParaRPr lang="pt-BR" altLang="pt-BR" sz="2800" b="0">
              <a:latin typeface="Arial Black" panose="020B0A04020102020204" pitchFamily="34" charset="0"/>
            </a:endParaRPr>
          </a:p>
          <a:p>
            <a:pPr algn="l"/>
            <a:r>
              <a:rPr lang="pt-BR" altLang="pt-BR" sz="2800" b="0">
                <a:solidFill>
                  <a:schemeClr val="bg1"/>
                </a:solidFill>
                <a:latin typeface="Arial Black" panose="020B0A04020102020204" pitchFamily="34" charset="0"/>
              </a:rPr>
              <a:t>Com a ressurreição dos fiéis.</a:t>
            </a:r>
          </a:p>
          <a:p>
            <a:pPr algn="l"/>
            <a:endParaRPr lang="pt-BR" altLang="pt-BR" sz="2800" b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r>
              <a:rPr lang="pt-BR" altLang="pt-BR" sz="2800" b="0">
                <a:latin typeface="Arial Black" panose="020B0A04020102020204" pitchFamily="34" charset="0"/>
              </a:rPr>
              <a:t>Transformação e arrebatamento de todos os salvos.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9" name="Picture 13">
            <a:extLst>
              <a:ext uri="{FF2B5EF4-FFF2-40B4-BE49-F238E27FC236}">
                <a16:creationId xmlns:a16="http://schemas.microsoft.com/office/drawing/2014/main" id="{37521986-74CD-FDD5-7198-F1C88996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8" name="Text Box 2">
            <a:extLst>
              <a:ext uri="{FF2B5EF4-FFF2-40B4-BE49-F238E27FC236}">
                <a16:creationId xmlns:a16="http://schemas.microsoft.com/office/drawing/2014/main" id="{F9CC1022-F703-232D-4710-3BBAC458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83978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que acontecerá com os salvos?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8594873C-BE34-1419-290C-085C1620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25588"/>
            <a:ext cx="7704137" cy="5154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altLang="pt-BR" sz="2800" b="0">
                <a:latin typeface="Arial Black" panose="020B0A04020102020204" pitchFamily="34" charset="0"/>
              </a:rPr>
              <a:t>“Eis que vos digo um mistério: Nem todos dormiremos, mas transformados seremos todos, num momento, num abrir e fechar de olhos, ao ressoar da última trombeta. A trombeta soará, os mortos ressuscitarão incorruptíveis, e nós seremos transformados. Porque é necessário que este corpo corruptível se revista da incorruptibilidade, e que o corpo mortal se revista da imortalidade.”</a:t>
            </a:r>
          </a:p>
          <a:p>
            <a:pPr algn="r" eaLnBrk="0" hangingPunct="0"/>
            <a:r>
              <a:rPr lang="pt-BR" altLang="pt-BR" b="0">
                <a:solidFill>
                  <a:schemeClr val="bg1"/>
                </a:solidFill>
                <a:latin typeface="Arial Black" panose="020B0A04020102020204" pitchFamily="34" charset="0"/>
              </a:rPr>
              <a:t>I Coríntios 15:51-53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2" name="Picture 12">
            <a:extLst>
              <a:ext uri="{FF2B5EF4-FFF2-40B4-BE49-F238E27FC236}">
                <a16:creationId xmlns:a16="http://schemas.microsoft.com/office/drawing/2014/main" id="{15A21980-F4B2-859C-7A9E-22B392D2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2" name="Text Box 2">
            <a:extLst>
              <a:ext uri="{FF2B5EF4-FFF2-40B4-BE49-F238E27FC236}">
                <a16:creationId xmlns:a16="http://schemas.microsoft.com/office/drawing/2014/main" id="{9DBDE50D-7238-1789-F22A-5C965473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762000"/>
            <a:ext cx="5148262" cy="4538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“Depois nós, os que ficarmos vivos, seremos arrebatados juntamente com eles, nas nuvens, ao encontro do Senhor nos ares, e assim estaremos para sempre com o Senhor.”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I Tessalonicenses 4:17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8" name="Picture 14">
            <a:extLst>
              <a:ext uri="{FF2B5EF4-FFF2-40B4-BE49-F238E27FC236}">
                <a16:creationId xmlns:a16="http://schemas.microsoft.com/office/drawing/2014/main" id="{ABEE770B-84C3-85E0-61F8-6A059551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6" name="Text Box 2">
            <a:extLst>
              <a:ext uri="{FF2B5EF4-FFF2-40B4-BE49-F238E27FC236}">
                <a16:creationId xmlns:a16="http://schemas.microsoft.com/office/drawing/2014/main" id="{2B476E05-91D9-588E-5158-ED001E34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60350"/>
            <a:ext cx="69659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5400">
                <a:latin typeface="Arial" panose="020B0604020202020204" pitchFamily="34" charset="0"/>
              </a:rPr>
              <a:t>E os ímpios mortos?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8AF65BCF-8F66-FA94-3B90-3EE98570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4859337" cy="289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“Os restantes dos mortos não reviveram até que se completassem os mil anos.”</a:t>
            </a:r>
          </a:p>
          <a:p>
            <a:pPr algn="r" eaLnBrk="0" hangingPunct="0"/>
            <a:r>
              <a:rPr lang="en-US" altLang="pt-BR">
                <a:latin typeface="Arial" panose="020B0604020202020204" pitchFamily="34" charset="0"/>
              </a:rPr>
              <a:t>Apocalipse 20:5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24" name="Picture 16">
            <a:extLst>
              <a:ext uri="{FF2B5EF4-FFF2-40B4-BE49-F238E27FC236}">
                <a16:creationId xmlns:a16="http://schemas.microsoft.com/office/drawing/2014/main" id="{7D80E575-E4FA-47A9-7C91-AB8DB150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0" name="Text Box 2">
            <a:extLst>
              <a:ext uri="{FF2B5EF4-FFF2-40B4-BE49-F238E27FC236}">
                <a16:creationId xmlns:a16="http://schemas.microsoft.com/office/drawing/2014/main" id="{01811C9C-6A42-E0C6-6DDA-2276A1668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51117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latin typeface="Arial" panose="020B0604020202020204" pitchFamily="34" charset="0"/>
              </a:rPr>
              <a:t>O que acontecerá com os ímpios vivos?</a:t>
            </a:r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3FCEDD2A-0382-5293-CCAA-F2498F91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05038"/>
            <a:ext cx="4824413" cy="3868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“Então, será, de fato, revelado o iníquo, a quem o Senhor Jesus matará com o sopro de sua boca e o destruíra pela manifestação de sua vinda.”</a:t>
            </a:r>
          </a:p>
          <a:p>
            <a:pPr algn="r" eaLnBrk="0" hangingPunct="0"/>
            <a:r>
              <a:rPr lang="pt-BR" altLang="pt-BR">
                <a:latin typeface="Arial" panose="020B0604020202020204" pitchFamily="34" charset="0"/>
              </a:rPr>
              <a:t>II Tessalonicenses 2:8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5" name="Picture 13">
            <a:extLst>
              <a:ext uri="{FF2B5EF4-FFF2-40B4-BE49-F238E27FC236}">
                <a16:creationId xmlns:a16="http://schemas.microsoft.com/office/drawing/2014/main" id="{BC5D4C93-283E-FF21-6B42-0D3543D1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3">
            <a:extLst>
              <a:ext uri="{FF2B5EF4-FFF2-40B4-BE49-F238E27FC236}">
                <a16:creationId xmlns:a16="http://schemas.microsoft.com/office/drawing/2014/main" id="{BDD80370-AF57-DD74-2237-B4A3BDC3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87438"/>
            <a:ext cx="5184775" cy="558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altLang="pt-BR" sz="2800">
                <a:latin typeface="Arial" panose="020B0604020202020204" pitchFamily="34" charset="0"/>
              </a:rPr>
              <a:t>“Pois vós mesmos estais inteirados com precisão de que o Dia do Senhor vem como ladrão de noite. Quando andarem dizendo: Paz e segurança, eis que lhes sobrevirá repentina destruição, como vêm as dores de parto à que que está para  dar à luz; e de nenhum modo escaparão.” </a:t>
            </a:r>
          </a:p>
          <a:p>
            <a:pPr algn="l" eaLnBrk="0" hangingPunct="0"/>
            <a:endParaRPr lang="pt-BR" altLang="pt-BR" sz="2800">
              <a:latin typeface="Arial" panose="020B0604020202020204" pitchFamily="34" charset="0"/>
            </a:endParaRPr>
          </a:p>
          <a:p>
            <a:pPr algn="r" eaLnBrk="0" hangingPunct="0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 Tessalonicenses 5:2 e 3</a:t>
            </a:r>
          </a:p>
        </p:txBody>
      </p:sp>
      <p:sp>
        <p:nvSpPr>
          <p:cNvPr id="172044" name="Text Box 12">
            <a:extLst>
              <a:ext uri="{FF2B5EF4-FFF2-40B4-BE49-F238E27FC236}">
                <a16:creationId xmlns:a16="http://schemas.microsoft.com/office/drawing/2014/main" id="{F6513028-0171-4625-05FA-728BCC28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8450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Vem como ladrão</a:t>
            </a:r>
            <a:endParaRPr lang="pt-BR" altLang="pt-BR" sz="4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7" name="Picture 11">
            <a:extLst>
              <a:ext uri="{FF2B5EF4-FFF2-40B4-BE49-F238E27FC236}">
                <a16:creationId xmlns:a16="http://schemas.microsoft.com/office/drawing/2014/main" id="{2C9A57A5-0DE7-8229-33D3-5CFADAE9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8" name="Text Box 2">
            <a:extLst>
              <a:ext uri="{FF2B5EF4-FFF2-40B4-BE49-F238E27FC236}">
                <a16:creationId xmlns:a16="http://schemas.microsoft.com/office/drawing/2014/main" id="{585BD668-53EC-C959-14F4-24217487C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4175125" cy="41798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“E,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como aconteceu nos dias de Noé... E veio o dilúvio, e os consumiu a todos, assim será também a vinda do Filho do Homem.”</a:t>
            </a:r>
            <a:r>
              <a:rPr lang="pt-BR" altLang="pt-BR" sz="3600">
                <a:latin typeface="Arial" panose="020B0604020202020204" pitchFamily="34" charset="0"/>
              </a:rPr>
              <a:t> </a:t>
            </a:r>
          </a:p>
          <a:p>
            <a:pPr algn="l"/>
            <a:endParaRPr lang="pt-BR" altLang="pt-BR" sz="3600">
              <a:latin typeface="Arial" panose="020B0604020202020204" pitchFamily="34" charset="0"/>
            </a:endParaRPr>
          </a:p>
          <a:p>
            <a:pPr algn="r"/>
            <a:r>
              <a:rPr lang="en-US" altLang="pt-BR" sz="2800">
                <a:latin typeface="Arial" panose="020B0604020202020204" pitchFamily="34" charset="0"/>
              </a:rPr>
              <a:t>Mateus 24:37-39</a:t>
            </a:r>
          </a:p>
        </p:txBody>
      </p:sp>
      <p:sp>
        <p:nvSpPr>
          <p:cNvPr id="173065" name="Text Box 9">
            <a:extLst>
              <a:ext uri="{FF2B5EF4-FFF2-40B4-BE49-F238E27FC236}">
                <a16:creationId xmlns:a16="http://schemas.microsoft.com/office/drawing/2014/main" id="{FE2AD50D-3B9C-7823-54A5-39E5516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765175"/>
            <a:ext cx="45577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3200">
                <a:latin typeface="Arial" panose="020B0604020202020204" pitchFamily="34" charset="0"/>
              </a:rPr>
              <a:t>Como nos dias de Noé</a:t>
            </a:r>
            <a:endParaRPr lang="pt-BR" altLang="pt-BR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6" name="Picture 16">
            <a:extLst>
              <a:ext uri="{FF2B5EF4-FFF2-40B4-BE49-F238E27FC236}">
                <a16:creationId xmlns:a16="http://schemas.microsoft.com/office/drawing/2014/main" id="{D3B9011B-6AEF-AE53-7AE7-748C0F17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2" name="Text Box 2">
            <a:extLst>
              <a:ext uri="{FF2B5EF4-FFF2-40B4-BE49-F238E27FC236}">
                <a16:creationId xmlns:a16="http://schemas.microsoft.com/office/drawing/2014/main" id="{8C9348E4-7DEB-E6B0-8B23-45AE6C526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5040312" cy="522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100">
                <a:solidFill>
                  <a:schemeClr val="bg1"/>
                </a:solidFill>
                <a:latin typeface="Arial" panose="020B0604020202020204" pitchFamily="34" charset="0"/>
              </a:rPr>
              <a:t>“E o céu recolheu-se como um pergaminho quando se enrola. Então, todos os montes e ilhas foram movidos do seu lugar. Os reis da terra, os grandes, os comandantes, os ricos, os poderosos e todo escravo e todo livre se esconderam nas cavernas e nos penhascos dos montes e disseram aos montes e aos rochedos: Caí sobre nós e escondei-nos da face daquele que se assenta no trono e da ira do Cordeiro, porque chegou o Grande Dia da ira deles; e quem é que  pode suster-se?”</a:t>
            </a:r>
          </a:p>
          <a:p>
            <a:pPr algn="l"/>
            <a:endParaRPr lang="pt-BR" altLang="pt-BR" sz="21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100">
                <a:latin typeface="Arial" panose="020B0604020202020204" pitchFamily="34" charset="0"/>
              </a:rPr>
              <a:t>Apocalipse 6:14-17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6" name="Picture 12">
            <a:extLst>
              <a:ext uri="{FF2B5EF4-FFF2-40B4-BE49-F238E27FC236}">
                <a16:creationId xmlns:a16="http://schemas.microsoft.com/office/drawing/2014/main" id="{5390CAA3-9E8E-3D18-52E4-5940544D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6" name="Text Box 2">
            <a:extLst>
              <a:ext uri="{FF2B5EF4-FFF2-40B4-BE49-F238E27FC236}">
                <a16:creationId xmlns:a16="http://schemas.microsoft.com/office/drawing/2014/main" id="{099F7732-EDD5-74B1-FC12-141395DA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3887787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“Os que o Senhor entregar à morte naquele dia se estenderão de uma a outra extremidade da terra; não serão pranteados, nem recolhidos, nem sepultados; serão como esterco sobre a face da terra.”</a:t>
            </a:r>
          </a:p>
          <a:p>
            <a:pPr algn="l"/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Jeremias 25:33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5B03F0A5-3BF1-CD1E-3273-4CC9A06C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3887787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pt-BR" sz="3600">
                <a:latin typeface="Arial" panose="020B0604020202020204" pitchFamily="34" charset="0"/>
              </a:rPr>
              <a:t>E como ficarão ímpios?</a:t>
            </a:r>
            <a:endParaRPr lang="pt-BR" altLang="pt-BR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A436AECA-AEB9-2F20-13C5-715DCE05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43" name="Picture 15">
            <a:extLst>
              <a:ext uri="{FF2B5EF4-FFF2-40B4-BE49-F238E27FC236}">
                <a16:creationId xmlns:a16="http://schemas.microsoft.com/office/drawing/2014/main" id="{021D4F79-AFAA-F044-7893-D9C7D58D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842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Text Box 3">
            <a:extLst>
              <a:ext uri="{FF2B5EF4-FFF2-40B4-BE49-F238E27FC236}">
                <a16:creationId xmlns:a16="http://schemas.microsoft.com/office/drawing/2014/main" id="{34A672F0-AF22-3C90-298B-633B0CF7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49363"/>
            <a:ext cx="5040312" cy="51435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Então, vi descer do céu um anjo; tinha na mão a chave do abismo e uma grande corrente. Ele segurou o dragão, a antiga serpente, que é o diabo, Satanás, e o prendeu por mil  anos; lançou-o no abismo, fechou-o, e pôs selo sobre ele, para que não mais enganasse as nações até se completarem os mil anos . Depois disto, é necessário que ele seja solto pouco tempo.”</a:t>
            </a:r>
          </a:p>
          <a:p>
            <a:pPr algn="l"/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Apocalipse 20:1-3</a:t>
            </a:r>
          </a:p>
        </p:txBody>
      </p:sp>
      <p:sp>
        <p:nvSpPr>
          <p:cNvPr id="176142" name="Text Box 14">
            <a:extLst>
              <a:ext uri="{FF2B5EF4-FFF2-40B4-BE49-F238E27FC236}">
                <a16:creationId xmlns:a16="http://schemas.microsoft.com/office/drawing/2014/main" id="{7765B0FE-931D-5526-B866-89077BB8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5300"/>
            <a:ext cx="2921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000">
                <a:latin typeface="Arial" panose="020B0604020202020204" pitchFamily="34" charset="0"/>
              </a:rPr>
              <a:t>E Satanás?</a:t>
            </a:r>
            <a:endParaRPr lang="pt-BR" altLang="pt-BR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75" name="Picture 23">
            <a:extLst>
              <a:ext uri="{FF2B5EF4-FFF2-40B4-BE49-F238E27FC236}">
                <a16:creationId xmlns:a16="http://schemas.microsoft.com/office/drawing/2014/main" id="{382BD82D-5A83-4649-BB7A-0CE0DC64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9" name="Picture 27">
            <a:extLst>
              <a:ext uri="{FF2B5EF4-FFF2-40B4-BE49-F238E27FC236}">
                <a16:creationId xmlns:a16="http://schemas.microsoft.com/office/drawing/2014/main" id="{B7028019-7E32-9E01-89E3-BF0A2233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Text Box 3">
            <a:extLst>
              <a:ext uri="{FF2B5EF4-FFF2-40B4-BE49-F238E27FC236}">
                <a16:creationId xmlns:a16="http://schemas.microsoft.com/office/drawing/2014/main" id="{70342844-F08F-E9BF-3C93-F398EE00C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3013"/>
            <a:ext cx="5795963" cy="55086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“Olhei para a terra, e ei-la sem forma e vazia; para os céus, e não tinham luz. Olhei para os montes, e eis que  tremiam, e todos os outeiros estremeciam. Olhei, e eis que não havia homem nenhum, e todas as aves dos céus haviam fugido. Olhei ainda, e eis que a terra fértil era um deserto, e todas as suas cidades estavam derribadas diante do Senhor, diante do furor da sua ira. Pois assim diz o Senhor: Toda a terra ficará assolada...”</a:t>
            </a:r>
          </a:p>
          <a:p>
            <a:pPr algn="r"/>
            <a:endParaRPr lang="pt-BR" altLang="pt-BR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Jeremias 4:23-27</a:t>
            </a:r>
          </a:p>
        </p:txBody>
      </p:sp>
      <p:sp>
        <p:nvSpPr>
          <p:cNvPr id="177154" name="Text Box 2">
            <a:extLst>
              <a:ext uri="{FF2B5EF4-FFF2-40B4-BE49-F238E27FC236}">
                <a16:creationId xmlns:a16="http://schemas.microsoft.com/office/drawing/2014/main" id="{BF1726DC-5E50-DF5A-2819-873F9A5E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450"/>
            <a:ext cx="64706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5400">
                <a:solidFill>
                  <a:schemeClr val="bg1"/>
                </a:solidFill>
                <a:latin typeface="Arial" panose="020B0604020202020204" pitchFamily="34" charset="0"/>
              </a:rPr>
              <a:t>A Terra ficará vazia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219" name="Picture 43">
            <a:extLst>
              <a:ext uri="{FF2B5EF4-FFF2-40B4-BE49-F238E27FC236}">
                <a16:creationId xmlns:a16="http://schemas.microsoft.com/office/drawing/2014/main" id="{AB3143B5-7E01-EEC8-88D0-FB593860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 b="10092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2" name="Text Box 6">
            <a:extLst>
              <a:ext uri="{FF2B5EF4-FFF2-40B4-BE49-F238E27FC236}">
                <a16:creationId xmlns:a16="http://schemas.microsoft.com/office/drawing/2014/main" id="{91C1C322-724C-4A61-A1AC-DF810808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8" y="2533650"/>
            <a:ext cx="34290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Eventos Que Marcam o Início do Milênio</a:t>
            </a:r>
          </a:p>
        </p:txBody>
      </p:sp>
      <p:sp>
        <p:nvSpPr>
          <p:cNvPr id="178185" name="Text Box 9">
            <a:extLst>
              <a:ext uri="{FF2B5EF4-FFF2-40B4-BE49-F238E27FC236}">
                <a16:creationId xmlns:a16="http://schemas.microsoft.com/office/drawing/2014/main" id="{197B63CF-8726-A098-C398-1EE90C30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975"/>
            <a:ext cx="23399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Últimos Dias</a:t>
            </a:r>
          </a:p>
        </p:txBody>
      </p:sp>
      <p:sp>
        <p:nvSpPr>
          <p:cNvPr id="178186" name="Text Box 10">
            <a:extLst>
              <a:ext uri="{FF2B5EF4-FFF2-40B4-BE49-F238E27FC236}">
                <a16:creationId xmlns:a16="http://schemas.microsoft.com/office/drawing/2014/main" id="{D48442B6-2FD5-B3BD-A44F-D8198CC02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342900"/>
            <a:ext cx="1966913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1000 Anos</a:t>
            </a:r>
          </a:p>
        </p:txBody>
      </p:sp>
      <p:sp>
        <p:nvSpPr>
          <p:cNvPr id="178187" name="Text Box 11">
            <a:extLst>
              <a:ext uri="{FF2B5EF4-FFF2-40B4-BE49-F238E27FC236}">
                <a16:creationId xmlns:a16="http://schemas.microsoft.com/office/drawing/2014/main" id="{747B5597-C7C3-896E-408A-342CFEAA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342900"/>
            <a:ext cx="2024063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Eternidade</a:t>
            </a:r>
          </a:p>
        </p:txBody>
      </p:sp>
      <p:sp>
        <p:nvSpPr>
          <p:cNvPr id="178188" name="AutoShape 12">
            <a:extLst>
              <a:ext uri="{FF2B5EF4-FFF2-40B4-BE49-F238E27FC236}">
                <a16:creationId xmlns:a16="http://schemas.microsoft.com/office/drawing/2014/main" id="{0DF737DE-6614-186D-AFC8-ECE7BC23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-171450"/>
            <a:ext cx="1249363" cy="1471613"/>
          </a:xfrm>
          <a:prstGeom prst="star8">
            <a:avLst>
              <a:gd name="adj" fmla="val 25000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3200">
                <a:latin typeface="Arial" panose="020B0604020202020204" pitchFamily="34" charset="0"/>
              </a:rPr>
              <a:t>1ª</a:t>
            </a:r>
          </a:p>
        </p:txBody>
      </p:sp>
      <p:sp>
        <p:nvSpPr>
          <p:cNvPr id="178192" name="Text Box 16">
            <a:extLst>
              <a:ext uri="{FF2B5EF4-FFF2-40B4-BE49-F238E27FC236}">
                <a16:creationId xmlns:a16="http://schemas.microsoft.com/office/drawing/2014/main" id="{BB7DD7DC-EC2E-F158-F7AC-748E1B2A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27088"/>
            <a:ext cx="244157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Ressurreição</a:t>
            </a:r>
          </a:p>
        </p:txBody>
      </p:sp>
      <p:sp>
        <p:nvSpPr>
          <p:cNvPr id="178191" name="AutoShape 15">
            <a:extLst>
              <a:ext uri="{FF2B5EF4-FFF2-40B4-BE49-F238E27FC236}">
                <a16:creationId xmlns:a16="http://schemas.microsoft.com/office/drawing/2014/main" id="{D3A723F8-285E-7793-B5E1-4A78FA2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-161925"/>
            <a:ext cx="1249363" cy="1471613"/>
          </a:xfrm>
          <a:prstGeom prst="star8">
            <a:avLst>
              <a:gd name="adj" fmla="val 25000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3200">
                <a:latin typeface="Arial" panose="020B0604020202020204" pitchFamily="34" charset="0"/>
              </a:rPr>
              <a:t>2ª</a:t>
            </a:r>
          </a:p>
        </p:txBody>
      </p:sp>
      <p:sp>
        <p:nvSpPr>
          <p:cNvPr id="178193" name="Text Box 17">
            <a:extLst>
              <a:ext uri="{FF2B5EF4-FFF2-40B4-BE49-F238E27FC236}">
                <a16:creationId xmlns:a16="http://schemas.microsoft.com/office/drawing/2014/main" id="{91EC35E7-75C6-BFB9-484F-0B99DF7F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27088"/>
            <a:ext cx="244157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Ressurreição</a:t>
            </a:r>
          </a:p>
        </p:txBody>
      </p:sp>
      <p:sp>
        <p:nvSpPr>
          <p:cNvPr id="178203" name="Rectangle 27">
            <a:extLst>
              <a:ext uri="{FF2B5EF4-FFF2-40B4-BE49-F238E27FC236}">
                <a16:creationId xmlns:a16="http://schemas.microsoft.com/office/drawing/2014/main" id="{B00854E2-2C4B-A6D1-3F37-5B030502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5398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8196" name="Text Box 20">
            <a:extLst>
              <a:ext uri="{FF2B5EF4-FFF2-40B4-BE49-F238E27FC236}">
                <a16:creationId xmlns:a16="http://schemas.microsoft.com/office/drawing/2014/main" id="{09AA6D8D-B536-E0A7-2074-611A75C4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484313"/>
            <a:ext cx="23177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Volta de Jesus</a:t>
            </a:r>
          </a:p>
          <a:p>
            <a:r>
              <a:rPr lang="pt-BR" altLang="pt-BR">
                <a:latin typeface="Arial" panose="020B0604020202020204" pitchFamily="34" charset="0"/>
              </a:rPr>
              <a:t>I Tes. 4:16,17</a:t>
            </a:r>
          </a:p>
        </p:txBody>
      </p:sp>
      <p:sp>
        <p:nvSpPr>
          <p:cNvPr id="178204" name="Rectangle 28">
            <a:extLst>
              <a:ext uri="{FF2B5EF4-FFF2-40B4-BE49-F238E27FC236}">
                <a16:creationId xmlns:a16="http://schemas.microsoft.com/office/drawing/2014/main" id="{56554355-1F73-A9CF-3F1E-511D2761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3780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8198" name="Text Box 22">
            <a:extLst>
              <a:ext uri="{FF2B5EF4-FFF2-40B4-BE49-F238E27FC236}">
                <a16:creationId xmlns:a16="http://schemas.microsoft.com/office/drawing/2014/main" id="{B9560DF5-CF30-783B-E4BE-205ECDA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311400"/>
            <a:ext cx="3810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Ressurreição dos Justos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 Tes. 4:16; Apoc. 20:6</a:t>
            </a:r>
          </a:p>
        </p:txBody>
      </p:sp>
      <p:sp>
        <p:nvSpPr>
          <p:cNvPr id="178205" name="Rectangle 29">
            <a:extLst>
              <a:ext uri="{FF2B5EF4-FFF2-40B4-BE49-F238E27FC236}">
                <a16:creationId xmlns:a16="http://schemas.microsoft.com/office/drawing/2014/main" id="{27C26DFC-9F6B-B712-164F-3F7340D9E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2162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8199" name="Text Box 23">
            <a:extLst>
              <a:ext uri="{FF2B5EF4-FFF2-40B4-BE49-F238E27FC236}">
                <a16:creationId xmlns:a16="http://schemas.microsoft.com/office/drawing/2014/main" id="{73388557-A27B-0B9D-D510-D3B595E57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160713"/>
            <a:ext cx="38608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Justos vivos arrebatados</a:t>
            </a:r>
          </a:p>
          <a:p>
            <a:r>
              <a:rPr lang="pt-BR" altLang="pt-BR">
                <a:latin typeface="Arial" panose="020B0604020202020204" pitchFamily="34" charset="0"/>
              </a:rPr>
              <a:t>I Cor. 15:52; I Tes. 4:17</a:t>
            </a:r>
          </a:p>
        </p:txBody>
      </p:sp>
      <p:sp>
        <p:nvSpPr>
          <p:cNvPr id="178206" name="Rectangle 30">
            <a:extLst>
              <a:ext uri="{FF2B5EF4-FFF2-40B4-BE49-F238E27FC236}">
                <a16:creationId xmlns:a16="http://schemas.microsoft.com/office/drawing/2014/main" id="{A96C7357-DF06-C79C-CD5E-1EEC81A4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40544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8200" name="Text Box 24">
            <a:extLst>
              <a:ext uri="{FF2B5EF4-FFF2-40B4-BE49-F238E27FC236}">
                <a16:creationId xmlns:a16="http://schemas.microsoft.com/office/drawing/2014/main" id="{1BF90029-7B25-8555-E3E5-0BFF43C6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0663"/>
            <a:ext cx="375602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Ímpios vivos são mortos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 Cor. 15:52</a:t>
            </a:r>
          </a:p>
        </p:txBody>
      </p:sp>
      <p:sp>
        <p:nvSpPr>
          <p:cNvPr id="178207" name="Rectangle 31">
            <a:extLst>
              <a:ext uri="{FF2B5EF4-FFF2-40B4-BE49-F238E27FC236}">
                <a16:creationId xmlns:a16="http://schemas.microsoft.com/office/drawing/2014/main" id="{EE1D25A9-24B4-EED4-B6F6-2E7C32F6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48926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8201" name="Text Box 25">
            <a:extLst>
              <a:ext uri="{FF2B5EF4-FFF2-40B4-BE49-F238E27FC236}">
                <a16:creationId xmlns:a16="http://schemas.microsoft.com/office/drawing/2014/main" id="{F3AB9155-B8B6-E84A-77CC-227937D0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816475"/>
            <a:ext cx="2525713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Satanás é preso</a:t>
            </a:r>
          </a:p>
          <a:p>
            <a:r>
              <a:rPr lang="pt-BR" altLang="pt-BR">
                <a:latin typeface="Arial" panose="020B0604020202020204" pitchFamily="34" charset="0"/>
              </a:rPr>
              <a:t>Apoc. 20:2</a:t>
            </a:r>
          </a:p>
        </p:txBody>
      </p:sp>
      <p:sp>
        <p:nvSpPr>
          <p:cNvPr id="178208" name="Rectangle 32">
            <a:extLst>
              <a:ext uri="{FF2B5EF4-FFF2-40B4-BE49-F238E27FC236}">
                <a16:creationId xmlns:a16="http://schemas.microsoft.com/office/drawing/2014/main" id="{410AD8FA-8FE2-BE56-50F1-AED80046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57308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8202" name="Text Box 26">
            <a:extLst>
              <a:ext uri="{FF2B5EF4-FFF2-40B4-BE49-F238E27FC236}">
                <a16:creationId xmlns:a16="http://schemas.microsoft.com/office/drawing/2014/main" id="{C20957B3-0E7C-05DA-2587-198C6A01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664200"/>
            <a:ext cx="359092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Terra fica desolada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Apoc. 20:5; Jer. 4:23-26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8" name="Picture 18">
            <a:extLst>
              <a:ext uri="{FF2B5EF4-FFF2-40B4-BE49-F238E27FC236}">
                <a16:creationId xmlns:a16="http://schemas.microsoft.com/office/drawing/2014/main" id="{FB2445AE-77B6-5724-D0BB-E41573F5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2" name="Text Box 2">
            <a:extLst>
              <a:ext uri="{FF2B5EF4-FFF2-40B4-BE49-F238E27FC236}">
                <a16:creationId xmlns:a16="http://schemas.microsoft.com/office/drawing/2014/main" id="{703AAB1E-FB73-FC7A-F5EB-C2785E01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4897438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O que faremos durante o milênio?</a:t>
            </a:r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93C43FA5-FAE7-B0F8-6656-9C1F559B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4824412" cy="2282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altLang="pt-BR">
                <a:latin typeface="Arial" panose="020B0604020202020204" pitchFamily="34" charset="0"/>
              </a:rPr>
              <a:t>“Vi também tronos, e nestes sentaram-se aqueles aos quais foi dada autoridade de  julgar... E viveram e reinaram com Cristo durante mil anos.” </a:t>
            </a:r>
          </a:p>
          <a:p>
            <a:pPr algn="r" eaLnBrk="0" hangingPunct="0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Apocalipse 20:4</a:t>
            </a:r>
          </a:p>
        </p:txBody>
      </p:sp>
      <p:sp>
        <p:nvSpPr>
          <p:cNvPr id="179204" name="Text Box 4">
            <a:extLst>
              <a:ext uri="{FF2B5EF4-FFF2-40B4-BE49-F238E27FC236}">
                <a16:creationId xmlns:a16="http://schemas.microsoft.com/office/drawing/2014/main" id="{F9405C70-E6B0-95E3-E36F-A6416134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4221163"/>
            <a:ext cx="4895850" cy="191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 Ou não sabeis que os santos hão de julgar o mundo?... Não sabeis ,que havemos de julgar os próprios anjos?” </a:t>
            </a: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I Coríntios</a:t>
            </a:r>
            <a:r>
              <a:rPr lang="en-US" altLang="pt-BR">
                <a:latin typeface="Arial" panose="020B0604020202020204" pitchFamily="34" charset="0"/>
              </a:rPr>
              <a:t> 6:1-3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6" name="Picture 18">
            <a:extLst>
              <a:ext uri="{FF2B5EF4-FFF2-40B4-BE49-F238E27FC236}">
                <a16:creationId xmlns:a16="http://schemas.microsoft.com/office/drawing/2014/main" id="{A2A9617F-34CD-513C-B5DC-64571820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0" name="Text Box 2">
            <a:extLst>
              <a:ext uri="{FF2B5EF4-FFF2-40B4-BE49-F238E27FC236}">
                <a16:creationId xmlns:a16="http://schemas.microsoft.com/office/drawing/2014/main" id="{F84D2E46-6364-737E-518E-A63FF832B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48958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200">
                <a:latin typeface="Arial" panose="020B0604020202020204" pitchFamily="34" charset="0"/>
              </a:rPr>
              <a:t>O que acontecerá ao término dos mil anos?</a:t>
            </a:r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D9C33AC9-2F24-7D10-F923-61330C3F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5281612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A ressurreição dos ímpios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3467EB46-CF8B-5A6B-9AB6-01F790E4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4248150" cy="3381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Os restantes dos mortos não reviveram até que se completassem os mil anos.”</a:t>
            </a:r>
          </a:p>
          <a:p>
            <a:pPr algn="l"/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Apocalipse 20:5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4" name="Picture 12">
            <a:extLst>
              <a:ext uri="{FF2B5EF4-FFF2-40B4-BE49-F238E27FC236}">
                <a16:creationId xmlns:a16="http://schemas.microsoft.com/office/drawing/2014/main" id="{D58D2341-0B79-AEE1-D0E4-611C25FA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4" name="Text Box 2">
            <a:extLst>
              <a:ext uri="{FF2B5EF4-FFF2-40B4-BE49-F238E27FC236}">
                <a16:creationId xmlns:a16="http://schemas.microsoft.com/office/drawing/2014/main" id="{D8F0AFFF-707D-F251-0520-6387094E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08175"/>
            <a:ext cx="4032250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“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Quando, porém, se completarem os mil anos, Satanás será solto da sua prisão e sairá a seduzir as nações que há nos quatro cantos da terra, Gogue e Magogue, a fim de reuni-las para peleja. O número dessas é como a areia do mar.”  </a:t>
            </a:r>
          </a:p>
          <a:p>
            <a:pPr algn="l"/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Apocalipse 20:</a:t>
            </a:r>
            <a:r>
              <a:rPr lang="en-US" altLang="pt-BR">
                <a:latin typeface="Arial" panose="020B0604020202020204" pitchFamily="34" charset="0"/>
              </a:rPr>
              <a:t>7 e 8</a:t>
            </a: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82282" name="Text Box 10">
            <a:extLst>
              <a:ext uri="{FF2B5EF4-FFF2-40B4-BE49-F238E27FC236}">
                <a16:creationId xmlns:a16="http://schemas.microsoft.com/office/drawing/2014/main" id="{560BC6E0-D8CA-93BF-9C7B-5328F418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54050"/>
            <a:ext cx="35750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sz="3600">
                <a:latin typeface="Arial" panose="020B0604020202020204" pitchFamily="34" charset="0"/>
              </a:rPr>
              <a:t>Satanás será solto</a:t>
            </a:r>
            <a:endParaRPr lang="pt-BR" altLang="pt-BR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2" name="Picture 16">
            <a:extLst>
              <a:ext uri="{FF2B5EF4-FFF2-40B4-BE49-F238E27FC236}">
                <a16:creationId xmlns:a16="http://schemas.microsoft.com/office/drawing/2014/main" id="{FC09546E-29E3-BBE9-F478-DDB06C5E4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Text Box 2">
            <a:extLst>
              <a:ext uri="{FF2B5EF4-FFF2-40B4-BE49-F238E27FC236}">
                <a16:creationId xmlns:a16="http://schemas.microsoft.com/office/drawing/2014/main" id="{72E64FE4-ABFB-C4CC-0BC6-D71CAC0BE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4824413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“Vi também a cidade santa, a nova Jerusalém, que descia do céu, da parte de Deus, ataviada como noiva adornada para o seu esposo.” </a:t>
            </a:r>
          </a:p>
          <a:p>
            <a:pPr algn="r"/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Apocalipse 21:2</a:t>
            </a: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91167A92-6800-96BB-EF43-98161E53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5032375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400">
                <a:latin typeface="Arial" panose="020B0604020202020204" pitchFamily="34" charset="0"/>
              </a:rPr>
              <a:t>A Nova Jerusalém</a:t>
            </a:r>
            <a:endParaRPr lang="pt-BR" altLang="pt-BR" sz="4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3" name="Picture 9">
            <a:extLst>
              <a:ext uri="{FF2B5EF4-FFF2-40B4-BE49-F238E27FC236}">
                <a16:creationId xmlns:a16="http://schemas.microsoft.com/office/drawing/2014/main" id="{CB828426-DF35-A1C8-D3D7-D9C6B77F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6" name="Text Box 2">
            <a:extLst>
              <a:ext uri="{FF2B5EF4-FFF2-40B4-BE49-F238E27FC236}">
                <a16:creationId xmlns:a16="http://schemas.microsoft.com/office/drawing/2014/main" id="{24C5944B-745F-7311-43D5-91941D59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06413"/>
            <a:ext cx="3887788" cy="594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sz="2800">
                <a:latin typeface="Arial" panose="020B0604020202020204" pitchFamily="34" charset="0"/>
              </a:rPr>
              <a:t>“</a:t>
            </a:r>
            <a:r>
              <a:rPr lang="pt-BR" altLang="pt-BR" sz="2800">
                <a:latin typeface="Arial" panose="020B0604020202020204" pitchFamily="34" charset="0"/>
              </a:rPr>
              <a:t>Então, a morte e o inferno foram lançados para dentro do lago de fogo. Esta é a segunda morte, o lago de fogo. E, se alguém não foi achado inscrito no Livro da Vida, esse foi lançado para dentro do lago de fogo.”</a:t>
            </a:r>
          </a:p>
          <a:p>
            <a:pPr algn="r"/>
            <a:endParaRPr lang="pt-BR" altLang="pt-BR">
              <a:latin typeface="Arial" panose="020B0604020202020204" pitchFamily="34" charset="0"/>
            </a:endParaRPr>
          </a:p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Apocalipse 20</a:t>
            </a:r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:14 e 15</a:t>
            </a: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0" name="Picture 10">
            <a:extLst>
              <a:ext uri="{FF2B5EF4-FFF2-40B4-BE49-F238E27FC236}">
                <a16:creationId xmlns:a16="http://schemas.microsoft.com/office/drawing/2014/main" id="{089834E5-025C-2C46-001A-299822A5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2" name="Text Box 2">
            <a:extLst>
              <a:ext uri="{FF2B5EF4-FFF2-40B4-BE49-F238E27FC236}">
                <a16:creationId xmlns:a16="http://schemas.microsoft.com/office/drawing/2014/main" id="{D4CF31F6-4F10-38D7-C62D-A6AD6088C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196975"/>
            <a:ext cx="3959225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Marcharam, então, pela superfície da terra e sitiaram o acampamento dos santos e a cidade querida; desceu, porém, fogo do céu e os consumiu. O diabo, o sedutor deles, foi lançado para dentro do lago de fogo e enxofre, onde já se encontram  não só a besta como também o falso profeta...”</a:t>
            </a:r>
            <a:r>
              <a:rPr lang="pt-BR" altLang="pt-BR">
                <a:latin typeface="Arial" panose="020B0604020202020204" pitchFamily="34" charset="0"/>
              </a:rPr>
              <a:t>  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Apoc</a:t>
            </a:r>
            <a:r>
              <a:rPr lang="en-US" altLang="pt-BR" sz="2000">
                <a:latin typeface="Arial" panose="020B0604020202020204" pitchFamily="34" charset="0"/>
              </a:rPr>
              <a:t>alipse 20:9 e 10</a:t>
            </a: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84329" name="Text Box 9">
            <a:extLst>
              <a:ext uri="{FF2B5EF4-FFF2-40B4-BE49-F238E27FC236}">
                <a16:creationId xmlns:a16="http://schemas.microsoft.com/office/drawing/2014/main" id="{A319AEB2-5396-8051-2B74-6484B864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411163"/>
            <a:ext cx="3994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3600">
                <a:latin typeface="Arial" panose="020B0604020202020204" pitchFamily="34" charset="0"/>
              </a:rPr>
              <a:t>A última tentativa</a:t>
            </a:r>
            <a:endParaRPr lang="pt-BR" altLang="pt-BR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4" name="Picture 12">
            <a:extLst>
              <a:ext uri="{FF2B5EF4-FFF2-40B4-BE49-F238E27FC236}">
                <a16:creationId xmlns:a16="http://schemas.microsoft.com/office/drawing/2014/main" id="{6663F207-EBB3-F7CA-F95C-2D8B2A6B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4" name="Text Box 2">
            <a:extLst>
              <a:ext uri="{FF2B5EF4-FFF2-40B4-BE49-F238E27FC236}">
                <a16:creationId xmlns:a16="http://schemas.microsoft.com/office/drawing/2014/main" id="{293ACFC7-59BA-C44F-CE7A-158AB857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17725"/>
            <a:ext cx="4105275" cy="4048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“Como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Sodoma, e Gomorra</a:t>
            </a:r>
            <a:r>
              <a:rPr lang="pt-BR" altLang="pt-BR">
                <a:latin typeface="Arial" panose="020B0604020202020204" pitchFamily="34" charset="0"/>
              </a:rPr>
              <a:t>, e as cidades circunvizinhas, que,  havendo-se entregado à prostituição como aqueles, seguindo após outra carne, são postas para exemplo do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fogo eterno</a:t>
            </a:r>
            <a:r>
              <a:rPr lang="pt-BR" altLang="pt-BR">
                <a:latin typeface="Arial" panose="020B0604020202020204" pitchFamily="34" charset="0"/>
              </a:rPr>
              <a:t>, sofrendo punição.”</a:t>
            </a:r>
          </a:p>
          <a:p>
            <a:pPr algn="r"/>
            <a:endParaRPr lang="pt-BR" altLang="pt-BR">
              <a:latin typeface="Arial" panose="020B0604020202020204" pitchFamily="34" charset="0"/>
            </a:endParaRP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Judas 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A1EF44A2-A7B2-C0C1-BA51-95C6E3B5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88975"/>
            <a:ext cx="45307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sz="3200">
                <a:solidFill>
                  <a:schemeClr val="bg1"/>
                </a:solidFill>
                <a:latin typeface="Arial" panose="020B0604020202020204" pitchFamily="34" charset="0"/>
              </a:rPr>
              <a:t>A consequência é eterna</a:t>
            </a: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>
            <a:extLst>
              <a:ext uri="{FF2B5EF4-FFF2-40B4-BE49-F238E27FC236}">
                <a16:creationId xmlns:a16="http://schemas.microsoft.com/office/drawing/2014/main" id="{5AF7D85A-EC64-E0F4-B8AC-A751890F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30" name="Picture 14">
            <a:extLst>
              <a:ext uri="{FF2B5EF4-FFF2-40B4-BE49-F238E27FC236}">
                <a16:creationId xmlns:a16="http://schemas.microsoft.com/office/drawing/2014/main" id="{95D07FA1-8075-122D-3140-41BCB0B0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Text Box 2">
            <a:extLst>
              <a:ext uri="{FF2B5EF4-FFF2-40B4-BE49-F238E27FC236}">
                <a16:creationId xmlns:a16="http://schemas.microsoft.com/office/drawing/2014/main" id="{6D9A64EF-689F-942C-FFEE-8920C99E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4824413" cy="5094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“Quanto, porém, aos covardes, aos incrédulos, aos abomináveis, aos assassinos, aos impuros, aos feiticeiros, aos idólatras e a todos os mentirosos, a parte que lhes cabe será no lago que arde com fogo e enxofre, a saber, a segunda morte.”</a:t>
            </a:r>
          </a:p>
          <a:p>
            <a:pPr algn="l"/>
            <a:endParaRPr lang="pt-BR" altLang="pt-BR" sz="2800">
              <a:latin typeface="Arial" panose="020B0604020202020204" pitchFamily="34" charset="0"/>
            </a:endParaRP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21:8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8" name="Picture 18">
            <a:extLst>
              <a:ext uri="{FF2B5EF4-FFF2-40B4-BE49-F238E27FC236}">
                <a16:creationId xmlns:a16="http://schemas.microsoft.com/office/drawing/2014/main" id="{070DA60F-F737-EB72-BD88-25365E61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Text Box 2">
            <a:extLst>
              <a:ext uri="{FF2B5EF4-FFF2-40B4-BE49-F238E27FC236}">
                <a16:creationId xmlns:a16="http://schemas.microsoft.com/office/drawing/2014/main" id="{ADB3D384-9496-828B-7D4E-9FEB7760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2413"/>
            <a:ext cx="4826000" cy="1797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“…</a:t>
            </a: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Eis que faço nova todas as coisas</a:t>
            </a:r>
            <a:r>
              <a:rPr lang="en-US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…”</a:t>
            </a:r>
          </a:p>
          <a:p>
            <a:pPr algn="r" eaLnBrk="0" hangingPunct="0"/>
            <a:endParaRPr lang="en-US" altLang="pt-BR">
              <a:latin typeface="Arial" panose="020B0604020202020204" pitchFamily="34" charset="0"/>
            </a:endParaRPr>
          </a:p>
          <a:p>
            <a:pPr algn="r" eaLnBrk="0" hangingPunct="0"/>
            <a:r>
              <a:rPr lang="en-US" altLang="pt-BR">
                <a:latin typeface="Arial" panose="020B0604020202020204" pitchFamily="34" charset="0"/>
              </a:rPr>
              <a:t>Apocalipse 21:5</a:t>
            </a: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BB810E86-84BE-2E6D-FCEE-6F18CADF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52738"/>
            <a:ext cx="4249738" cy="3259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pt-BR" sz="3200">
                <a:latin typeface="Arial" panose="020B0604020202020204" pitchFamily="34" charset="0"/>
              </a:rPr>
              <a:t>“</a:t>
            </a:r>
            <a:r>
              <a:rPr lang="pt-BR" altLang="pt-BR" sz="3200">
                <a:latin typeface="Arial" panose="020B0604020202020204" pitchFamily="34" charset="0"/>
              </a:rPr>
              <a:t>Vi novo céu e nova terra, pois o primeiro céu e a primeira terra passaram, e o mar já não existe.”</a:t>
            </a:r>
          </a:p>
          <a:p>
            <a:pPr algn="r" eaLnBrk="0" hangingPunct="0"/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0" hangingPunct="0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</a:t>
            </a:r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alipse 21:1</a:t>
            </a: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7" name="Picture 13">
            <a:extLst>
              <a:ext uri="{FF2B5EF4-FFF2-40B4-BE49-F238E27FC236}">
                <a16:creationId xmlns:a16="http://schemas.microsoft.com/office/drawing/2014/main" id="{827340B8-F2AF-28CB-62FD-476DDE79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Text Box 2">
            <a:extLst>
              <a:ext uri="{FF2B5EF4-FFF2-40B4-BE49-F238E27FC236}">
                <a16:creationId xmlns:a16="http://schemas.microsoft.com/office/drawing/2014/main" id="{6690C2BE-5665-1C20-C778-463951F6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4537075" cy="5462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“...Eis que o tabernáculo de Deus com os homens. Deus habitará com eles. Eles serão povos de Deus, e Deus mesmo estará com eles.”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21:3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9" name="Picture 11">
            <a:extLst>
              <a:ext uri="{FF2B5EF4-FFF2-40B4-BE49-F238E27FC236}">
                <a16:creationId xmlns:a16="http://schemas.microsoft.com/office/drawing/2014/main" id="{F513A26D-60CF-E559-A671-02265EB0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Text Box 2">
            <a:extLst>
              <a:ext uri="{FF2B5EF4-FFF2-40B4-BE49-F238E27FC236}">
                <a16:creationId xmlns:a16="http://schemas.microsoft.com/office/drawing/2014/main" id="{3226783D-7673-5EE1-6D5C-67DCC39A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7125"/>
            <a:ext cx="4464050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200">
                <a:latin typeface="Arial" panose="020B0604020202020204" pitchFamily="34" charset="0"/>
              </a:rPr>
              <a:t>“E lhes enxugará dos olhos toda lágrima, e a morte já não existirá, já não haverá luto, nem pranto, nem dor, porque as primeiras coisas  passaram.” </a:t>
            </a:r>
          </a:p>
          <a:p>
            <a:pPr algn="r"/>
            <a:r>
              <a:rPr lang="pt-BR" altLang="pt-BR" sz="3200">
                <a:latin typeface="Arial" panose="020B0604020202020204" pitchFamily="34" charset="0"/>
              </a:rPr>
              <a:t>					   </a:t>
            </a:r>
            <a:r>
              <a:rPr lang="pt-BR" altLang="pt-BR" sz="2600">
                <a:solidFill>
                  <a:schemeClr val="bg1"/>
                </a:solidFill>
                <a:latin typeface="Arial" panose="020B0604020202020204" pitchFamily="34" charset="0"/>
              </a:rPr>
              <a:t>Apocalipse 21:4</a:t>
            </a:r>
          </a:p>
        </p:txBody>
      </p:sp>
      <p:sp>
        <p:nvSpPr>
          <p:cNvPr id="191498" name="Text Box 10">
            <a:extLst>
              <a:ext uri="{FF2B5EF4-FFF2-40B4-BE49-F238E27FC236}">
                <a16:creationId xmlns:a16="http://schemas.microsoft.com/office/drawing/2014/main" id="{A7837A4F-27FC-9264-E584-B5C49725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4502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Arial" panose="020B0604020202020204" pitchFamily="34" charset="0"/>
              </a:rPr>
              <a:t>Não haverá morte…</a:t>
            </a:r>
            <a:endParaRPr lang="pt-BR" altLang="pt-BR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>
            <a:extLst>
              <a:ext uri="{FF2B5EF4-FFF2-40B4-BE49-F238E27FC236}">
                <a16:creationId xmlns:a16="http://schemas.microsoft.com/office/drawing/2014/main" id="{7E3178AC-080C-E8B1-C379-745CD3F1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Text Box 2">
            <a:extLst>
              <a:ext uri="{FF2B5EF4-FFF2-40B4-BE49-F238E27FC236}">
                <a16:creationId xmlns:a16="http://schemas.microsoft.com/office/drawing/2014/main" id="{BFD36D14-468F-9B2A-5141-BBF81A51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5275"/>
            <a:ext cx="4392612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7200" b="0">
                <a:solidFill>
                  <a:schemeClr val="bg1"/>
                </a:solidFill>
                <a:latin typeface="Mistral AV" pitchFamily="66" charset="0"/>
              </a:rPr>
              <a:t>Quem entrará lá?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50" name="Picture 14">
            <a:extLst>
              <a:ext uri="{FF2B5EF4-FFF2-40B4-BE49-F238E27FC236}">
                <a16:creationId xmlns:a16="http://schemas.microsoft.com/office/drawing/2014/main" id="{6109D448-3722-AA1D-2E6E-4E2EA1E9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8" name="Text Box 2">
            <a:extLst>
              <a:ext uri="{FF2B5EF4-FFF2-40B4-BE49-F238E27FC236}">
                <a16:creationId xmlns:a16="http://schemas.microsoft.com/office/drawing/2014/main" id="{05643253-1B3D-B532-9A5C-31847E51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1313"/>
            <a:ext cx="4341812" cy="5392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“Bem-aventurados aqueles que lavam as suas vestiduras (no sangue do Cordeiro), para que lhes assista o direito à árvore da vida, e entrem na cidade pelas portas.”</a:t>
            </a:r>
          </a:p>
          <a:p>
            <a:pPr algn="l"/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22:14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8" name="Picture 38">
            <a:extLst>
              <a:ext uri="{FF2B5EF4-FFF2-40B4-BE49-F238E27FC236}">
                <a16:creationId xmlns:a16="http://schemas.microsoft.com/office/drawing/2014/main" id="{FAC4C5DC-D0EA-0A8D-A99B-1846F899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 b="10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5" name="Text Box 5">
            <a:extLst>
              <a:ext uri="{FF2B5EF4-FFF2-40B4-BE49-F238E27FC236}">
                <a16:creationId xmlns:a16="http://schemas.microsoft.com/office/drawing/2014/main" id="{E9629CDF-E442-11ED-A974-31EBA639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2554288"/>
            <a:ext cx="34290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Eventos Que Marcam o Final do Milênio</a:t>
            </a:r>
          </a:p>
        </p:txBody>
      </p:sp>
      <p:sp>
        <p:nvSpPr>
          <p:cNvPr id="194568" name="Text Box 8">
            <a:extLst>
              <a:ext uri="{FF2B5EF4-FFF2-40B4-BE49-F238E27FC236}">
                <a16:creationId xmlns:a16="http://schemas.microsoft.com/office/drawing/2014/main" id="{DB88E8DC-953F-991E-2064-00C6FEB56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3213"/>
            <a:ext cx="233997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Últimos Dias</a:t>
            </a:r>
          </a:p>
        </p:txBody>
      </p:sp>
      <p:sp>
        <p:nvSpPr>
          <p:cNvPr id="194569" name="Text Box 9">
            <a:extLst>
              <a:ext uri="{FF2B5EF4-FFF2-40B4-BE49-F238E27FC236}">
                <a16:creationId xmlns:a16="http://schemas.microsoft.com/office/drawing/2014/main" id="{2FA28234-161F-4B39-A540-2222B1A8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338138"/>
            <a:ext cx="1966913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1000 Anos</a:t>
            </a:r>
          </a:p>
        </p:txBody>
      </p:sp>
      <p:sp>
        <p:nvSpPr>
          <p:cNvPr id="194570" name="Text Box 10">
            <a:extLst>
              <a:ext uri="{FF2B5EF4-FFF2-40B4-BE49-F238E27FC236}">
                <a16:creationId xmlns:a16="http://schemas.microsoft.com/office/drawing/2014/main" id="{1E82BC72-0FFD-6CF4-2C2A-BE61551B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338138"/>
            <a:ext cx="2024063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Eternidade</a:t>
            </a:r>
          </a:p>
        </p:txBody>
      </p:sp>
      <p:sp>
        <p:nvSpPr>
          <p:cNvPr id="194572" name="AutoShape 12">
            <a:extLst>
              <a:ext uri="{FF2B5EF4-FFF2-40B4-BE49-F238E27FC236}">
                <a16:creationId xmlns:a16="http://schemas.microsoft.com/office/drawing/2014/main" id="{613851DF-D020-037A-5645-E41CD8882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-176213"/>
            <a:ext cx="1249363" cy="1471613"/>
          </a:xfrm>
          <a:prstGeom prst="star8">
            <a:avLst>
              <a:gd name="adj" fmla="val 25000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3200">
                <a:latin typeface="Arial" panose="020B0604020202020204" pitchFamily="34" charset="0"/>
              </a:rPr>
              <a:t>1ª</a:t>
            </a: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E30E0654-31CD-643D-9D06-D5D6AA611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22325"/>
            <a:ext cx="24415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Ressurreição</a:t>
            </a:r>
          </a:p>
        </p:txBody>
      </p:sp>
      <p:sp>
        <p:nvSpPr>
          <p:cNvPr id="194575" name="AutoShape 15">
            <a:extLst>
              <a:ext uri="{FF2B5EF4-FFF2-40B4-BE49-F238E27FC236}">
                <a16:creationId xmlns:a16="http://schemas.microsoft.com/office/drawing/2014/main" id="{06EA6181-0318-C9DE-BC71-217C8EFD4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-166688"/>
            <a:ext cx="1249363" cy="1471613"/>
          </a:xfrm>
          <a:prstGeom prst="star8">
            <a:avLst>
              <a:gd name="adj" fmla="val 25000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3200">
                <a:latin typeface="Arial" panose="020B0604020202020204" pitchFamily="34" charset="0"/>
              </a:rPr>
              <a:t>2ª</a:t>
            </a:r>
          </a:p>
        </p:txBody>
      </p:sp>
      <p:sp>
        <p:nvSpPr>
          <p:cNvPr id="194576" name="Text Box 16">
            <a:extLst>
              <a:ext uri="{FF2B5EF4-FFF2-40B4-BE49-F238E27FC236}">
                <a16:creationId xmlns:a16="http://schemas.microsoft.com/office/drawing/2014/main" id="{3AC37E19-5324-E873-5FC6-24416A17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22325"/>
            <a:ext cx="24415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Ressurreição</a:t>
            </a:r>
          </a:p>
        </p:txBody>
      </p:sp>
      <p:sp>
        <p:nvSpPr>
          <p:cNvPr id="194578" name="Rectangle 18">
            <a:extLst>
              <a:ext uri="{FF2B5EF4-FFF2-40B4-BE49-F238E27FC236}">
                <a16:creationId xmlns:a16="http://schemas.microsoft.com/office/drawing/2014/main" id="{56FDE212-9E3C-8A0F-C434-96635F22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5398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94579" name="Text Box 19">
            <a:extLst>
              <a:ext uri="{FF2B5EF4-FFF2-40B4-BE49-F238E27FC236}">
                <a16:creationId xmlns:a16="http://schemas.microsoft.com/office/drawing/2014/main" id="{5BA30377-A6A0-5786-B7B4-357E83D7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484313"/>
            <a:ext cx="381317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A Nova Jerusalém Desce</a:t>
            </a:r>
          </a:p>
          <a:p>
            <a:r>
              <a:rPr lang="pt-BR" altLang="pt-BR">
                <a:latin typeface="Arial" panose="020B0604020202020204" pitchFamily="34" charset="0"/>
              </a:rPr>
              <a:t>do Céu – Apoc. 21:2</a:t>
            </a:r>
          </a:p>
        </p:txBody>
      </p:sp>
      <p:sp>
        <p:nvSpPr>
          <p:cNvPr id="194581" name="Rectangle 21">
            <a:extLst>
              <a:ext uri="{FF2B5EF4-FFF2-40B4-BE49-F238E27FC236}">
                <a16:creationId xmlns:a16="http://schemas.microsoft.com/office/drawing/2014/main" id="{2F39170A-F831-FEE5-6BF2-742C13A1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3780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94582" name="Text Box 22">
            <a:extLst>
              <a:ext uri="{FF2B5EF4-FFF2-40B4-BE49-F238E27FC236}">
                <a16:creationId xmlns:a16="http://schemas.microsoft.com/office/drawing/2014/main" id="{D01E3D44-6103-B163-F73F-DC1A2CA3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2311400"/>
            <a:ext cx="3132137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Ímpios Ressuscitam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Apoc. 20:5</a:t>
            </a:r>
          </a:p>
        </p:txBody>
      </p:sp>
      <p:sp>
        <p:nvSpPr>
          <p:cNvPr id="194584" name="Rectangle 24">
            <a:extLst>
              <a:ext uri="{FF2B5EF4-FFF2-40B4-BE49-F238E27FC236}">
                <a16:creationId xmlns:a16="http://schemas.microsoft.com/office/drawing/2014/main" id="{DF0D7F74-FEA5-151A-FB0B-76A778AC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2162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94585" name="Text Box 25">
            <a:extLst>
              <a:ext uri="{FF2B5EF4-FFF2-40B4-BE49-F238E27FC236}">
                <a16:creationId xmlns:a16="http://schemas.microsoft.com/office/drawing/2014/main" id="{DBA3C308-FEB7-FF16-4C9A-1DB0C2EA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160713"/>
            <a:ext cx="248602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Satanás É Solto</a:t>
            </a:r>
          </a:p>
          <a:p>
            <a:r>
              <a:rPr lang="pt-BR" altLang="pt-BR">
                <a:latin typeface="Arial" panose="020B0604020202020204" pitchFamily="34" charset="0"/>
              </a:rPr>
              <a:t>Apoc. 20:7,8</a:t>
            </a:r>
          </a:p>
        </p:txBody>
      </p:sp>
      <p:sp>
        <p:nvSpPr>
          <p:cNvPr id="194587" name="Rectangle 27">
            <a:extLst>
              <a:ext uri="{FF2B5EF4-FFF2-40B4-BE49-F238E27FC236}">
                <a16:creationId xmlns:a16="http://schemas.microsoft.com/office/drawing/2014/main" id="{CB6CCF6A-EAE7-6F9D-D602-E15C4EEA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0544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94588" name="Text Box 28">
            <a:extLst>
              <a:ext uri="{FF2B5EF4-FFF2-40B4-BE49-F238E27FC236}">
                <a16:creationId xmlns:a16="http://schemas.microsoft.com/office/drawing/2014/main" id="{96A09F0D-9731-EBE9-CCCD-9C328094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4030663"/>
            <a:ext cx="231933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Juízo Final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Apoc. 20:12,15</a:t>
            </a:r>
          </a:p>
        </p:txBody>
      </p:sp>
      <p:sp>
        <p:nvSpPr>
          <p:cNvPr id="194590" name="Rectangle 30">
            <a:extLst>
              <a:ext uri="{FF2B5EF4-FFF2-40B4-BE49-F238E27FC236}">
                <a16:creationId xmlns:a16="http://schemas.microsoft.com/office/drawing/2014/main" id="{EF5E3876-9A27-0AD2-8354-477F1917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8926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94591" name="Text Box 31">
            <a:extLst>
              <a:ext uri="{FF2B5EF4-FFF2-40B4-BE49-F238E27FC236}">
                <a16:creationId xmlns:a16="http://schemas.microsoft.com/office/drawing/2014/main" id="{27487365-55B7-5033-3E2B-BE15D2965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4814888"/>
            <a:ext cx="3789362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Satanás e os ímpios são</a:t>
            </a:r>
          </a:p>
          <a:p>
            <a:r>
              <a:rPr lang="pt-BR" altLang="pt-BR">
                <a:latin typeface="Arial" panose="020B0604020202020204" pitchFamily="34" charset="0"/>
              </a:rPr>
              <a:t>destruídos - </a:t>
            </a:r>
            <a:r>
              <a:rPr lang="pt-BR" altLang="pt-BR" sz="2000">
                <a:latin typeface="Arial" panose="020B0604020202020204" pitchFamily="34" charset="0"/>
              </a:rPr>
              <a:t>Apoc. 20:10,15</a:t>
            </a:r>
          </a:p>
        </p:txBody>
      </p:sp>
      <p:sp>
        <p:nvSpPr>
          <p:cNvPr id="194593" name="Rectangle 33">
            <a:extLst>
              <a:ext uri="{FF2B5EF4-FFF2-40B4-BE49-F238E27FC236}">
                <a16:creationId xmlns:a16="http://schemas.microsoft.com/office/drawing/2014/main" id="{92A023DC-3399-AADC-5C88-0A078C4D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5730875"/>
            <a:ext cx="3886200" cy="762000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94594" name="Text Box 34">
            <a:extLst>
              <a:ext uri="{FF2B5EF4-FFF2-40B4-BE49-F238E27FC236}">
                <a16:creationId xmlns:a16="http://schemas.microsoft.com/office/drawing/2014/main" id="{C55E5A7F-57C8-0963-FBA8-AB3E9B43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5664200"/>
            <a:ext cx="369093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Terra é purificada e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renovada – Apoc. 20:1-5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3" name="Picture 9">
            <a:extLst>
              <a:ext uri="{FF2B5EF4-FFF2-40B4-BE49-F238E27FC236}">
                <a16:creationId xmlns:a16="http://schemas.microsoft.com/office/drawing/2014/main" id="{7A179AC4-4CE2-20E1-0F5C-DBFB094A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6" name="Text Box 2">
            <a:extLst>
              <a:ext uri="{FF2B5EF4-FFF2-40B4-BE49-F238E27FC236}">
                <a16:creationId xmlns:a16="http://schemas.microsoft.com/office/drawing/2014/main" id="{0566CEBD-C816-0FC9-AEB5-356D35BE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5867400" cy="4846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“E eis que venho sem demora, e comigo está o galardão que tenho para retribuir a cada um segundo as suas obras.”</a:t>
            </a:r>
          </a:p>
          <a:p>
            <a:pPr algn="r" eaLnBrk="0" hangingPunct="0"/>
            <a:r>
              <a:rPr lang="pt-BR" altLang="pt-BR" sz="4000">
                <a:latin typeface="Arial" panose="020B0604020202020204" pitchFamily="34" charset="0"/>
              </a:rPr>
              <a:t>                                  </a:t>
            </a:r>
            <a:r>
              <a:rPr lang="pt-BR" altLang="pt-BR" sz="3200">
                <a:latin typeface="Arial" panose="020B0604020202020204" pitchFamily="34" charset="0"/>
              </a:rPr>
              <a:t>Apocalipse 22:12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4" name="Picture 12">
            <a:extLst>
              <a:ext uri="{FF2B5EF4-FFF2-40B4-BE49-F238E27FC236}">
                <a16:creationId xmlns:a16="http://schemas.microsoft.com/office/drawing/2014/main" id="{C0D1AD55-25B7-4294-50A9-21590B2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4" name="Text Box 2">
            <a:extLst>
              <a:ext uri="{FF2B5EF4-FFF2-40B4-BE49-F238E27FC236}">
                <a16:creationId xmlns:a16="http://schemas.microsoft.com/office/drawing/2014/main" id="{6F59F5C2-4D30-D889-E617-BAA0EAB6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3994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Onde você estará</a:t>
            </a:r>
          </a:p>
        </p:txBody>
      </p:sp>
      <p:sp>
        <p:nvSpPr>
          <p:cNvPr id="197645" name="Text Box 13">
            <a:extLst>
              <a:ext uri="{FF2B5EF4-FFF2-40B4-BE49-F238E27FC236}">
                <a16:creationId xmlns:a16="http://schemas.microsoft.com/office/drawing/2014/main" id="{4D0C7ABD-48EF-1AD5-D3C3-4E916C38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229225"/>
            <a:ext cx="4248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3600">
                <a:solidFill>
                  <a:schemeClr val="bg1"/>
                </a:solidFill>
                <a:latin typeface="Arial" panose="020B0604020202020204" pitchFamily="34" charset="0"/>
              </a:rPr>
              <a:t>durante o Milênio?</a:t>
            </a:r>
            <a:endParaRPr lang="pt-BR" altLang="pt-BR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4" name="Picture 8">
            <a:extLst>
              <a:ext uri="{FF2B5EF4-FFF2-40B4-BE49-F238E27FC236}">
                <a16:creationId xmlns:a16="http://schemas.microsoft.com/office/drawing/2014/main" id="{C5C1E817-810A-CBEE-46BF-5FE7BBBD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" name="Text Box 2">
            <a:extLst>
              <a:ext uri="{FF2B5EF4-FFF2-40B4-BE49-F238E27FC236}">
                <a16:creationId xmlns:a16="http://schemas.microsoft.com/office/drawing/2014/main" id="{286C1689-3CB6-33D3-1379-D56E5B42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367188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Na Terra desolada?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65" name="Picture 21">
            <a:extLst>
              <a:ext uri="{FF2B5EF4-FFF2-40B4-BE49-F238E27FC236}">
                <a16:creationId xmlns:a16="http://schemas.microsoft.com/office/drawing/2014/main" id="{747B8C9B-6325-557B-0E69-32E0DC46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6" name="Text Box 2">
            <a:extLst>
              <a:ext uri="{FF2B5EF4-FFF2-40B4-BE49-F238E27FC236}">
                <a16:creationId xmlns:a16="http://schemas.microsoft.com/office/drawing/2014/main" id="{9D33F63E-F1D5-EE83-01D7-5E9B3774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4463"/>
            <a:ext cx="810101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Apocalipse 20 revela o fim do conflito entre o bem e o mal.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AE8A4B7F-4154-24D8-5086-B1DE0114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76475"/>
            <a:ext cx="4248150" cy="3751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4800">
                <a:latin typeface="Arial" panose="020B0604020202020204" pitchFamily="34" charset="0"/>
              </a:rPr>
              <a:t>Satanás será aprisionado no fundo do abismo por mil anos.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01" name="Picture 21">
            <a:extLst>
              <a:ext uri="{FF2B5EF4-FFF2-40B4-BE49-F238E27FC236}">
                <a16:creationId xmlns:a16="http://schemas.microsoft.com/office/drawing/2014/main" id="{6F8F34EB-DDC4-7F32-51B4-F9BB4803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2" name="Text Box 2">
            <a:extLst>
              <a:ext uri="{FF2B5EF4-FFF2-40B4-BE49-F238E27FC236}">
                <a16:creationId xmlns:a16="http://schemas.microsoft.com/office/drawing/2014/main" id="{F1CDF8D9-7A7D-554D-A0C8-DD1A699F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436086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8000">
                <a:solidFill>
                  <a:schemeClr val="bg1"/>
                </a:solidFill>
                <a:latin typeface="Arial" panose="020B0604020202020204" pitchFamily="34" charset="0"/>
              </a:rPr>
              <a:t>No Céu?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9" name="Picture 21">
            <a:extLst>
              <a:ext uri="{FF2B5EF4-FFF2-40B4-BE49-F238E27FC236}">
                <a16:creationId xmlns:a16="http://schemas.microsoft.com/office/drawing/2014/main" id="{F05924BB-EFB2-C2E6-F4EB-D69DEA8E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" name="Text Box 2">
            <a:extLst>
              <a:ext uri="{FF2B5EF4-FFF2-40B4-BE49-F238E27FC236}">
                <a16:creationId xmlns:a16="http://schemas.microsoft.com/office/drawing/2014/main" id="{C30593B3-B6D2-1185-AAB2-B87208B8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489075"/>
            <a:ext cx="615632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>
                <a:latin typeface="Arial" panose="020B0604020202020204" pitchFamily="34" charset="0"/>
              </a:rPr>
              <a:t>Qual o significado?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36B95C70-1AE9-D9B3-D231-FE56C333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787900"/>
            <a:ext cx="6156325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>
                <a:latin typeface="Arial" panose="020B0604020202020204" pitchFamily="34" charset="0"/>
              </a:rPr>
              <a:t>Quando começa e quando termina?</a:t>
            </a:r>
          </a:p>
        </p:txBody>
      </p:sp>
      <p:sp>
        <p:nvSpPr>
          <p:cNvPr id="160772" name="Text Box 4">
            <a:extLst>
              <a:ext uri="{FF2B5EF4-FFF2-40B4-BE49-F238E27FC236}">
                <a16:creationId xmlns:a16="http://schemas.microsoft.com/office/drawing/2014/main" id="{06A6ECBF-99DE-374B-887D-012F4D78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68650"/>
            <a:ext cx="615632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O que ocorrerá?</a:t>
            </a:r>
          </a:p>
        </p:txBody>
      </p:sp>
      <p:sp>
        <p:nvSpPr>
          <p:cNvPr id="160773" name="Text Box 5">
            <a:extLst>
              <a:ext uri="{FF2B5EF4-FFF2-40B4-BE49-F238E27FC236}">
                <a16:creationId xmlns:a16="http://schemas.microsoft.com/office/drawing/2014/main" id="{4DB587CA-B812-AADB-CCA2-3FD25572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61938"/>
            <a:ext cx="4297363" cy="10064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6000" b="0">
                <a:solidFill>
                  <a:schemeClr val="bg1"/>
                </a:solidFill>
                <a:latin typeface="KidTYPEPaint" pitchFamily="2" charset="0"/>
              </a:rPr>
              <a:t>Milênio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11" name="Picture 19">
            <a:extLst>
              <a:ext uri="{FF2B5EF4-FFF2-40B4-BE49-F238E27FC236}">
                <a16:creationId xmlns:a16="http://schemas.microsoft.com/office/drawing/2014/main" id="{D8F9465F-8F16-9B4A-88EC-D50BF6A2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4" name="Text Box 2">
            <a:extLst>
              <a:ext uri="{FF2B5EF4-FFF2-40B4-BE49-F238E27FC236}">
                <a16:creationId xmlns:a16="http://schemas.microsoft.com/office/drawing/2014/main" id="{5E4C78DE-28AD-366F-967D-514F0A24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2700"/>
            <a:ext cx="7235825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Qual a maior promessa de</a:t>
            </a:r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46ABDD82-18CD-6308-643A-2070F7BC2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436938"/>
            <a:ext cx="4948237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“E, quando eu for e vos preparar lugar, voltarei e vos receberei para mim mesmo, para que, onde eu estou, estejais vós também.”               </a:t>
            </a:r>
            <a:r>
              <a:rPr lang="pt-BR" altLang="pt-BR" sz="2000">
                <a:latin typeface="Arial" panose="020B0604020202020204" pitchFamily="34" charset="0"/>
              </a:rPr>
              <a:t>João 14:3</a:t>
            </a:r>
          </a:p>
        </p:txBody>
      </p:sp>
      <p:sp>
        <p:nvSpPr>
          <p:cNvPr id="161808" name="Text Box 16">
            <a:extLst>
              <a:ext uri="{FF2B5EF4-FFF2-40B4-BE49-F238E27FC236}">
                <a16:creationId xmlns:a16="http://schemas.microsoft.com/office/drawing/2014/main" id="{2171D293-9C5B-687B-FB25-201E1FE9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0713"/>
            <a:ext cx="6140450" cy="3262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4200" b="0">
                <a:latin typeface="Palace Script MT Semi Bold" pitchFamily="2" charset="0"/>
              </a:rPr>
              <a:t>Jesus</a:t>
            </a:r>
            <a:r>
              <a:rPr lang="pt-BR" altLang="pt-BR" sz="6600" b="0">
                <a:latin typeface="Mistral AV" pitchFamily="66" charset="0"/>
              </a:rPr>
              <a:t>?</a:t>
            </a:r>
          </a:p>
          <a:p>
            <a:endParaRPr lang="pt-BR" altLang="pt-BR" sz="6600" b="0">
              <a:latin typeface="KidTYPEPaint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4" name="Picture 18">
            <a:extLst>
              <a:ext uri="{FF2B5EF4-FFF2-40B4-BE49-F238E27FC236}">
                <a16:creationId xmlns:a16="http://schemas.microsoft.com/office/drawing/2014/main" id="{6A548DB2-FE10-EAE2-EDF4-8C97AB1E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8" name="Text Box 2">
            <a:extLst>
              <a:ext uri="{FF2B5EF4-FFF2-40B4-BE49-F238E27FC236}">
                <a16:creationId xmlns:a16="http://schemas.microsoft.com/office/drawing/2014/main" id="{D23DBC2D-9B5C-C498-A38C-E7D1522E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1438"/>
            <a:ext cx="863600" cy="667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V</a:t>
            </a:r>
          </a:p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O</a:t>
            </a:r>
          </a:p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L</a:t>
            </a:r>
          </a:p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T</a:t>
            </a:r>
          </a:p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A</a:t>
            </a:r>
          </a:p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R</a:t>
            </a:r>
          </a:p>
          <a:p>
            <a:pPr algn="l"/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E</a:t>
            </a:r>
          </a:p>
          <a:p>
            <a:pPr algn="l"/>
            <a:r>
              <a:rPr lang="en-US" altLang="pt-BR" sz="5400" b="0">
                <a:solidFill>
                  <a:schemeClr val="bg1"/>
                </a:solidFill>
                <a:latin typeface="Mistral AV" pitchFamily="66" charset="0"/>
              </a:rPr>
              <a:t>I</a:t>
            </a:r>
            <a:endParaRPr lang="pt-BR" altLang="pt-BR" sz="5400" b="0">
              <a:solidFill>
                <a:schemeClr val="bg1"/>
              </a:solidFill>
              <a:latin typeface="Mistral AV" pitchFamily="66" charset="0"/>
            </a:endParaRP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D8AAF5B3-E0A0-8032-332F-35B8A7D0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37088"/>
            <a:ext cx="5327650" cy="210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 b="0">
                <a:latin typeface="Arial Black" panose="020B0A04020102020204" pitchFamily="34" charset="0"/>
              </a:rPr>
              <a:t>“Eis que vem com as nuvens e todo olho o verá...” </a:t>
            </a:r>
          </a:p>
          <a:p>
            <a:pPr algn="r"/>
            <a:r>
              <a:rPr lang="pt-BR" altLang="pt-BR" b="0">
                <a:solidFill>
                  <a:schemeClr val="bg1"/>
                </a:solidFill>
                <a:latin typeface="Arial Black" panose="020B0A04020102020204" pitchFamily="34" charset="0"/>
              </a:rPr>
              <a:t>Apocalipse 1:7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B4B515C4-B4B6-3F93-30D3-3802E8E5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038"/>
            <a:ext cx="4291012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800">
                <a:solidFill>
                  <a:schemeClr val="bg1"/>
                </a:solidFill>
                <a:latin typeface="Arial" panose="020B0604020202020204" pitchFamily="34" charset="0"/>
              </a:rPr>
              <a:t>Jesus voltará!</a:t>
            </a:r>
            <a:endParaRPr lang="pt-BR" altLang="pt-BR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8" name="Picture 18">
            <a:extLst>
              <a:ext uri="{FF2B5EF4-FFF2-40B4-BE49-F238E27FC236}">
                <a16:creationId xmlns:a16="http://schemas.microsoft.com/office/drawing/2014/main" id="{CF5AA4DE-5E94-F3B8-0F8A-B95CDAF5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2" name="Text Box 2">
            <a:extLst>
              <a:ext uri="{FF2B5EF4-FFF2-40B4-BE49-F238E27FC236}">
                <a16:creationId xmlns:a16="http://schemas.microsoft.com/office/drawing/2014/main" id="{D3BD90B2-0CC3-DB79-7BF7-1C1C46FC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692150"/>
            <a:ext cx="44640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latin typeface="Arial" panose="020B0604020202020204" pitchFamily="34" charset="0"/>
              </a:rPr>
              <a:t>As Duas Ressurreições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71ACCA01-922F-1DD3-2193-5D7320DA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989138"/>
            <a:ext cx="3743325" cy="4656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“Não vos maravilhes disto, porque vem a hora em que todos os que se acham nos túmulos ouvirão a sua voz e sairão: os que tiverem feito o bem, para a ressurreição da vida; e os que tiverem praticado o mal, para a ressurreição do juízo.”</a:t>
            </a:r>
            <a:r>
              <a:rPr lang="pt-BR" altLang="pt-BR">
                <a:latin typeface="Arial" panose="020B0604020202020204" pitchFamily="34" charset="0"/>
              </a:rPr>
              <a:t>      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</a:rPr>
              <a:t>João 5:28 e 29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7" name="Picture 13">
            <a:extLst>
              <a:ext uri="{FF2B5EF4-FFF2-40B4-BE49-F238E27FC236}">
                <a16:creationId xmlns:a16="http://schemas.microsoft.com/office/drawing/2014/main" id="{FE99E7CF-093E-081E-8B83-9287DD9A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6" name="Text Box 2">
            <a:extLst>
              <a:ext uri="{FF2B5EF4-FFF2-40B4-BE49-F238E27FC236}">
                <a16:creationId xmlns:a16="http://schemas.microsoft.com/office/drawing/2014/main" id="{3AEDA1B0-803C-15A1-D95A-49D43FBF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4535488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Quando ocorrerá a ressurreição para a vida?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1D0EC28D-63C0-67BE-71CE-C9C0DA97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752975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“Não queremos, porém, irmãos, que sejais ignorantes com respeito aos que dormem, para não vos entristecerdes como os demais, que não têm esperança. Porquanto o Senhor mesmo, dada a sua palavra de ordem, ouvida a voz do arcanjo, e ressoada a trombeta de Deus, descerá dos céus, e os mortos em Cristo ressuscitarão primeiro.”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l" eaLnBrk="0" hangingPunct="0"/>
            <a:r>
              <a:rPr lang="pt-BR" altLang="pt-BR">
                <a:latin typeface="Arial" panose="020B0604020202020204" pitchFamily="34" charset="0"/>
              </a:rPr>
              <a:t>			 </a:t>
            </a:r>
          </a:p>
          <a:p>
            <a:pPr algn="r" eaLnBrk="0" hangingPunct="0"/>
            <a:r>
              <a:rPr lang="pt-BR" altLang="pt-BR" sz="2000">
                <a:latin typeface="Arial" panose="020B0604020202020204" pitchFamily="34" charset="0"/>
              </a:rPr>
              <a:t>I Tessalonicenses 4:13 e 16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1682</Words>
  <Application>Microsoft Office PowerPoint</Application>
  <PresentationFormat>Apresentação na tela (4:3)</PresentationFormat>
  <Paragraphs>162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Times New Roman</vt:lpstr>
      <vt:lpstr>Arial</vt:lpstr>
      <vt:lpstr>KidTYPEPaint</vt:lpstr>
      <vt:lpstr>Palace Script MT Semi Bold</vt:lpstr>
      <vt:lpstr>Mistral AV</vt:lpstr>
      <vt:lpstr>Arial Black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Prisão de Satanás no Abismo</dc:title>
  <dc:subject>Apocalipse</dc:subject>
  <dc:creator>Pr. Ari Celso Cidral</dc:creator>
  <dc:description>Edição: Dilenio Enderle</dc:description>
  <cp:lastModifiedBy>Pr. Marcelo Carvalho</cp:lastModifiedBy>
  <cp:revision>831</cp:revision>
  <dcterms:created xsi:type="dcterms:W3CDTF">2001-10-03T00:03:19Z</dcterms:created>
  <dcterms:modified xsi:type="dcterms:W3CDTF">2022-05-19T08:47:29Z</dcterms:modified>
</cp:coreProperties>
</file>