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0" r:id="rId19"/>
    <p:sldId id="273" r:id="rId20"/>
    <p:sldId id="271" r:id="rId21"/>
    <p:sldId id="274" r:id="rId22"/>
    <p:sldId id="278" r:id="rId23"/>
    <p:sldId id="277" r:id="rId24"/>
    <p:sldId id="276" r:id="rId25"/>
    <p:sldId id="275" r:id="rId26"/>
    <p:sldId id="280" r:id="rId27"/>
    <p:sldId id="279" r:id="rId28"/>
    <p:sldId id="290" r:id="rId29"/>
    <p:sldId id="281" r:id="rId30"/>
    <p:sldId id="282" r:id="rId31"/>
    <p:sldId id="285" r:id="rId32"/>
    <p:sldId id="284" r:id="rId33"/>
    <p:sldId id="283" r:id="rId34"/>
    <p:sldId id="286" r:id="rId35"/>
    <p:sldId id="287" r:id="rId36"/>
    <p:sldId id="288" r:id="rId37"/>
    <p:sldId id="289" r:id="rId38"/>
    <p:sldId id="293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4" autoAdjust="0"/>
    <p:restoredTop sz="94660" autoAdjust="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97058-650F-574D-9C64-D9372E48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0B398C-E603-E48D-0787-F20E96B78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84151A-3965-3A04-FE4E-6F030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53D9D-A634-8909-25DF-E648A657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86DC9-FF44-1AA6-C670-4AF87EC1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5B5FF-DBA4-4460-BAB6-006AD17C84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450579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E45F1-6B57-45DA-A534-0C6CA328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A5FE0-2B6E-389D-D46B-897B3E585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91D037-08DA-885B-6C39-170E72F2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D5886E-7BE3-5F0B-5C76-5CFA38B5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788934-F48B-4C98-8E22-A07CE92E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6BAE-7908-4F9E-A8E7-BD085B26CD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2598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E6EA87-5794-0D0F-8E0D-B0775E558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E3BCAF-84EA-5736-EC18-ABF5D258B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48EAC6-33EE-35CB-0271-88687E73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169C51-7B38-9BF6-CA51-7631F1F4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19769F-006C-3227-4B94-08A9FEE3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18473-FD83-4334-861A-1B2FDBC196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86991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58367-CF22-7DBB-C6D9-25888031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F2D593-7A1D-5DC0-DD4D-0E7F79796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5A99EF-43A3-AA25-F9EB-466208E3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EE7039-75DC-430D-1A00-28FC28F0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F15EC-4AEB-89F6-8DE0-72E64329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DC548-D39A-447D-9E4C-735B16A93F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16306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CE090-E710-547D-84D1-4A5A72BE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0A911D-ACFA-623D-5E9D-7C20A9D6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48B4B-5CA3-C136-D98F-FF7775B8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63DC6D-CF16-9524-F4FF-F9FF2828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06222E-97C7-D5EE-D5D9-D8206F2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A6F3E-1EBB-4EAD-A931-7E959566D6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83961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ACD0D-569D-8EFF-3B4D-1DE99C66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14C70-BA85-A39A-574E-44ABDC80C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5E8AF1-E23E-58CE-5F7F-47AB2D71C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A1451A-FE85-5791-11A2-C9E53139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01476-3A1F-401D-57E8-45ABF22F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2C3BDE-2B45-A3FD-4580-AB5A216C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CC18D-6C58-4B69-A673-B0FC863723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61060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E7904-2F1E-7C3E-E60B-FB841071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BB69DC-B9F3-FDDD-F0D5-CFF771E1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3870BD-68D5-87E5-6C9C-8B8F7264A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C802E3-A625-2EDE-A7F8-0144EAEDF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894353-5E51-C52E-621F-AE42A2483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FAB418-545B-B946-3D1B-9FC5CC3B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387936-3C2E-4A6B-BE32-29F9D43F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3444CD-6B96-660E-C147-89A1030C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8255-D85A-498D-AD8C-74A8954C3D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38461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96161-E01A-EFB0-37D7-6F6C6D3B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BAADDF-EA39-AA9B-E7F1-57F30634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02482C-81FC-DE29-9E06-2428FA2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4AF2657-15AD-D86D-1D0F-3689ABEC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6D9C-793A-4F8F-A387-ACDB5FC497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707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08F606-5EA4-E034-070E-9D8F031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0EB51B-5354-310B-77EE-EF841C4F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9E270D-BF6A-E927-F3AD-DC314146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32CF-1C86-450F-B612-EEEE8C536D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97110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503FA-F18D-9E8C-0497-A05529EE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AF2277-4520-22E1-63A4-45758181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3B753C-64B0-1929-A515-A07E618C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D1973D-30A5-F517-F3E9-5B9FA6AC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8869E5-7CA2-2D47-3D89-A01CD91E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3A2127-EF23-E4C3-6637-34045222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09B0-5397-4208-A3C5-77A33875E3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09590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3A276-DE36-78C6-6C1E-278CFE96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6C2C87-2DE1-AE0F-5AD5-EAF09C98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386212-2DFD-2298-FBFC-02F6C464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F51D0E-85E9-5B97-2089-B29B40AD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CAE97B-E3D9-14FA-357B-B0446BB8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55620F-221D-FED6-9EDC-C7881365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18D06-0EA7-4C5E-A160-B65A4571CE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34461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AC1B3A-D570-F16F-BD4F-C4AB64FA2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74DDD1-5136-8C1D-2478-67AE910CB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D39E0F-AE1F-10FC-D7AD-276E3F5C99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287CDB-35AD-B59E-129D-8AA73E9271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FD52D4-7AE4-4DAB-534C-63B1C99D17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6F11401-A1B3-49CC-8A71-94F8CD1FF3C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E102B572-9E63-6FA6-1F34-E652C582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18">
            <a:extLst>
              <a:ext uri="{FF2B5EF4-FFF2-40B4-BE49-F238E27FC236}">
                <a16:creationId xmlns:a16="http://schemas.microsoft.com/office/drawing/2014/main" id="{F9C35E70-BF95-5F1F-E7B9-0C4BF61A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50FB6E54-443E-D558-679C-5B1BBC3B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81075"/>
            <a:ext cx="3744913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Deus tem um selo: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63CBF386-327F-3B16-2963-5AE5BDAC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997200"/>
            <a:ext cx="2673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>
                <a:latin typeface="Arial" panose="020B0604020202020204" pitchFamily="34" charset="0"/>
              </a:rPr>
              <a:t>Onde está?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3E81030-4E8A-2CDE-379D-27763283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365625"/>
            <a:ext cx="18605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Qual é?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Picture 19">
            <a:extLst>
              <a:ext uri="{FF2B5EF4-FFF2-40B4-BE49-F238E27FC236}">
                <a16:creationId xmlns:a16="http://schemas.microsoft.com/office/drawing/2014/main" id="{005F5E7C-D3F4-1A11-FC89-0DBFA2BA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C0B7D15C-3003-F7C0-1C9C-1DE48F25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37000"/>
            <a:ext cx="5435600" cy="2587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“Ora,  sabemos que o temos conhecido por isto: se guardamos os seus mandamentos. Aquele que diz: Eu o conheço e não guarda os seus mandamentos é mentiroso, e nele não está a verdade.”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I João 2:3 e 4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AEE9688C-8F03-A5F1-12E1-7A833F9F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396081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Onde Deus revela o Seu selo?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E696F821-83AD-6B7A-0C27-1C75E8A2B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28775"/>
            <a:ext cx="3492500" cy="210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“Resguarda o testemunho, sela a lei no coração dos meus discípulos.”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Isaías 8:16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>
            <a:extLst>
              <a:ext uri="{FF2B5EF4-FFF2-40B4-BE49-F238E27FC236}">
                <a16:creationId xmlns:a16="http://schemas.microsoft.com/office/drawing/2014/main" id="{57011164-6E8F-60ED-562B-701E6BFC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49D4B242-CF2F-C4CB-19E1-A3C72A82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130175"/>
            <a:ext cx="76898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Consideremos três características básicas de um selo: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4F6A8FE-BEAA-2D81-0D25-E5044486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481263"/>
            <a:ext cx="4700587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1° - Nome da autoridade a quem pertence.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154A65D7-1FE0-2936-8994-1F148CFD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3633788"/>
            <a:ext cx="466725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2° - Cargo que ocupa.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EDDCFD3-2E12-8F3D-331D-1BFBC0B6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354513"/>
            <a:ext cx="466725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3° - Jurisdição sobre a qual exerce autoridade.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>
            <a:extLst>
              <a:ext uri="{FF2B5EF4-FFF2-40B4-BE49-F238E27FC236}">
                <a16:creationId xmlns:a16="http://schemas.microsoft.com/office/drawing/2014/main" id="{161C2052-31C2-B718-E347-9CB30026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87AEA7D8-BB8B-9420-2C93-9C8F28ED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6480175" cy="6435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“Lembra-te do dia de sábado, para o santificar. Seis dias trabalharás e farás toda a tua obra, mas o sétimo dia é o sábado do Senhor, teu Deus; não farás nenhum trabalho, nem tu, nem o teu filho, nem a tua filha, nem o teu servo, nem a tua serva, nem o teu animal, nem o forasteiro das tuas portas para dentro; porque, em seis dias, fez o Senhor os céus e a terra, o mar e tudo que neles há e, ao sétimo dia, descansou; por isso, o Senhor abençoou o dia de sábado e o santificou.”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Êxodo 20:8-11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1" name="Picture 19">
            <a:extLst>
              <a:ext uri="{FF2B5EF4-FFF2-40B4-BE49-F238E27FC236}">
                <a16:creationId xmlns:a16="http://schemas.microsoft.com/office/drawing/2014/main" id="{B93A4071-3B65-4DBC-D11D-FA0ED602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F5905510-80D6-82B7-E21F-0FCF4156E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5888"/>
            <a:ext cx="7848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As três características se encontram presentes no mandamento do Sábado: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10D4F23-0BF2-1958-714E-D1C37BF9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903538"/>
            <a:ext cx="55229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1° - Nome: Senhor Deus.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D5C8396-6B54-9FBE-4E63-DF7550BA1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970338"/>
            <a:ext cx="43799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2° - Cargo: Criador.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A79E279-B7F2-41A6-893C-46D6C1295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960938"/>
            <a:ext cx="69199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3° - Jurisdição: Todo Universo.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>
            <a:extLst>
              <a:ext uri="{FF2B5EF4-FFF2-40B4-BE49-F238E27FC236}">
                <a16:creationId xmlns:a16="http://schemas.microsoft.com/office/drawing/2014/main" id="{99A224D5-F638-D987-62E7-171C353A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A277FC89-00B6-945A-3784-4AFD8343C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1188"/>
            <a:ext cx="4537075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“Dei-lhes os meus estatutos e lhes </a:t>
            </a:r>
          </a:p>
          <a:p>
            <a:r>
              <a:rPr lang="pt-BR" altLang="pt-BR">
                <a:latin typeface="Arial" panose="020B0604020202020204" pitchFamily="34" charset="0"/>
              </a:rPr>
              <a:t>fiz conhecer os meus juízos, os quais, cumprindo-os o homem, viverá por eles.”</a:t>
            </a:r>
          </a:p>
          <a:p>
            <a:endParaRPr lang="pt-BR" altLang="pt-BR"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Ezequiel 20:11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83DD713F-77DE-289B-4C6D-1717CD370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15888"/>
            <a:ext cx="64817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Santa Bíblia ensina o que acabamos de descobrir.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>
            <a:extLst>
              <a:ext uri="{FF2B5EF4-FFF2-40B4-BE49-F238E27FC236}">
                <a16:creationId xmlns:a16="http://schemas.microsoft.com/office/drawing/2014/main" id="{34E36285-CD88-D132-C521-FB53A3B9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1113"/>
            <a:ext cx="916781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AC174236-6632-7AC0-19B8-C6DDD0AB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16175"/>
            <a:ext cx="4537075" cy="410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“Vi outro anjo que subia do nascente do sol, tendo o selo do Deus vivo, e clamou em grande voz aos quatro anjos, aqueles aos quais fora dado fazer dano à terra e ao mar, dizendo: Não danifiqueis nem a terra, nem o mar, nem as árvores, até selarmos na fronte os servos do nosso Deus.”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4F179F36-DFD3-F02F-FE26-943A5898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4608512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7:2 e 3 diz que o selo de Deus seria aplicado na fronte dos servos de Deus.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>
            <a:extLst>
              <a:ext uri="{FF2B5EF4-FFF2-40B4-BE49-F238E27FC236}">
                <a16:creationId xmlns:a16="http://schemas.microsoft.com/office/drawing/2014/main" id="{C9C1C2AC-5C99-4A58-5BE7-D6BE398E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3B20E902-1EFE-1389-ED53-5FE0E64B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4465638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Isaías 56:1-7 demonstra profeticamente que crentes do Antigo Testamento e do Novo Testamento recebem o mesmo Selo de Deus, a observância do sábado.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934FF95E-DD2D-6186-22DF-FB9357D4798A}"/>
              </a:ext>
            </a:extLst>
          </p:cNvPr>
          <p:cNvSpPr txBox="1">
            <a:spLocks noChangeArrowheads="1"/>
          </p:cNvSpPr>
          <p:nvPr/>
        </p:nvSpPr>
        <p:spPr bwMode="auto">
          <a:xfrm rot="504534">
            <a:off x="6048375" y="55864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1800">
                <a:solidFill>
                  <a:schemeClr val="bg1"/>
                </a:solidFill>
                <a:latin typeface="Arial" panose="020B0604020202020204" pitchFamily="34" charset="0"/>
              </a:rPr>
              <a:t>Sábado</a:t>
            </a: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>
            <a:extLst>
              <a:ext uri="{FF2B5EF4-FFF2-40B4-BE49-F238E27FC236}">
                <a16:creationId xmlns:a16="http://schemas.microsoft.com/office/drawing/2014/main" id="{93A3AA93-A78C-BCAD-AFB1-B1EDE7E9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FA4994F3-B56A-2AEF-C630-8CB07E2F0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592263"/>
            <a:ext cx="4968875" cy="4789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“Pelo que os filhos de Israel guardarão  o sábado, celebrando-o por aliança perpétua nas suas gerações. Entre mim e os filhos de Israel é sinal para sempre; porque, em seis dias, fez o Senhor os céus e a terra, e, ao sétimo dia, descansou, e tomou alento.”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7E48373A-3F85-80A6-2EDC-46D5C736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2713"/>
            <a:ext cx="7086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Sinal perpétuo – Êxodo 31:16 e 17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>
            <a:extLst>
              <a:ext uri="{FF2B5EF4-FFF2-40B4-BE49-F238E27FC236}">
                <a16:creationId xmlns:a16="http://schemas.microsoft.com/office/drawing/2014/main" id="{4DE6D5B5-5096-2412-882D-17AB8E57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621ECD1E-B6B0-71E9-31D9-E7C5E440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36838"/>
            <a:ext cx="4537075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“Não penseis que vim revogar a Lei ou os Profetas; não vim para revogar, vim para cumprir.” </a:t>
            </a:r>
          </a:p>
          <a:p>
            <a:r>
              <a:rPr lang="pt-BR" altLang="pt-BR">
                <a:latin typeface="Arial" panose="020B0604020202020204" pitchFamily="34" charset="0"/>
              </a:rPr>
              <a:t>					       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Mateus 5:17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11F63EDE-E251-B016-73DE-61A80CA3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7561262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Jesus, aqui na terra disse que não viera para mudar a Lei de Deus, nem autorizou alguém a fazer.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4CA6F095-9D69-B70C-EA47-9D513B432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>
            <a:extLst>
              <a:ext uri="{FF2B5EF4-FFF2-40B4-BE49-F238E27FC236}">
                <a16:creationId xmlns:a16="http://schemas.microsoft.com/office/drawing/2014/main" id="{924DCEF6-51E0-61E6-B7AE-4E97701F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A7199420-69BA-B33E-9D84-FC63A950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06725"/>
            <a:ext cx="4248150" cy="3446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“Indo para Nazaré, onde fora criado, entrou, num sábado, na sinagoga, segundo o seu costume, e levantou-se para ler.”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                                        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Lucas 4:16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7D152B80-3436-36E3-046B-C1F13A488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752475"/>
            <a:ext cx="4249738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Qual era o dia de descanso para Jesus?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>
            <a:extLst>
              <a:ext uri="{FF2B5EF4-FFF2-40B4-BE49-F238E27FC236}">
                <a16:creationId xmlns:a16="http://schemas.microsoft.com/office/drawing/2014/main" id="{E7155BBA-E75B-459A-4631-57BF27BC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0A8E7EC3-184B-FC92-4FDF-063A7C1F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86088"/>
            <a:ext cx="4392612" cy="368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“Era o dia da preparação, e começava  o sábado. As mulheres que tinham vindo da Galiléia com Jesus, seguindo, viram o túmulo e como o corpo fora ali depositado. Então, se retiraram para  preparar aromas e bálsamos.”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Lucas 23:54-56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DD3DC88-AB5B-F84B-9519-D8C2B65C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827088"/>
            <a:ext cx="4408488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Jesus foi um fiel guardador do sábado.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5C69AF3-BAF5-7E0E-D28C-48CE6C9AA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4392612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As mulheres que o seguiam também guardavam.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>
            <a:extLst>
              <a:ext uri="{FF2B5EF4-FFF2-40B4-BE49-F238E27FC236}">
                <a16:creationId xmlns:a16="http://schemas.microsoft.com/office/drawing/2014/main" id="{392349E7-8055-0EA1-C643-71B47581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57E63A52-BA2B-79F2-0F05-402E0B35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69988"/>
            <a:ext cx="5832475" cy="558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“Ao saírem eles, rogaram-lhes que, no sábado seguinte, lhes falassem estas mesmas palavras. Despedida a sinagoga, muitos dos judeus e dos prosélitos piedosos seguiram Paulo e Barnabé, e estes,  falando-lhes, os persuadiram a perseverar na graça de Deus. No sábado seguinte, afluiu quase toda a cidade para ouvir a palavra de Deus.”</a:t>
            </a: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Atos 13:42-44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B08B54AC-70C7-4AE0-29AE-73FCF5CF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6676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próprio apóstolo Paulo era fiel guardador  do sábado.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>
            <a:extLst>
              <a:ext uri="{FF2B5EF4-FFF2-40B4-BE49-F238E27FC236}">
                <a16:creationId xmlns:a16="http://schemas.microsoft.com/office/drawing/2014/main" id="{9BEDA9D0-00B9-02BF-6C65-83DAFC29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0E3ED350-9B11-7CD3-7DEC-F13B8DFE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0563"/>
            <a:ext cx="4681537" cy="5402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Jesus predisse a guarda do sábado no ano 70 da era cristã, por ocasião da destruição de Jerusalém, 35 anos após a sua morte. </a:t>
            </a:r>
          </a:p>
          <a:p>
            <a:pPr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Mateus 24:2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>
            <a:extLst>
              <a:ext uri="{FF2B5EF4-FFF2-40B4-BE49-F238E27FC236}">
                <a16:creationId xmlns:a16="http://schemas.microsoft.com/office/drawing/2014/main" id="{0C056B32-4220-5A96-3506-67EA993D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92D02A7A-5B8D-3397-8D5C-139CD78C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97113"/>
            <a:ext cx="3600450" cy="3868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“Achei-me em espírito, no dia do Senhor, e ouvi, por detrás de mim,  grande voz, como de trombeta.”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1:10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958657F6-FC38-7AE6-8E86-A0FBFAA3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4176713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O Senhor mantinha um dia especial no fim do primeiro século.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>
            <a:extLst>
              <a:ext uri="{FF2B5EF4-FFF2-40B4-BE49-F238E27FC236}">
                <a16:creationId xmlns:a16="http://schemas.microsoft.com/office/drawing/2014/main" id="{3D5415EA-3063-7B61-EC1D-09FF8EDC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863EBA74-202C-0788-2B10-BCA31307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833938"/>
            <a:ext cx="3933825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Lucas 6:5 – Sábado</a:t>
            </a:r>
            <a:br>
              <a:rPr lang="pt-BR" altLang="pt-BR" sz="2400">
                <a:latin typeface="Arial" panose="020B0604020202020204" pitchFamily="34" charset="0"/>
              </a:rPr>
            </a:br>
            <a:r>
              <a:rPr lang="pt-BR" altLang="pt-BR" sz="2400">
                <a:latin typeface="Arial" panose="020B0604020202020204" pitchFamily="34" charset="0"/>
              </a:rPr>
              <a:t>“E acrescentou-lhes: O Filho do Homem é senhor do sábado.”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1D76F5C-9BEB-A152-3A1A-2499F9753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-25400"/>
            <a:ext cx="36242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Dia do Senhor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9D5174B-62D3-882E-B3D8-186E699B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898525"/>
            <a:ext cx="86868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Mateus 12:8 – Sábado</a:t>
            </a:r>
            <a:br>
              <a:rPr lang="pt-BR" altLang="pt-BR" sz="2400">
                <a:latin typeface="Arial" panose="020B0604020202020204" pitchFamily="34" charset="0"/>
              </a:rPr>
            </a:br>
            <a:r>
              <a:rPr lang="pt-BR" altLang="pt-BR" sz="2400">
                <a:latin typeface="Arial" panose="020B0604020202020204" pitchFamily="34" charset="0"/>
              </a:rPr>
              <a:t>“Porque o Filho do Homem é senhor do sábado.”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A6F2BE67-33EB-7A20-7262-B17F6BDD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136775"/>
            <a:ext cx="7102475" cy="1917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Marcos 2:27 e 28 – Sábado</a:t>
            </a:r>
            <a:b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“E acrescentou: O sábado foi estabelecido por causa do homem, e não o homem, por causa do sábado; de sorte que o Filho do Homem é senhor também do sábado.”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>
            <a:extLst>
              <a:ext uri="{FF2B5EF4-FFF2-40B4-BE49-F238E27FC236}">
                <a16:creationId xmlns:a16="http://schemas.microsoft.com/office/drawing/2014/main" id="{E9A0B985-6F77-6895-18D2-482EBBE5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66CA2D22-D8A8-F486-86E7-6781BC61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81075"/>
            <a:ext cx="4249738" cy="2287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Uma tentativa para mudar a Lei de Deus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>
            <a:extLst>
              <a:ext uri="{FF2B5EF4-FFF2-40B4-BE49-F238E27FC236}">
                <a16:creationId xmlns:a16="http://schemas.microsoft.com/office/drawing/2014/main" id="{9B6E94DB-34EF-15FE-F27A-72FBC3B5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6A379221-0F8D-0FAB-269D-A1118F77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205038"/>
            <a:ext cx="4681538" cy="350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Assim como em Apocalipse 12:7-9 o grande dragão representa Satanás em sua rebelião contra Deus, em Daniel 7 o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chifre pequeno</a:t>
            </a:r>
            <a:r>
              <a:rPr lang="pt-BR" altLang="pt-BR" sz="2800">
                <a:latin typeface="Arial" panose="020B0604020202020204" pitchFamily="34" charset="0"/>
              </a:rPr>
              <a:t> representa o anticristo, instrumento de Satanás.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7D5AE77-D524-696A-F189-3511ADF60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030288"/>
            <a:ext cx="44434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000">
                <a:solidFill>
                  <a:schemeClr val="bg1"/>
                </a:solidFill>
                <a:latin typeface="Arial" panose="020B0604020202020204" pitchFamily="34" charset="0"/>
              </a:rPr>
              <a:t>O Chifre pequeno</a:t>
            </a:r>
            <a:endParaRPr lang="pt-BR" altLang="pt-BR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1" name="Picture 13">
            <a:extLst>
              <a:ext uri="{FF2B5EF4-FFF2-40B4-BE49-F238E27FC236}">
                <a16:creationId xmlns:a16="http://schemas.microsoft.com/office/drawing/2014/main" id="{5D59D339-F2AB-710E-B543-024F0093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67E09904-9051-AB03-9FF1-8E1B53C5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65400"/>
            <a:ext cx="5761037" cy="415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2800">
                <a:latin typeface="Arial" panose="020B0604020202020204" pitchFamily="34" charset="0"/>
              </a:rPr>
              <a:t>“Proferirá palavras contra o Altíssimo,  magoará os santos do Altíssimo, e cuidará em mudar os tempos e a lei; e os santos lhe serão entregues na mãos por um tempo, dois tempos, e metade de um tempo.” </a:t>
            </a:r>
          </a:p>
          <a:p>
            <a:pPr algn="r">
              <a:lnSpc>
                <a:spcPct val="95000"/>
              </a:lnSpc>
            </a:pPr>
            <a:r>
              <a:rPr lang="pt-BR" altLang="pt-BR" sz="2800">
                <a:latin typeface="Arial" panose="020B0604020202020204" pitchFamily="34" charset="0"/>
              </a:rPr>
              <a:t>					        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Daniel 7:25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04764D4-4125-C36D-4C75-86B9EC11D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-26988"/>
            <a:ext cx="5976937" cy="11906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que tentaria mudar o chifre pequeno?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5" name="Picture 17">
            <a:extLst>
              <a:ext uri="{FF2B5EF4-FFF2-40B4-BE49-F238E27FC236}">
                <a16:creationId xmlns:a16="http://schemas.microsoft.com/office/drawing/2014/main" id="{CCD9807E-5AB5-BE4D-67EE-F85756A8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36112834-BEE9-320F-34D5-7C3A5EAA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4938"/>
            <a:ext cx="58864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Três atos do Anticristo: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F73A6AF-6A62-96B5-873B-BE0FB8484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1754188"/>
            <a:ext cx="490696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1° - Proferirá palavras contra o Altíssimo.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1BDEA79-727B-28BB-A15A-DB376E294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3036888"/>
            <a:ext cx="43751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2° - Magoará os santos do Altíssimo.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9DCBFCC9-0C0B-66F6-60B7-A079FA7A0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4322763"/>
            <a:ext cx="4541837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3° - Cuidará em mudar os tempos e a Lei de Deus.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F3E39CA-1F1A-92DE-85F2-940C2DB0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13">
            <a:extLst>
              <a:ext uri="{FF2B5EF4-FFF2-40B4-BE49-F238E27FC236}">
                <a16:creationId xmlns:a16="http://schemas.microsoft.com/office/drawing/2014/main" id="{ECBC9D16-205F-0EAB-4440-60E37FCB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CEDC8644-3EED-D0C3-F4AC-DEF3A9A4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225925"/>
            <a:ext cx="5819775" cy="210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“Santificai os meus sábados, pois  servirão de sinal entre mim e vós, para que saibais que eu sou o Senhor, vosso Deus.”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Ezequiel 20:20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BC2AD36C-5936-539B-0BC5-0F4A579A7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70866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Portanto, mudança na Lei de Deus é contrário a Sua vontade.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CA94EF1F-6164-86B3-9BA3-E7F30A4F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171700"/>
            <a:ext cx="4967287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 obediência ao mandamento do sábado constitui um selo ou um sinal de lealdade.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>
            <a:extLst>
              <a:ext uri="{FF2B5EF4-FFF2-40B4-BE49-F238E27FC236}">
                <a16:creationId xmlns:a16="http://schemas.microsoft.com/office/drawing/2014/main" id="{7CB083EE-F8B1-7722-5D13-2808C0A2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09A9A7B9-B2B8-50F8-7F48-1E634DE9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19713"/>
            <a:ext cx="74882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A Restauração do Sábado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>
            <a:extLst>
              <a:ext uri="{FF2B5EF4-FFF2-40B4-BE49-F238E27FC236}">
                <a16:creationId xmlns:a16="http://schemas.microsoft.com/office/drawing/2014/main" id="{1ADE3087-E9D6-857A-C6FC-428517A9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1905DA9B-1F3E-4FF0-2CCE-C7E9957A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916113"/>
            <a:ext cx="5256213" cy="4838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latin typeface="Arial" panose="020B0604020202020204" pitchFamily="34" charset="0"/>
              </a:rPr>
              <a:t>“Vi outro anjo voando pelo meio do céu,  tendo um evangelho eterno para pregar aos que se assentam sobre a terra, e a cada nação, e tribo, e língua, e povo, dizendo, em grande voz: Temei a Deus e dai-lhe glória, pois é chegada a hora do seu juízo; e adorai aquele que fez o céu, e a terra, e o mar, e as fontes das águas.”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	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			       Apocalipse 14:6 e 7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7BEF681C-3C7E-678A-FAC1-32BA76D2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88913"/>
            <a:ext cx="774065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O Apocalipse prediz que o remanescente fiel de Deus voltará a adorá-lo como ordena o mandamento do sábado?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>
            <a:extLst>
              <a:ext uri="{FF2B5EF4-FFF2-40B4-BE49-F238E27FC236}">
                <a16:creationId xmlns:a16="http://schemas.microsoft.com/office/drawing/2014/main" id="{1FFC1B47-55C4-5759-0ABE-0D2C8575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0"/>
            <a:ext cx="9326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53024524-A95A-52C2-DB45-7305FB69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16563"/>
            <a:ext cx="4392613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Adoração ao verdadeiro Criador dos céus e da terra.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6EA3B7C-EA5A-D8ED-3406-F542B6433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4319588" cy="1738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Analisando a razão para a guarda do sábado em Apocalipse chegamos a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Êxodo 20:11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B29ED0C9-934D-A3D4-70FE-E7E0FA8CA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2708275"/>
            <a:ext cx="4244975" cy="2647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“Porque, em seis dias, fez o Senhor os céus e a terra, o mar e tudo que neles há e, ao sétimo dia, descansou; por isso, o Senhor abençoou  o dia de sábado e o santificou.”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>
            <a:extLst>
              <a:ext uri="{FF2B5EF4-FFF2-40B4-BE49-F238E27FC236}">
                <a16:creationId xmlns:a16="http://schemas.microsoft.com/office/drawing/2014/main" id="{3C63408E-208C-373C-FB81-B92C9ED4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DE50D60A-9AA7-51CB-5D14-5BDDA370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3887787" cy="3813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“Aqui está a perseverança dos santos, os</a:t>
            </a:r>
          </a:p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que guardam os mandamentos de Deus e a fé em Jesus.”</a:t>
            </a:r>
          </a:p>
          <a:p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Apocalipse 14:12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085F6C4A-EB50-45AE-8FFC-B106CC75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5329237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Quem são os que guardam os mandamentos?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>
            <a:extLst>
              <a:ext uri="{FF2B5EF4-FFF2-40B4-BE49-F238E27FC236}">
                <a16:creationId xmlns:a16="http://schemas.microsoft.com/office/drawing/2014/main" id="{CB340E34-1FE7-D3EF-A1EA-475C3756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1113"/>
            <a:ext cx="916781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67809A3A-18A8-5E68-DC6E-5F493CAFF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94125"/>
            <a:ext cx="4608513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“dizendo: Não danifiqueis nem a terra, nem o mar, nem as árvores, até selarmos na fronte os servos do nosso Deus.”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8486D71-5F73-2336-C1FB-0779BBBC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027113"/>
            <a:ext cx="410527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As pessoas de Apocalipse 14:12 são as mesmas de Apocalipse 7:3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>
            <a:extLst>
              <a:ext uri="{FF2B5EF4-FFF2-40B4-BE49-F238E27FC236}">
                <a16:creationId xmlns:a16="http://schemas.microsoft.com/office/drawing/2014/main" id="{D25911F8-E0B0-C340-B708-441ABA83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91363EED-C7EC-666D-F976-6B3E57A0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4875"/>
            <a:ext cx="4608513" cy="3875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“Não violarei a minha aliança, nem modificarei o que os meus lábios proferiram.”</a:t>
            </a:r>
          </a:p>
          <a:p>
            <a:pPr algn="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Salmos 89:34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>
            <a:extLst>
              <a:ext uri="{FF2B5EF4-FFF2-40B4-BE49-F238E27FC236}">
                <a16:creationId xmlns:a16="http://schemas.microsoft.com/office/drawing/2014/main" id="{9C91C674-69A8-9D76-49E3-EE8387DC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ACE8996C-8384-D8AC-6F96-90CA5207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2150"/>
            <a:ext cx="3889375" cy="2287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Com você o Senhor fez um pacto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9" name="Group 27">
            <a:extLst>
              <a:ext uri="{FF2B5EF4-FFF2-40B4-BE49-F238E27FC236}">
                <a16:creationId xmlns:a16="http://schemas.microsoft.com/office/drawing/2014/main" id="{77824E6C-D061-6113-9A0B-F076C98F53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00" name="Picture 28">
              <a:extLst>
                <a:ext uri="{FF2B5EF4-FFF2-40B4-BE49-F238E27FC236}">
                  <a16:creationId xmlns:a16="http://schemas.microsoft.com/office/drawing/2014/main" id="{D4B019DD-F396-C5B4-F65D-44790C3AB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>
              <a:extLst>
                <a:ext uri="{FF2B5EF4-FFF2-40B4-BE49-F238E27FC236}">
                  <a16:creationId xmlns:a16="http://schemas.microsoft.com/office/drawing/2014/main" id="{9E3CEC81-1D3D-1AC4-50D8-A3D775CDF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" y="1026"/>
              <a:ext cx="241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>
              <a:extLst>
                <a:ext uri="{FF2B5EF4-FFF2-40B4-BE49-F238E27FC236}">
                  <a16:creationId xmlns:a16="http://schemas.microsoft.com/office/drawing/2014/main" id="{BE1DE29C-1549-6452-1180-DF5CB364E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480"/>
              <a:ext cx="602" cy="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3" name="Picture 31">
              <a:extLst>
                <a:ext uri="{FF2B5EF4-FFF2-40B4-BE49-F238E27FC236}">
                  <a16:creationId xmlns:a16="http://schemas.microsoft.com/office/drawing/2014/main" id="{6EC6669D-FA1F-4016-4925-13D3DA28E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935"/>
              <a:ext cx="241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>
              <a:extLst>
                <a:ext uri="{FF2B5EF4-FFF2-40B4-BE49-F238E27FC236}">
                  <a16:creationId xmlns:a16="http://schemas.microsoft.com/office/drawing/2014/main" id="{399D51C2-AED5-8E7A-E88A-813BC1F72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1480"/>
              <a:ext cx="241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5" name="Picture 33">
              <a:extLst>
                <a:ext uri="{FF2B5EF4-FFF2-40B4-BE49-F238E27FC236}">
                  <a16:creationId xmlns:a16="http://schemas.microsoft.com/office/drawing/2014/main" id="{524E21B4-7ED7-9D14-062E-8FE633D13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15"/>
              <a:ext cx="241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6" name="Picture 34">
              <a:extLst>
                <a:ext uri="{FF2B5EF4-FFF2-40B4-BE49-F238E27FC236}">
                  <a16:creationId xmlns:a16="http://schemas.microsoft.com/office/drawing/2014/main" id="{43AE28B7-FAC6-45B2-80D6-845C851A1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2568"/>
              <a:ext cx="241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7" name="Picture 35">
              <a:extLst>
                <a:ext uri="{FF2B5EF4-FFF2-40B4-BE49-F238E27FC236}">
                  <a16:creationId xmlns:a16="http://schemas.microsoft.com/office/drawing/2014/main" id="{E26DB61E-DFCD-AE7E-7AC9-B7B7E1A3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2478"/>
              <a:ext cx="241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4" name="Text Box 2">
            <a:extLst>
              <a:ext uri="{FF2B5EF4-FFF2-40B4-BE49-F238E27FC236}">
                <a16:creationId xmlns:a16="http://schemas.microsoft.com/office/drawing/2014/main" id="{322681FA-97EC-F98B-55EE-631EA44A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08050"/>
            <a:ext cx="5041900" cy="5310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Os Sete Selos do Apocalipse descrevem períodos históricos que culminam com a volta de Jesus. Mas há registro de um outro Selo especial:</a:t>
            </a:r>
          </a:p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600">
                <a:latin typeface="Arial" panose="020B0604020202020204" pitchFamily="34" charset="0"/>
              </a:rPr>
              <a:t>“O Selo de Deus”.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5" name="Picture 29">
            <a:extLst>
              <a:ext uri="{FF2B5EF4-FFF2-40B4-BE49-F238E27FC236}">
                <a16:creationId xmlns:a16="http://schemas.microsoft.com/office/drawing/2014/main" id="{6B1565FF-2EA4-1397-5ECC-1327E500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9760DB0D-52F6-9DDE-0AD9-AB007792A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5472113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 O sexto selo do Apocalipse nos mostra quando começaria o tempo do fim.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0945E38-AAFA-E217-5B45-BB99EBD5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73238"/>
            <a:ext cx="3816350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O sétimo selo descreve o silêncio no céu quando Cristo vier buscar os seus escolhidos.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A7FAA59-495B-DBA8-6E21-16516AED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365625"/>
            <a:ext cx="8675687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 No capítulo 7, há uma espécie de parêntesis entre o 6º e o 7º selo. Aqui Jesus diz que deveria colocar um selo de Deus na fronte dos salvos, antes de Jesus voltar.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>
            <a:extLst>
              <a:ext uri="{FF2B5EF4-FFF2-40B4-BE49-F238E27FC236}">
                <a16:creationId xmlns:a16="http://schemas.microsoft.com/office/drawing/2014/main" id="{5DDD9EFE-5AD4-208B-C1A2-B20C4FC1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37C3E701-578B-45AA-508A-81B4548B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8263"/>
            <a:ext cx="4608513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Será destruída por uma grande guerra mundial?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>
            <a:extLst>
              <a:ext uri="{FF2B5EF4-FFF2-40B4-BE49-F238E27FC236}">
                <a16:creationId xmlns:a16="http://schemas.microsoft.com/office/drawing/2014/main" id="{AB78CA4B-4CBD-D83A-113D-3877B8B4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F86F8178-8361-3E2A-5CC9-06A83C81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762250"/>
            <a:ext cx="4464050" cy="333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400">
                <a:latin typeface="Arial" panose="020B0604020202020204" pitchFamily="34" charset="0"/>
              </a:rPr>
              <a:t>“Depois disto, vi quatro anjos em pé nos quatro cantos da terra, conservando seguros os quatro ventos da terra, para que nenhum vento soprasse sobre a terra, nem sobre o mar, nem sobre árvore alguma.”</a:t>
            </a:r>
          </a:p>
          <a:p>
            <a:pPr algn="r"/>
            <a:endParaRPr lang="pt-BR" altLang="pt-BR"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7:1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603409A8-21F8-9826-DA22-BEAB7841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65175"/>
            <a:ext cx="4824412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 estavam retendo os anjos dos quatro ângulos da terra?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>
            <a:extLst>
              <a:ext uri="{FF2B5EF4-FFF2-40B4-BE49-F238E27FC236}">
                <a16:creationId xmlns:a16="http://schemas.microsoft.com/office/drawing/2014/main" id="{2BDD369A-9DB3-6AA0-3527-7DD370F1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D21BB9DA-F8F0-17B0-35E6-1D8CF7FB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5184775" cy="5456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“Trarei sobre Elão os quatro ventos dos quatro ângulos do céu e os espalharei na direção de todos estes ventos; e não haverá país aonde não venham os fugitivos de Elão. Farei tremer a Elão diante de seus inimigos e diante dos que procuram a sua morte;  farei vir sobre os elamitas o mal, o brasume da minha ira, diz o Senhor; e enviarei após eles a espada, até que venha a consumi-los.”    </a:t>
            </a:r>
          </a:p>
          <a:p>
            <a:pPr algn="r">
              <a:spcBef>
                <a:spcPct val="50000"/>
              </a:spcBef>
            </a:pPr>
            <a:r>
              <a:rPr lang="pt-BR" altLang="pt-BR" sz="2700">
                <a:solidFill>
                  <a:schemeClr val="bg1"/>
                </a:solidFill>
                <a:latin typeface="Arial" panose="020B0604020202020204" pitchFamily="34" charset="0"/>
              </a:rPr>
              <a:t>Jeremias 49:36 e 37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C3F67A8B-41BC-A23E-D86A-AC892C78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1613"/>
            <a:ext cx="9067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 significa esses ventos?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Bíblia, profeticamente nos dá a chave.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>
            <a:extLst>
              <a:ext uri="{FF2B5EF4-FFF2-40B4-BE49-F238E27FC236}">
                <a16:creationId xmlns:a16="http://schemas.microsoft.com/office/drawing/2014/main" id="{98A566BE-4D04-05C5-E441-7BB416ED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EC691022-637C-D7C9-6E47-9363D537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412875"/>
            <a:ext cx="3889375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“Vi outro anjo que subia do nascente do  sol, tendo o selo do Deus vivo, e clamou em grande voz aos quatro anjos, aqueles aos quais fora dado fazer dano à terra e ao mar, dizendo: Não danifiqueis nem a terra, nem o mar, nem as árvores, até selarmos na fronte os servos de Deus.”</a:t>
            </a:r>
            <a:endParaRPr lang="pt-BR" altLang="pt-BR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altLang="pt-BR" sz="2000">
                <a:latin typeface="Arial" panose="020B0604020202020204" pitchFamily="34" charset="0"/>
              </a:rPr>
              <a:t>Apocalipse 7:2 e 3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9C7FDD1-E2FC-3E41-00DB-A8F7A3594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74638"/>
            <a:ext cx="6840538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Até quando será detida esta guerra infernal?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1675</Words>
  <Application>Microsoft Office PowerPoint</Application>
  <PresentationFormat>Apresentação na tela (4:3)</PresentationFormat>
  <Paragraphs>100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Times New Roman</vt:lpstr>
      <vt:lpstr>Arial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Selo de Deus no Apocalipse</dc:title>
  <dc:subject>Apocalipse</dc:subject>
  <dc:creator>Pr. Ari Celso Cidral</dc:creator>
  <dc:description>Edição: Dilenio Enderle</dc:description>
  <cp:lastModifiedBy>Pr. Marcelo Carvalho</cp:lastModifiedBy>
  <cp:revision>213</cp:revision>
  <dcterms:created xsi:type="dcterms:W3CDTF">2002-01-24T16:03:27Z</dcterms:created>
  <dcterms:modified xsi:type="dcterms:W3CDTF">2022-05-19T08:46:45Z</dcterms:modified>
</cp:coreProperties>
</file>