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6" r:id="rId16"/>
    <p:sldId id="287" r:id="rId17"/>
    <p:sldId id="268" r:id="rId18"/>
    <p:sldId id="272" r:id="rId19"/>
    <p:sldId id="269" r:id="rId20"/>
    <p:sldId id="270" r:id="rId21"/>
    <p:sldId id="273" r:id="rId22"/>
    <p:sldId id="288" r:id="rId23"/>
    <p:sldId id="271" r:id="rId24"/>
    <p:sldId id="274" r:id="rId25"/>
    <p:sldId id="278" r:id="rId26"/>
    <p:sldId id="277" r:id="rId27"/>
    <p:sldId id="276" r:id="rId28"/>
    <p:sldId id="275" r:id="rId29"/>
    <p:sldId id="280" r:id="rId30"/>
    <p:sldId id="279" r:id="rId31"/>
    <p:sldId id="289" r:id="rId32"/>
    <p:sldId id="281" r:id="rId33"/>
    <p:sldId id="282" r:id="rId34"/>
    <p:sldId id="285" r:id="rId35"/>
    <p:sldId id="284" r:id="rId36"/>
    <p:sldId id="283" r:id="rId37"/>
    <p:sldId id="292" r:id="rId38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 autoAdjust="0"/>
  </p:normalViewPr>
  <p:slideViewPr>
    <p:cSldViewPr>
      <p:cViewPr varScale="1">
        <p:scale>
          <a:sx n="33" d="100"/>
          <a:sy n="33" d="100"/>
        </p:scale>
        <p:origin x="13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E8987-6434-E068-BD82-5D32E745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10D83F-B95F-7AB3-1BB2-6DE7A0CBD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5FAEDB-14AC-3071-C374-71B9DBC1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12BF5-6AB9-18D9-7757-F197A112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DECD74-9C1C-3FCA-CD55-C7049738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2037E-BC72-4F90-B650-8B187560F1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56638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02E4F-6B9C-57DF-C65D-49A0FC05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7AB21D-EC61-BB4D-3F6A-0300622E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DEE707-CA1B-7891-8866-3640486C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C07D68-1468-F594-948A-F5AC442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8EB1C-C727-A0E3-CF3A-4A674A25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A28D-4AA5-485C-A1E6-CC1A063671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70330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DF282-E17B-EE0C-CE6D-66A09980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1E69AC-873D-FEF3-2E76-DC565C8A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0B8EB5-5E99-FEDC-C1FE-974FB762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A26540-A6A2-5BB0-6D91-9BFC049D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D59500-1302-0FCE-CC65-C620430D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4A50B-71F8-47C4-B539-A22F923171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06270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A2089-9E0E-4DE4-79FB-C51F9AC6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8D590-D724-9DAC-0AE2-C02B89D69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0857C-3D0E-12CF-5DE3-139B8D3E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F487ED-543F-C1E5-0AB4-18E1F980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84B93-EE46-38F9-B34A-AD641A0F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DEA9-97BF-42A2-9597-7892E5F7B3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55221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BD4E7-BA95-1B83-E6E0-D4E4A7C5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AF632F-738D-39A2-67F3-C32AFA673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C351E7-5C73-4873-9ED1-99CE8C9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4F4EF-23BD-0105-3CFE-D654A156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119173-FA90-B375-313B-55B77D6F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8D5D4-12D4-4C84-8DAB-342A7F81BE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64019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67691-4CF9-2134-C789-19683B0D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546407-8E69-0677-D97D-19017DE1F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9DE758-EFBD-3056-5EA7-5C9EC9C8C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AC4654-F4FB-2E44-8812-29BD007E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EF1B96-8449-8167-595E-AA407EEB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6D2742-4BF2-5155-EF65-B3314CAA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7737-27C3-4B49-94AF-03BEE1EDBC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0696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10540-616F-A416-C54E-3BCC7B9F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58F025-E992-A57D-52AE-B4CFC774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5B682E-3B8A-7228-7823-E8F1D966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ED568D-A0FF-DB05-5369-CB28B71A6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34FF04-6D16-898B-059E-19015FD0A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B9661AF-85C5-D03D-6AB3-610FFA05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1EDE52-2F1A-A693-1402-EF40D611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B0A94A-7698-C5F7-EEFF-3AF1B975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F9765-AEDE-4DE0-8F5E-FD81AEE1D1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43330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978DC-7FEF-4308-CBD8-ED93F9AA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55780D-7808-83B7-D9C7-DD4EFBF6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A91CEF-494B-249D-8FD7-4E3D7E61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2546F5-F4AB-2B41-D9E9-0F7E7D2F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CF8C4-3254-4B5B-8B69-37DF27CED7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43934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BB1C2F-1B51-73F0-2212-7165678E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9C3CED-C246-1F17-489D-6AAE3A90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FCA48A-F697-14B7-B3C0-829409B1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3948D-E33A-4F8E-A01A-2ADFD8D41C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58781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CEE60-916D-31D7-D8C3-D1A5FC8F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A6270B-DE91-4C14-89F1-EFD64DC5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1D18AF-9CA2-F149-AA75-578CFC2FF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FC92FE-DB1F-FD70-1450-C1659DED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B0BA6-3CF4-7395-9B43-DA860CCE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8717A-89BA-98AE-FC2F-38220B84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BCEDF-ED1D-4DFE-998E-26CD7BF479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75200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8C1E7-D3F9-8FEB-6C2E-4F564478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FC6860-6152-F912-DD15-9B157811B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7300D8-F6F8-EFFA-8FFA-14470004A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A1E20-0C8A-24CF-CE0C-F907734D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D00437-2B44-3FE3-F841-D6E80E36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11DDF-1810-433A-D092-0CF7E5C8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B5BE-3B20-4A5E-B4BF-6AB2C0C591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55420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A16652-497D-C3E5-99F5-5EBB22E11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2BC8D5-98F5-E2CE-7CE6-64DECBA6C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6CEA40-B068-71B6-7C10-B5744368B0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CD7DA0-B143-C460-48D5-EA6296DCE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944905-2B67-7C54-3BE9-658AD7CFE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56763FE-1FA5-44F8-88BB-017A7D6CBB5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7EF5A553-2E07-2725-4905-2894AECA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795C1894-FA45-D355-7429-AC326C36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C648A26-FC72-41D8-2FE9-74D422C1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DEBC7EA6-B015-8F82-7C9A-33A59792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1875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Pó + fôlego = </a:t>
            </a:r>
            <a:r>
              <a:rPr lang="pt-BR" altLang="pt-BR" sz="4000">
                <a:latin typeface="Arial" panose="020B0604020202020204" pitchFamily="34" charset="0"/>
              </a:rPr>
              <a:t>alma vivente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D2231CA-314A-FAD6-E0F8-CE066E17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81525"/>
            <a:ext cx="87852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Portanto, a Bíblia declara que não temos uma alma, mas sim que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somos uma alma</a:t>
            </a:r>
            <a:r>
              <a:rPr lang="pt-BR" altLang="pt-BR">
                <a:latin typeface="Arial" panose="020B0604020202020204" pitchFamily="34" charset="0"/>
              </a:rPr>
              <a:t> vivente como resultado da combinação “do pó com o fôlego”.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>
            <a:extLst>
              <a:ext uri="{FF2B5EF4-FFF2-40B4-BE49-F238E27FC236}">
                <a16:creationId xmlns:a16="http://schemas.microsoft.com/office/drawing/2014/main" id="{0855AD73-6CAC-7007-C0E2-19106437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F5F740E8-5789-6D2C-397C-FD60BD77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5040312" cy="4392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34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811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88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65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909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8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5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“E o Senhor Deus lhe deu esta ordem:  De toda árvore do jardim comerás livremente, mas da árvore do conhecimento do bem e do mal não comerás; porque, no dia em que dela comeres,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certamente morrerás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.” </a:t>
            </a:r>
          </a:p>
          <a:p>
            <a:pPr algn="r">
              <a:spcBef>
                <a:spcPct val="50000"/>
              </a:spcBef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Gênesis 2:16 e 17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FBB7FF2-F401-989E-4EA3-C82D7865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6050"/>
            <a:ext cx="7704137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Segundo a Palavra de Deus, o que ocorreria com a alma vivente se desobedecesse a vontade do Criador?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>
            <a:extLst>
              <a:ext uri="{FF2B5EF4-FFF2-40B4-BE49-F238E27FC236}">
                <a16:creationId xmlns:a16="http://schemas.microsoft.com/office/drawing/2014/main" id="{A07302E8-1BFA-39F9-B6D0-9623AE48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0CB36521-4603-7C74-8D8C-7F683EE8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E9543C25-B8A1-CDC9-B7EE-5E597376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3887788" cy="2406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“Então, a Serpente disse à mulher: É certo que não morrereis.” 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Gênesis 3:4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E0A3CA35-5873-B790-729C-0407B9AD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9646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Qual foi a mentira de Satanás?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67E13EC0-6C6C-7747-F25C-79445559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43D8C219-E70D-67E3-CE31-927F6E70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5051425" cy="4235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6838" indent="-968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66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43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20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97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69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4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51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8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" panose="020B0604020202020204" pitchFamily="34" charset="0"/>
              </a:rPr>
              <a:t>1. A alma que pecar essa morrerá. Ezequiel 18:4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“Eis que todas as almas são minhas; como a alma do pai, também a alma do filho é minha; a alma que pecar, essa morrerá.”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8A27220-ABDB-A211-DB4D-3E09F41D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73453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Conseqüências da mentira aceita pelo homem?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>
            <a:extLst>
              <a:ext uri="{FF2B5EF4-FFF2-40B4-BE49-F238E27FC236}">
                <a16:creationId xmlns:a16="http://schemas.microsoft.com/office/drawing/2014/main" id="{7D1E0BAA-1B46-12B3-55F7-0B7643B4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>
            <a:extLst>
              <a:ext uri="{FF2B5EF4-FFF2-40B4-BE49-F238E27FC236}">
                <a16:creationId xmlns:a16="http://schemas.microsoft.com/office/drawing/2014/main" id="{8EDAFFD1-F3A3-8020-0DA3-F48BBF227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19776788-456D-53AB-DA76-110E6E83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257175"/>
            <a:ext cx="877728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6838" indent="-968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66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43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20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97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69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4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51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8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 O homem que é mortal. Isaías 51:12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A708B433-F26C-2A2A-C0D8-463CD1F2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341438"/>
            <a:ext cx="2925762" cy="5430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“Eu, eu sou aquele que vos consola; quem, pois, és tu, para que temas o homem, que é mortal, ou o filho do homem, que não passa de erva?”</a:t>
            </a:r>
          </a:p>
          <a:p>
            <a:pPr algn="l"/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>
            <a:extLst>
              <a:ext uri="{FF2B5EF4-FFF2-40B4-BE49-F238E27FC236}">
                <a16:creationId xmlns:a16="http://schemas.microsoft.com/office/drawing/2014/main" id="{6C41FB01-45C3-F6E6-235E-623865DF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63"/>
            <a:ext cx="9015413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B3F74589-E7D4-F889-D989-626D2D1DB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595313"/>
            <a:ext cx="46355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6838" indent="-9683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66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43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20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973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69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4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51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8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Por um homem entrou o pecado e pelo pecado a morte.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Romanos 5:12</a:t>
            </a: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B0432822-22C1-0B50-6B30-A37F22E3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4248150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“Portanto, assim como por um só homem entrou o pecado no mundo, e pelo pecado, a morte, assim também a morte passou a todos os homens, porque todos pecaram.”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>
            <a:extLst>
              <a:ext uri="{FF2B5EF4-FFF2-40B4-BE49-F238E27FC236}">
                <a16:creationId xmlns:a16="http://schemas.microsoft.com/office/drawing/2014/main" id="{C1E8C094-BEBC-1170-E89D-E38DE9EA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F99ECBC8-A475-B112-029B-77A4FDEE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5761037" cy="8239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Morte. O que é?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>
            <a:extLst>
              <a:ext uri="{FF2B5EF4-FFF2-40B4-BE49-F238E27FC236}">
                <a16:creationId xmlns:a16="http://schemas.microsoft.com/office/drawing/2014/main" id="{6D8170A6-B882-A37E-C085-CE416635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069A309B-D692-8829-C495-56E3AB80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6067425" cy="317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“E o pó volte à terra, como o era, e o espírito volte a Deus, que o deu.”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Eclesiastes 12:7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>
            <a:extLst>
              <a:ext uri="{FF2B5EF4-FFF2-40B4-BE49-F238E27FC236}">
                <a16:creationId xmlns:a16="http://schemas.microsoft.com/office/drawing/2014/main" id="{CDCF19C0-AAA0-B445-890E-D007F5F3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212FD6AA-55CA-C37F-7684-BEDD1C75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Pó – fôlego = </a:t>
            </a:r>
            <a:r>
              <a:rPr lang="pt-BR" altLang="pt-BR" sz="4400">
                <a:solidFill>
                  <a:srgbClr val="FF3300"/>
                </a:solidFill>
                <a:latin typeface="Arial" panose="020B0604020202020204" pitchFamily="34" charset="0"/>
              </a:rPr>
              <a:t>morte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760E0CDA-580E-795A-216F-81090D40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Corpo – espírito = </a:t>
            </a:r>
            <a:r>
              <a:rPr lang="pt-BR" altLang="pt-BR" sz="4400">
                <a:solidFill>
                  <a:srgbClr val="FF3300"/>
                </a:solidFill>
                <a:latin typeface="Arial" panose="020B0604020202020204" pitchFamily="34" charset="0"/>
              </a:rPr>
              <a:t>morte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F4F42403-AF08-6689-56B6-C5213078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>
            <a:extLst>
              <a:ext uri="{FF2B5EF4-FFF2-40B4-BE49-F238E27FC236}">
                <a16:creationId xmlns:a16="http://schemas.microsoft.com/office/drawing/2014/main" id="{A0F2C28B-B390-1271-C000-EEEE1FE2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809397B0-4F0D-1B79-9EDB-A1E34DCE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77825"/>
            <a:ext cx="5040313" cy="362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“Sai-lhes o espírito, e eles tornam ao pó; nesse mesmo dia, perecem todos os seus desígnios.” </a:t>
            </a:r>
          </a:p>
          <a:p>
            <a:pPr algn="r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Salmos 146:4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>
            <a:extLst>
              <a:ext uri="{FF2B5EF4-FFF2-40B4-BE49-F238E27FC236}">
                <a16:creationId xmlns:a16="http://schemas.microsoft.com/office/drawing/2014/main" id="{3FD26CFB-8E13-E5FB-C906-8BCE2894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93570C97-B5A0-66B6-EE02-CB8CBB81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5724525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>
                <a:latin typeface="Arial" panose="020B0604020202020204" pitchFamily="34" charset="0"/>
              </a:rPr>
              <a:t>“Porque os vivos sabem que hão de morrer, mas os mortos não sabem coisa nenhuma, nem tampouco terão eles recompensa, porque a  sua memória jaz no esquecimento. Amor, ódio e inveja para eles já pereceram;  para sempre não têm eles parte em coisa do que se faz debaixo do sol.” </a:t>
            </a:r>
            <a:r>
              <a:rPr lang="pt-BR" altLang="pt-BR" sz="2500">
                <a:solidFill>
                  <a:schemeClr val="bg1"/>
                </a:solidFill>
                <a:latin typeface="Arial" panose="020B0604020202020204" pitchFamily="34" charset="0"/>
              </a:rPr>
              <a:t>Eclesiastes 9:5 e 6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D9D9E300-771D-D922-DB5C-2615F6CD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88913"/>
            <a:ext cx="71278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que sabem os mortos?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>
            <a:extLst>
              <a:ext uri="{FF2B5EF4-FFF2-40B4-BE49-F238E27FC236}">
                <a16:creationId xmlns:a16="http://schemas.microsoft.com/office/drawing/2014/main" id="{144C1430-8D74-F322-A747-FE064E34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B3DEF56A-B9B0-5FFC-8D10-2A57BE0E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6250"/>
            <a:ext cx="6408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Não sabem coisa alguma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4893DAF0-CCB5-E919-6B28-B941F273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6111875"/>
            <a:ext cx="71008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Não tem: amor, ódio e inveja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F0F883F2-DA41-292E-3EA1-7B234157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17E9B0BD-2BA0-D7E0-01DC-4C7CA398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50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F658EB78-BF11-8B6D-8938-4138291F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899025"/>
            <a:ext cx="8748713" cy="1843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“Os mortos não louvam o Senhor, nem os que descem à região do silêncio.” </a:t>
            </a:r>
          </a:p>
          <a:p>
            <a:pPr algn="l"/>
            <a:endParaRPr lang="pt-BR" altLang="pt-BR" sz="1000"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Salmos 115:17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182725DE-172D-0F99-D1F1-4CF87DA3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90360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Os mortos estão louvando ao Senhor?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>
            <a:extLst>
              <a:ext uri="{FF2B5EF4-FFF2-40B4-BE49-F238E27FC236}">
                <a16:creationId xmlns:a16="http://schemas.microsoft.com/office/drawing/2014/main" id="{39A3D36C-5FF2-0869-3123-52AFAB1F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A6C52F96-DC4D-E4FD-D965-A77CDCE5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FFBD5959-2C39-A503-53B8-8F3A381A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59238"/>
            <a:ext cx="9144000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“Tal como a nuvem se desfaz e passa, aquele que desce à sepultura jamais  tornará a subir. Nunca mais tornará à sua casa, nem o lugar onde habita o conhecerá jamais.” 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Jó 7:9 e 10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804DEE7-C014-10D1-9FED-E9D5A2A9E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6700"/>
            <a:ext cx="7848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Eles podem voltar a suas casas?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>
            <a:extLst>
              <a:ext uri="{FF2B5EF4-FFF2-40B4-BE49-F238E27FC236}">
                <a16:creationId xmlns:a16="http://schemas.microsoft.com/office/drawing/2014/main" id="{E6EC93D3-04AC-E0D9-9DE9-10630C13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FB650B20-87A6-C303-D2E3-D3D63BFD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50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AA0165C6-5736-527C-EDB7-B5B717CA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1938"/>
            <a:ext cx="75580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Jesus compara a morte a um sono.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8C61FAF4-2106-7FED-20D9-0B37F26B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5589588"/>
            <a:ext cx="80740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Bíblia compara a morte a um sono mais de 50 vezes.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>
            <a:extLst>
              <a:ext uri="{FF2B5EF4-FFF2-40B4-BE49-F238E27FC236}">
                <a16:creationId xmlns:a16="http://schemas.microsoft.com/office/drawing/2014/main" id="{CFB9C33E-B7CC-3BDA-3E0E-72334FE1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>
            <a:extLst>
              <a:ext uri="{FF2B5EF4-FFF2-40B4-BE49-F238E27FC236}">
                <a16:creationId xmlns:a16="http://schemas.microsoft.com/office/drawing/2014/main" id="{9D16355C-91E5-DFDD-CBE9-AB998A13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A353B33-E9C6-23F1-7F53-2F964676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90600"/>
            <a:ext cx="5040313" cy="575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Nosso amigo Lázaro adormeceu, mas vou para despertá-lo.</a:t>
            </a:r>
          </a:p>
          <a:p>
            <a:pPr algn="l"/>
            <a:r>
              <a:rPr lang="pt-BR" altLang="pt-BR" sz="2400">
                <a:latin typeface="Arial" panose="020B0604020202020204" pitchFamily="34" charset="0"/>
              </a:rPr>
              <a:t>Disseram-lhe, pois, os discípulos: Senhor, se dorme, estará salvo.</a:t>
            </a:r>
          </a:p>
          <a:p>
            <a:pPr algn="l"/>
            <a:r>
              <a:rPr lang="pt-BR" altLang="pt-BR" sz="2400">
                <a:latin typeface="Arial" panose="020B0604020202020204" pitchFamily="34" charset="0"/>
              </a:rPr>
              <a:t>Jesus, porém, falara com respeito à morte de Lázaro; mas eles supunham que tivesse falado do repouso do sono.</a:t>
            </a:r>
          </a:p>
          <a:p>
            <a:pPr algn="l"/>
            <a:r>
              <a:rPr lang="pt-BR" altLang="pt-BR" sz="2400">
                <a:latin typeface="Arial" panose="020B0604020202020204" pitchFamily="34" charset="0"/>
              </a:rPr>
              <a:t>Então, Jesus lhes disse claramente: Lázaro morreu.”</a:t>
            </a:r>
          </a:p>
          <a:p>
            <a:pPr algn="l"/>
            <a:endParaRPr lang="pt-BR" altLang="pt-BR" sz="2400"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João 11:11-14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C6C00DBF-B774-A815-FB50-E673F4B2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74406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“Isto dizia e depois lhes acrescentou: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>
            <a:extLst>
              <a:ext uri="{FF2B5EF4-FFF2-40B4-BE49-F238E27FC236}">
                <a16:creationId xmlns:a16="http://schemas.microsoft.com/office/drawing/2014/main" id="{265A9FD4-D7A4-AF44-7196-A054DCC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A043B6D8-8147-34BF-89D5-6068D70F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1563"/>
            <a:ext cx="8207375" cy="7016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Jesus tem poder sobre a morte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>
            <a:extLst>
              <a:ext uri="{FF2B5EF4-FFF2-40B4-BE49-F238E27FC236}">
                <a16:creationId xmlns:a16="http://schemas.microsoft.com/office/drawing/2014/main" id="{8BD7A544-A7F4-361B-99DA-80E3EE7A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74163" cy="65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342FE50E-C418-CE5B-E226-A9BC7FF9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30388"/>
            <a:ext cx="5041900" cy="483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“Ora, ainda vos declaramos, por palavra do Senhor, isto: nós, os vivos, os que ficarmos até a vinda do Senhor, de modo algum precederemos os que dormem.</a:t>
            </a:r>
          </a:p>
          <a:p>
            <a:pPr algn="l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Porquanto o Senhor mesmo, dada a sua palavra de ordem, ouvida a voz do arcanjo, e ressoada a trombeta de Deus; descerá dos céus, e os mortos em Cristo ressuscitarão primeiro.”	</a:t>
            </a:r>
          </a:p>
          <a:p>
            <a:pPr algn="r"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  </a:t>
            </a: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I Tessalonicenses 4:15 e 16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BA47E67-884C-C9CE-B2E1-BC0505EF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46085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que ocorrerá um dia com os mortos?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>
            <a:extLst>
              <a:ext uri="{FF2B5EF4-FFF2-40B4-BE49-F238E27FC236}">
                <a16:creationId xmlns:a16="http://schemas.microsoft.com/office/drawing/2014/main" id="{1683DEA7-4285-6E2B-60C8-1279AE6B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8DD4CFE1-A2A6-1E31-BA96-7670C6259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98625"/>
            <a:ext cx="4554537" cy="4538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“O único que possui imortalidade, que habita em luz inacessível, a quem homem algum jamais viu, nem é capaz de ver. A ele honra e poder eterno. Amém!” </a:t>
            </a: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I Timóteo 6:16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9C7970C-B69A-AF93-C16D-08BD0A3C8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59039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ser humano não possui imortalidade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451DE190-CDE8-8043-A9CE-B142D6DF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7F58D68E-58DF-8952-4D5D-82123305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65F9EA28-1184-E804-EBC0-12BE0672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3409950"/>
            <a:ext cx="7659687" cy="340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100">
                <a:latin typeface="Arial" panose="020B0604020202020204" pitchFamily="34" charset="0"/>
              </a:rPr>
              <a:t>“Eis que vos digo um mistério: Nem todos dormiremos, mas transformados seremos todos, num momento, num abrir e fechar de olhos, ao ressoar da última trombeta. A trombeta soará, os mortos ressuscitarão incorruptíveis, e nós seremos transformados.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180B26EE-39A9-BA13-E6F6-4B367539A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Receberemos a imortalidade quando Jesus voltar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>
            <a:extLst>
              <a:ext uri="{FF2B5EF4-FFF2-40B4-BE49-F238E27FC236}">
                <a16:creationId xmlns:a16="http://schemas.microsoft.com/office/drawing/2014/main" id="{B62CF5B3-E8D3-DDF7-6AE7-5DB8A755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FF6BDE99-8BD9-DD9F-E58C-6D9B4F27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04825"/>
            <a:ext cx="5508625" cy="5948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Porque  é necessário que este corpo corruptível se revista da incorruptibilidade, e que o corpo mortal  se revista da imortalidade.</a:t>
            </a:r>
          </a:p>
          <a:p>
            <a:pPr algn="l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E, quando este corpo corruptível se revestir da incorruptibilidade, e o que é mortal se revestir da imortalidade, então, se cumprirá a palavra que está escrita: Tragada foi a morte pela vitória.”</a:t>
            </a:r>
          </a:p>
          <a:p>
            <a:pPr algn="r">
              <a:spcBef>
                <a:spcPct val="0"/>
              </a:spcBef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 I Coríntios 15:51-54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>
            <a:extLst>
              <a:ext uri="{FF2B5EF4-FFF2-40B4-BE49-F238E27FC236}">
                <a16:creationId xmlns:a16="http://schemas.microsoft.com/office/drawing/2014/main" id="{5AB5E6DB-AC4B-A9EA-A2FF-C13704AD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74163" cy="65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99E9355F-6022-83C0-3EDA-B1149B4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62338"/>
            <a:ext cx="4895850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34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811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288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76575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37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909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481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053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“Quem comer a minha carne e beber o meu sangue tem a vida eterna, e eu o ressuscitarei no último dia.” </a:t>
            </a:r>
          </a:p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João 6:54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74DF9F5-22C1-A7A5-CAB3-4A440FE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00138"/>
            <a:ext cx="4824412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Aqueles que O aceitarem, Jesus prometeu ressuscitá-los no último dia.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>
            <a:extLst>
              <a:ext uri="{FF2B5EF4-FFF2-40B4-BE49-F238E27FC236}">
                <a16:creationId xmlns:a16="http://schemas.microsoft.com/office/drawing/2014/main" id="{2E375EB7-BCC6-9463-9EDA-6281071C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FF4C9779-2949-DEFD-F31E-A9E7F8A1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060575"/>
            <a:ext cx="3671888" cy="4565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latin typeface="Arial" panose="020B0604020202020204" pitchFamily="34" charset="0"/>
              </a:rPr>
              <a:t>“Não vos maravilheis disto, porque vem a hora em que todos os que se acham nos túmulos ouvirão a sua voz e sairão:  os que tiverem feito o bem, para a ressurreição da vida; e os que tiverem praticado o mal, para a ressurreição do juízo.”</a:t>
            </a: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João 5:28 e 29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72F3D46-9BCF-EC68-F5C0-D8801E82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06413"/>
            <a:ext cx="3455987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Ressurreição da Vida ou do Juízo?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>
            <a:extLst>
              <a:ext uri="{FF2B5EF4-FFF2-40B4-BE49-F238E27FC236}">
                <a16:creationId xmlns:a16="http://schemas.microsoft.com/office/drawing/2014/main" id="{2B70B707-1AC0-3B08-A147-B4BA545C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Text Box 11">
            <a:extLst>
              <a:ext uri="{FF2B5EF4-FFF2-40B4-BE49-F238E27FC236}">
                <a16:creationId xmlns:a16="http://schemas.microsoft.com/office/drawing/2014/main" id="{A1406294-B4FB-EC8D-9BD0-88636484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65625"/>
            <a:ext cx="8497888" cy="240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pt-BR">
                <a:latin typeface="Arial" panose="020B0604020202020204" pitchFamily="34" charset="0"/>
              </a:rPr>
              <a:t>“</a:t>
            </a:r>
            <a:r>
              <a:rPr lang="pt-BR" altLang="pt-BR">
                <a:latin typeface="Arial" panose="020B0604020202020204" pitchFamily="34" charset="0"/>
              </a:rPr>
              <a:t>Então, a morte e o inferno foram lançados para dentro do lago de fogo. Esta é a segunda morte, o lago de fogo.”</a:t>
            </a:r>
          </a:p>
          <a:p>
            <a:pPr algn="r">
              <a:spcBef>
                <a:spcPct val="0"/>
              </a:spcBef>
            </a:pPr>
            <a:endParaRPr lang="pt-BR" altLang="pt-BR" sz="28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20</a:t>
            </a: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:14 e 15</a:t>
            </a: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195DE87-C6B4-AF34-5517-84AF1D64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250"/>
            <a:ext cx="9144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Que fará Jesus com a morte, no final do milênio?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>
            <a:extLst>
              <a:ext uri="{FF2B5EF4-FFF2-40B4-BE49-F238E27FC236}">
                <a16:creationId xmlns:a16="http://schemas.microsoft.com/office/drawing/2014/main" id="{C0E4C134-9422-02A5-ED28-87A040EC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BA6502C7-2BCE-C884-CF71-3C3BDEBF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9AA2C751-F976-B8E7-CD79-5AD5FD49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9144000" cy="2195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“E eis que venho sem demora, e comigo está o galardão que tenho para retribuir a cada um segundo as suas obras.” 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22:12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EE741DC6-4D1B-A867-11A1-6BF03A4D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8931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Cristo trará a Eterna recompensa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94F1CF6B-9494-C4EF-A615-12A68926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ED0AE559-A9D2-4236-4492-FF4AC392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4335463" cy="567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lhes enxugará dos olhos toda lágrima, e a morte já não existirá, já não haverá luto, nem pranto, nem dor, porque as primeiras coisas passaram.”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 Apocalipse 21:4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F629683B-4D94-1DD3-FEA4-16B30489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44539876-F11A-8C09-3245-B0D282065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60350"/>
            <a:ext cx="6804025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Há vida após a morte?</a:t>
            </a:r>
          </a:p>
          <a:p>
            <a:pPr algn="l"/>
            <a:r>
              <a:rPr lang="pt-BR" altLang="pt-BR" sz="4000">
                <a:latin typeface="Arial" panose="020B0604020202020204" pitchFamily="34" charset="0"/>
              </a:rPr>
              <a:t>Onde estão os mortos?</a:t>
            </a:r>
          </a:p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Podemos reencontrá-los?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EC3D200A-1204-130A-C7D7-2C1BA4E3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746F076F-24CB-2DC1-2582-7188BC22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3887787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Senhor Jesus é o único que nos pode dar a reposta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>
            <a:extLst>
              <a:ext uri="{FF2B5EF4-FFF2-40B4-BE49-F238E27FC236}">
                <a16:creationId xmlns:a16="http://schemas.microsoft.com/office/drawing/2014/main" id="{63EEB78F-53BA-7929-7FE9-215BFFB6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5219700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BE338753-F0E4-06B8-03D8-E93C3F14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4150"/>
            <a:ext cx="9144000" cy="281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“Quando o vi, caí a seus pés como morto. Porém ele pôs sobre mim a mão direita, dizendo: Não temas; eu sou  o primeiro e o último e aquele que vive; estive morto, mas eis que estou vivo pelos séculos dos séculos e tenho as chaves da morte e do inferno.” </a:t>
            </a: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1:17 e 18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19F2824-12B0-440B-64AD-D57F7065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4392612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No Apocalipse Jesus declara: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F0E1481F-5406-C1DA-AFD3-CA138C27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3D9CF78D-669F-6459-90F4-AF6204F0B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751013"/>
            <a:ext cx="3681412" cy="4630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Como surgiu a vida</a:t>
            </a:r>
          </a:p>
          <a:p>
            <a:pPr algn="l"/>
            <a:endParaRPr lang="pt-BR" altLang="pt-BR" sz="1400">
              <a:latin typeface="Arial" panose="020B0604020202020204" pitchFamily="34" charset="0"/>
            </a:endParaRPr>
          </a:p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que ocorre quando chega a morte</a:t>
            </a:r>
          </a:p>
          <a:p>
            <a:pPr algn="l"/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>
                <a:latin typeface="Arial" panose="020B0604020202020204" pitchFamily="34" charset="0"/>
              </a:rPr>
              <a:t>Em Seu livro Ele nos responde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02C887F1-D736-D983-B48F-8D340F68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82575"/>
            <a:ext cx="41465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chemeClr val="bg1"/>
                </a:solidFill>
                <a:latin typeface="Arial" panose="020B0604020202020204" pitchFamily="34" charset="0"/>
              </a:rPr>
              <a:t>Cristo sabe: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AB3CF545-740B-895B-2A25-DF5172E8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21A665D7-305A-A6F3-FB23-30BB7278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700213"/>
            <a:ext cx="4284663" cy="396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“E aquele que vive; estive morto, mas eis que estou vivo pelos séculos dos séculos e tenho chaves da morte e do inferno.” </a:t>
            </a: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1:18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7188EF59-A9D1-2AF2-C97A-1EF2E72B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266700"/>
            <a:ext cx="78549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Apocalipse apresenta Cristo como: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>
            <a:extLst>
              <a:ext uri="{FF2B5EF4-FFF2-40B4-BE49-F238E27FC236}">
                <a16:creationId xmlns:a16="http://schemas.microsoft.com/office/drawing/2014/main" id="{C0D3744C-2A36-7541-0F97-C99F42BB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DC3C6C46-4EC8-651D-7C11-F33A5401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ACE1960E-1321-DADF-03AC-50A26CF2C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38263"/>
            <a:ext cx="4483100" cy="5330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“Então, formou o Senhor Deus ao homem do pó da terra e lhe soprou nas narinas o fôlego de vida, e o homem passou a ser alma vivente.” </a:t>
            </a:r>
          </a:p>
          <a:p>
            <a:pPr algn="l">
              <a:spcBef>
                <a:spcPct val="0"/>
              </a:spcBef>
            </a:pPr>
            <a:endParaRPr lang="en-US" altLang="pt-BR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Gênesis 2:7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1522996-1352-E56C-A962-4B6BF7880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79819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Senhor revela como surgiu a vida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1242</Words>
  <Application>Microsoft Office PowerPoint</Application>
  <PresentationFormat>Apresentação na tela (4:3)</PresentationFormat>
  <Paragraphs>91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Times New Roman</vt:lpstr>
      <vt:lpstr>Arial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Apocalise Revela o Segredo da Morte</dc:title>
  <dc:subject>Apocalipse</dc:subject>
  <dc:creator>Pr. Ari Celso Cidral</dc:creator>
  <dc:description>Edição: Dilenio Enderle</dc:description>
  <cp:lastModifiedBy>Pr. Marcelo Carvalho</cp:lastModifiedBy>
  <cp:revision>219</cp:revision>
  <dcterms:created xsi:type="dcterms:W3CDTF">2002-01-24T16:03:27Z</dcterms:created>
  <dcterms:modified xsi:type="dcterms:W3CDTF">2022-05-19T08:51:24Z</dcterms:modified>
</cp:coreProperties>
</file>