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283" r:id="rId4"/>
    <p:sldId id="308" r:id="rId5"/>
    <p:sldId id="285" r:id="rId6"/>
    <p:sldId id="284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8" r:id="rId15"/>
    <p:sldId id="297" r:id="rId16"/>
    <p:sldId id="296" r:id="rId17"/>
    <p:sldId id="295" r:id="rId18"/>
    <p:sldId id="319" r:id="rId19"/>
    <p:sldId id="294" r:id="rId20"/>
    <p:sldId id="299" r:id="rId21"/>
    <p:sldId id="300" r:id="rId22"/>
    <p:sldId id="301" r:id="rId23"/>
    <p:sldId id="304" r:id="rId24"/>
    <p:sldId id="303" r:id="rId25"/>
    <p:sldId id="307" r:id="rId26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3" autoAdjust="0"/>
    <p:restoredTop sz="94660"/>
  </p:normalViewPr>
  <p:slideViewPr>
    <p:cSldViewPr>
      <p:cViewPr varScale="1">
        <p:scale>
          <a:sx n="38" d="100"/>
          <a:sy n="38" d="100"/>
        </p:scale>
        <p:origin x="126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E2752-1485-DCAD-8331-4850DE420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0326B7-15D3-AD8A-9CA2-CDE7202E6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583415-B72A-80A6-F010-87B0396C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B6F35E-855A-FD2E-5A62-1EC8697C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695881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709F7-A6AB-134C-9737-0C4F64E6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2C55DA-897A-3230-5F61-C21FFEBD8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2633F-B009-8D18-BF6F-37C16AC2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D0B98D-4A43-B2A4-3F31-67A76054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87482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DB948D-77BF-E73D-2B34-8429305F7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613EC-FA45-CAD2-8BD2-328E791C2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06B4B-002A-AF63-354D-0332519A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DD083F-2E5F-744B-EA1F-2A1EA827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40874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9E4C2-413E-BF5A-35F5-9ED2F8AE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222040-A8E6-69C1-B8E7-7D5ADD189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CF978B-3F52-EA93-1471-9A2F85D5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7A87FF-3AF9-66F8-CC06-590F54EF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397140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AF666-83E2-11C4-A6B4-3FEC81A0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FB4F76-7DCB-8ED7-CFF0-4BC786F0D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605395-6470-B8BA-F867-1CD0F9A4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A60693-AE8B-BB68-E80D-C197BD49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43158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75ECC-BA46-7C78-75BF-FF408A42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008A6-C366-600A-85AB-6E290DB9E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59FED3-AC0D-CFCF-76FB-6E8A027C8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B8C03F-3303-A73B-3F38-AB845CD7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5016C1-AFE9-39D5-6A41-86E87CF6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37876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FC84D-5DA2-2BA7-2531-2DBB9EC8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768152-9BF4-4F63-3338-30D64DA90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9F430E-21AD-233F-F38E-E41F20ADD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6B66E14-F166-6A28-CE37-C9D71AD96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B67E05-30BD-847F-6FA7-DD4637A23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25A1541-6555-FA17-DF4F-E720B8D9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B778819-BB5F-3B49-EF6C-BC66CAAC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851619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E757C-724A-146B-C26A-339B00E0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9E335C-2464-0518-8D40-3D3A06E7E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2BEA588-7A99-354E-802E-826AD4F1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10228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90FB67B-B03F-E908-FD8E-029741DF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507B52-E167-E374-1A1A-FDA7A28C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8071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25432-BE2D-5AF5-D022-1457F6C5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10E856-F8D5-66F2-1168-837E03FFE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E3D8D8-68FA-588D-57F6-EAB49FF5A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09EFA3-4DDC-70DD-A161-0B89E9DB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271B37-6297-5D0B-7A4B-54A0438A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447916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4D65A-AB40-4C70-1060-791DCF18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4669B13-D997-511B-1FF7-F9C40C9E2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A91AFE-0057-0323-D594-8A32DA173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5F6472-1CF5-EE42-82C5-CF475946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8D8280-5D58-8A6F-37BB-F51C41D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29603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654AEFF-D292-4D1F-6C12-FE0CB247D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CE9C81-2294-FD91-2C2A-6CD1A7DE9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AE102AE-1A46-3D92-0F41-C732AF5513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039FC8E-CFD5-EF14-94F5-B7DA6EF054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CB27D0D6-4329-F8F2-61E8-BA6A0EDD3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Picture 10">
            <a:extLst>
              <a:ext uri="{FF2B5EF4-FFF2-40B4-BE49-F238E27FC236}">
                <a16:creationId xmlns:a16="http://schemas.microsoft.com/office/drawing/2014/main" id="{8FE47E08-41F1-97DE-190B-BC6DD1466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>
            <a:extLst>
              <a:ext uri="{FF2B5EF4-FFF2-40B4-BE49-F238E27FC236}">
                <a16:creationId xmlns:a16="http://schemas.microsoft.com/office/drawing/2014/main" id="{A728B6D4-B9A7-8CF4-8BAB-6E5F6F14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Text Box 2">
            <a:extLst>
              <a:ext uri="{FF2B5EF4-FFF2-40B4-BE49-F238E27FC236}">
                <a16:creationId xmlns:a16="http://schemas.microsoft.com/office/drawing/2014/main" id="{ECD9F691-0983-474C-07DF-CB919307B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60350"/>
            <a:ext cx="9109075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Apocalipse 8:3 e 11:19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 João descreve alguns móveis que viu no Santuário, tais como o altar, a Arca da Aliança e o incensário.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>
            <a:extLst>
              <a:ext uri="{FF2B5EF4-FFF2-40B4-BE49-F238E27FC236}">
                <a16:creationId xmlns:a16="http://schemas.microsoft.com/office/drawing/2014/main" id="{DD090504-B8A3-005F-123C-A8B4AB88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Text Box 2">
            <a:extLst>
              <a:ext uri="{FF2B5EF4-FFF2-40B4-BE49-F238E27FC236}">
                <a16:creationId xmlns:a16="http://schemas.microsoft.com/office/drawing/2014/main" id="{7566E9F5-FE82-033C-40AC-D3C881933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173038"/>
            <a:ext cx="9180513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Os símbolos do Santuário da terra </a:t>
            </a:r>
            <a:r>
              <a:rPr lang="pt-BR" altLang="pt-BR" sz="4000">
                <a:solidFill>
                  <a:srgbClr val="FFFF00"/>
                </a:solidFill>
                <a:latin typeface="Arial" panose="020B0604020202020204" pitchFamily="34" charset="0"/>
              </a:rPr>
              <a:t>eram figuras da Realidade Celestial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8" name="Picture 12">
            <a:extLst>
              <a:ext uri="{FF2B5EF4-FFF2-40B4-BE49-F238E27FC236}">
                <a16:creationId xmlns:a16="http://schemas.microsoft.com/office/drawing/2014/main" id="{FF0C95EC-8063-8592-4729-56C5BC5C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2D2E7052-2137-97BA-D693-A76DBE661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9036050" cy="1373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Havia alguma relação do Santuário da terra, do Antigo Testamento, com seus serviços e o do céu que João viu no Apocalipse?</a:t>
            </a:r>
            <a:endParaRPr lang="pt-BR" altLang="pt-BR" sz="2800">
              <a:latin typeface="Arial" panose="020B0604020202020204" pitchFamily="34" charset="0"/>
            </a:endParaRPr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FDFF6B4A-FBAF-0B48-42AF-6363F57A1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4824412" cy="5094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“E me farão um santuário, para que eu possa habitar no meio deles. Segundo tudo o que eu te mostrar para modelo do tabernáculo e para modelo de todos os seus móveis, assim mesmo o fareis. Vê, pois, que tudo faças segundo o  modelo, que te foi mostrado no monte.” </a:t>
            </a:r>
          </a:p>
          <a:p>
            <a:pPr algn="r"/>
            <a:r>
              <a:rPr lang="pt-BR" altLang="pt-BR" sz="2000">
                <a:solidFill>
                  <a:srgbClr val="FFFF00"/>
                </a:solidFill>
                <a:latin typeface="Arial" panose="020B0604020202020204" pitchFamily="34" charset="0"/>
              </a:rPr>
              <a:t>Êxodo 25:8, 9 e 40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>
            <a:extLst>
              <a:ext uri="{FF2B5EF4-FFF2-40B4-BE49-F238E27FC236}">
                <a16:creationId xmlns:a16="http://schemas.microsoft.com/office/drawing/2014/main" id="{6FB12052-E4C5-B297-F771-0B628F76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2">
            <a:extLst>
              <a:ext uri="{FF2B5EF4-FFF2-40B4-BE49-F238E27FC236}">
                <a16:creationId xmlns:a16="http://schemas.microsoft.com/office/drawing/2014/main" id="{8ECEB8D9-5A00-F394-B843-3F0036175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333375"/>
            <a:ext cx="5003800" cy="6245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“Os quais ministram em figura e sombra das coisas celestes, assim como foi Moisés divinamente instruído, quando estava para construir o tabernáculo; pois diz ele:  Vê que faças todas as coisas de acordo com o modelo que te foi mostrado no monte.”</a:t>
            </a:r>
          </a:p>
          <a:p>
            <a:pPr algn="r"/>
            <a:r>
              <a:rPr lang="pt-BR" altLang="pt-BR" sz="2000">
                <a:solidFill>
                  <a:srgbClr val="FFFF00"/>
                </a:solidFill>
                <a:latin typeface="Arial" panose="020B0604020202020204" pitchFamily="34" charset="0"/>
              </a:rPr>
              <a:t> Hebreus 8:5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>
            <a:extLst>
              <a:ext uri="{FF2B5EF4-FFF2-40B4-BE49-F238E27FC236}">
                <a16:creationId xmlns:a16="http://schemas.microsoft.com/office/drawing/2014/main" id="{829BE70D-F455-BE64-E90A-55B17478A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" name="Text Box 2">
            <a:extLst>
              <a:ext uri="{FF2B5EF4-FFF2-40B4-BE49-F238E27FC236}">
                <a16:creationId xmlns:a16="http://schemas.microsoft.com/office/drawing/2014/main" id="{7FC76E37-77C6-454D-B4A9-CBD07B5B5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096375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Vejamos como era o Santuário terrestre e seus serviços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>
            <a:extLst>
              <a:ext uri="{FF2B5EF4-FFF2-40B4-BE49-F238E27FC236}">
                <a16:creationId xmlns:a16="http://schemas.microsoft.com/office/drawing/2014/main" id="{7000213A-B783-765F-E597-D17F0D08C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Text Box 2">
            <a:extLst>
              <a:ext uri="{FF2B5EF4-FFF2-40B4-BE49-F238E27FC236}">
                <a16:creationId xmlns:a16="http://schemas.microsoft.com/office/drawing/2014/main" id="{7EDEF298-7CE8-FE57-0AC8-4D4E765E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5170488" cy="5270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“É isto uma parábola para a época presente; e, segundo esta, se oferecem tanto dons como sacrifícios, embora estes, no tocante à consciência, sejam ineficazes para aperfeiçoar aquele que presta culto.” </a:t>
            </a:r>
          </a:p>
          <a:p>
            <a:pPr algn="r"/>
            <a:r>
              <a:rPr lang="pt-BR" altLang="pt-BR" sz="2000">
                <a:solidFill>
                  <a:srgbClr val="FFFF00"/>
                </a:solidFill>
                <a:latin typeface="Arial" panose="020B0604020202020204" pitchFamily="34" charset="0"/>
              </a:rPr>
              <a:t>Hebreus 9:9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188C2116-E23A-DBFE-0D02-4F932ED75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85738"/>
            <a:ext cx="752633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O que era oferecido neste Santuário?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9">
            <a:extLst>
              <a:ext uri="{FF2B5EF4-FFF2-40B4-BE49-F238E27FC236}">
                <a16:creationId xmlns:a16="http://schemas.microsoft.com/office/drawing/2014/main" id="{805F8E3B-657A-7661-915E-52E4A7190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Text Box 2">
            <a:extLst>
              <a:ext uri="{FF2B5EF4-FFF2-40B4-BE49-F238E27FC236}">
                <a16:creationId xmlns:a16="http://schemas.microsoft.com/office/drawing/2014/main" id="{B95494C3-C230-A8B0-9B4F-915F689FA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63700"/>
            <a:ext cx="4392612" cy="4789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“Ora, a primeira aliança também tinha preceitos de serviço sagrado e o seu santuário terrestre. Com efeito, foi preparado o tabernáculo, cuja parte anterior, onde estavam o </a:t>
            </a:r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candeeiro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, e a </a:t>
            </a:r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mesa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, e a </a:t>
            </a:r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exposição dos pães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, se chama </a:t>
            </a:r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Santo Lugar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C804957E-2DED-E1C1-8C0E-C0DB80F14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50813"/>
            <a:ext cx="446405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solidFill>
                  <a:srgbClr val="FFFF00"/>
                </a:solidFill>
                <a:latin typeface="Arial" panose="020B0604020202020204" pitchFamily="34" charset="0"/>
              </a:rPr>
              <a:t>Quantas partes tinha o Santuário?</a:t>
            </a:r>
            <a:endParaRPr lang="pt-BR" altLang="pt-BR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>
            <a:extLst>
              <a:ext uri="{FF2B5EF4-FFF2-40B4-BE49-F238E27FC236}">
                <a16:creationId xmlns:a16="http://schemas.microsoft.com/office/drawing/2014/main" id="{72168DD9-356E-31E7-C56E-67FB2701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Text Box 2">
            <a:extLst>
              <a:ext uri="{FF2B5EF4-FFF2-40B4-BE49-F238E27FC236}">
                <a16:creationId xmlns:a16="http://schemas.microsoft.com/office/drawing/2014/main" id="{E9549AF1-3602-E6DD-894B-FDBE11212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25425"/>
            <a:ext cx="4919662" cy="6299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por trás do segundo véu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, se encontrava o tabernáculo que se chama o </a:t>
            </a:r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Santo dos Santos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, ao qual pertencia um </a:t>
            </a:r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altar de ouro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  para o incenso e </a:t>
            </a:r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arca da aliança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 totalmente coberta de ouro, na qual estava uma urna de ouro contendo o maná, o bordão de Arão, que floresceu, e as tábuas da aliança; </a:t>
            </a:r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e sobre ela, os querubins de glória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, que, com a sua sombra, cobriam o propiciatório. Dessas coisas, todavia, não falaremos,  agora, pormenorizadamente.” 						         			        </a:t>
            </a:r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Hebreus 9:1-5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75C5F4D9-C4C1-3CA8-A32B-18C26AF3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>
            <a:extLst>
              <a:ext uri="{FF2B5EF4-FFF2-40B4-BE49-F238E27FC236}">
                <a16:creationId xmlns:a16="http://schemas.microsoft.com/office/drawing/2014/main" id="{9AFD5E1F-FE65-2364-4E3D-1A5FBE279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40138" r="32243" b="18300"/>
          <a:stretch>
            <a:fillRect/>
          </a:stretch>
        </p:blipFill>
        <p:spPr bwMode="auto">
          <a:xfrm>
            <a:off x="1116013" y="2997200"/>
            <a:ext cx="4751387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Rectangle 4">
            <a:extLst>
              <a:ext uri="{FF2B5EF4-FFF2-40B4-BE49-F238E27FC236}">
                <a16:creationId xmlns:a16="http://schemas.microsoft.com/office/drawing/2014/main" id="{68FAD26B-17C9-C75D-BCCB-2A0B71F6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35025"/>
            <a:ext cx="8785225" cy="51863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7F0CA245-4C02-2596-2970-53A233129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2968625"/>
            <a:ext cx="4767263" cy="1900238"/>
          </a:xfrm>
          <a:prstGeom prst="rect">
            <a:avLst/>
          </a:prstGeom>
          <a:noFill/>
          <a:ln w="19050">
            <a:pattFill prst="pct5">
              <a:fgClr>
                <a:schemeClr val="bg1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B9BB2B43-4976-3687-CF75-A420DA359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3578225"/>
            <a:ext cx="384175" cy="8032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708EFC96-2F3D-21F0-81F2-364D5D9C2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050" y="3654425"/>
            <a:ext cx="152400" cy="14605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3736" name="Rectangle 8">
            <a:extLst>
              <a:ext uri="{FF2B5EF4-FFF2-40B4-BE49-F238E27FC236}">
                <a16:creationId xmlns:a16="http://schemas.microsoft.com/office/drawing/2014/main" id="{3D72A77B-0B13-06AA-A8D7-BAD50115E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3121025"/>
            <a:ext cx="538162" cy="2921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3737" name="Oval 9">
            <a:extLst>
              <a:ext uri="{FF2B5EF4-FFF2-40B4-BE49-F238E27FC236}">
                <a16:creationId xmlns:a16="http://schemas.microsoft.com/office/drawing/2014/main" id="{11700AFE-0867-A2C5-A6A2-E30C2EC1F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4568825"/>
            <a:ext cx="307975" cy="2190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3738" name="Oval 10">
            <a:extLst>
              <a:ext uri="{FF2B5EF4-FFF2-40B4-BE49-F238E27FC236}">
                <a16:creationId xmlns:a16="http://schemas.microsoft.com/office/drawing/2014/main" id="{126A490B-9C3B-7BC9-19C4-7AB671A3A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738" y="4645025"/>
            <a:ext cx="461962" cy="43815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3739" name="Rectangle 11">
            <a:extLst>
              <a:ext uri="{FF2B5EF4-FFF2-40B4-BE49-F238E27FC236}">
                <a16:creationId xmlns:a16="http://schemas.microsoft.com/office/drawing/2014/main" id="{1F1E063A-8535-55A0-6F7D-3C407A725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038" y="4187825"/>
            <a:ext cx="844550" cy="657225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3740" name="Line 12">
            <a:extLst>
              <a:ext uri="{FF2B5EF4-FFF2-40B4-BE49-F238E27FC236}">
                <a16:creationId xmlns:a16="http://schemas.microsoft.com/office/drawing/2014/main" id="{CC82FF88-71CC-E4BF-98BD-08E85183CB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89213" y="2968625"/>
            <a:ext cx="1587" cy="1900238"/>
          </a:xfrm>
          <a:prstGeom prst="line">
            <a:avLst/>
          </a:prstGeom>
          <a:noFill/>
          <a:ln w="28575">
            <a:pattFill prst="pct5">
              <a:fgClr>
                <a:schemeClr val="bg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3741" name="Text Box 13">
            <a:extLst>
              <a:ext uri="{FF2B5EF4-FFF2-40B4-BE49-F238E27FC236}">
                <a16:creationId xmlns:a16="http://schemas.microsoft.com/office/drawing/2014/main" id="{5BB87CA4-9C67-626E-23C5-DCE0725C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2206625"/>
            <a:ext cx="2767012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pt-BR" sz="2400">
                <a:solidFill>
                  <a:schemeClr val="bg1"/>
                </a:solidFill>
                <a:latin typeface="Arial" panose="020B0604020202020204" pitchFamily="34" charset="0"/>
              </a:rPr>
              <a:t>TABERNÁCULO</a:t>
            </a:r>
            <a:endParaRPr lang="en-US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3742" name="Text Box 14">
            <a:extLst>
              <a:ext uri="{FF2B5EF4-FFF2-40B4-BE49-F238E27FC236}">
                <a16:creationId xmlns:a16="http://schemas.microsoft.com/office/drawing/2014/main" id="{D0F475EF-BA88-881F-2E18-A5F81B50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178425"/>
            <a:ext cx="922337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pt-BR" sz="2400">
                <a:solidFill>
                  <a:schemeClr val="bg1"/>
                </a:solidFill>
                <a:latin typeface="Arial" panose="020B0604020202020204" pitchFamily="34" charset="0"/>
              </a:rPr>
              <a:t>PIA</a:t>
            </a:r>
          </a:p>
        </p:txBody>
      </p:sp>
      <p:sp>
        <p:nvSpPr>
          <p:cNvPr id="73743" name="Text Box 15">
            <a:extLst>
              <a:ext uri="{FF2B5EF4-FFF2-40B4-BE49-F238E27FC236}">
                <a16:creationId xmlns:a16="http://schemas.microsoft.com/office/drawing/2014/main" id="{2AF6FB34-2CA5-C2DB-B88E-355A62815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121025"/>
            <a:ext cx="2767012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pt-BR" sz="2400">
                <a:solidFill>
                  <a:schemeClr val="bg1"/>
                </a:solidFill>
                <a:latin typeface="Arial" panose="020B0604020202020204" pitchFamily="34" charset="0"/>
              </a:rPr>
              <a:t>  ALTAR DOS HOLOCAUSTOS</a:t>
            </a:r>
          </a:p>
        </p:txBody>
      </p:sp>
      <p:sp>
        <p:nvSpPr>
          <p:cNvPr id="73744" name="Text Box 16">
            <a:extLst>
              <a:ext uri="{FF2B5EF4-FFF2-40B4-BE49-F238E27FC236}">
                <a16:creationId xmlns:a16="http://schemas.microsoft.com/office/drawing/2014/main" id="{E0DE7C90-BD45-4BCC-DDF5-5052F1B3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4187825"/>
            <a:ext cx="13843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pt-BR" sz="1800">
                <a:solidFill>
                  <a:schemeClr val="bg1"/>
                </a:solidFill>
                <a:latin typeface="Arial" panose="020B0604020202020204" pitchFamily="34" charset="0"/>
              </a:rPr>
              <a:t>CASTIÇAL</a:t>
            </a:r>
          </a:p>
        </p:txBody>
      </p:sp>
      <p:sp>
        <p:nvSpPr>
          <p:cNvPr id="73745" name="Text Box 17">
            <a:extLst>
              <a:ext uri="{FF2B5EF4-FFF2-40B4-BE49-F238E27FC236}">
                <a16:creationId xmlns:a16="http://schemas.microsoft.com/office/drawing/2014/main" id="{55FDAB81-A9F6-51BA-82C0-5D72A3B51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3044825"/>
            <a:ext cx="1614488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pt-BR" sz="1800">
                <a:solidFill>
                  <a:schemeClr val="bg1"/>
                </a:solidFill>
                <a:latin typeface="Arial" panose="020B0604020202020204" pitchFamily="34" charset="0"/>
              </a:rPr>
              <a:t>MESA DOS PÃES</a:t>
            </a:r>
          </a:p>
        </p:txBody>
      </p:sp>
      <p:sp>
        <p:nvSpPr>
          <p:cNvPr id="73746" name="Text Box 18">
            <a:extLst>
              <a:ext uri="{FF2B5EF4-FFF2-40B4-BE49-F238E27FC236}">
                <a16:creationId xmlns:a16="http://schemas.microsoft.com/office/drawing/2014/main" id="{1EFB06B3-8299-AAA3-AB77-AF9BB9564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3883025"/>
            <a:ext cx="13843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pt-BR" sz="1800">
                <a:solidFill>
                  <a:schemeClr val="bg1"/>
                </a:solidFill>
                <a:latin typeface="Arial" panose="020B0604020202020204" pitchFamily="34" charset="0"/>
              </a:rPr>
              <a:t>ALTAR DO INCENSO</a:t>
            </a:r>
          </a:p>
        </p:txBody>
      </p:sp>
      <p:sp>
        <p:nvSpPr>
          <p:cNvPr id="73747" name="Text Box 19">
            <a:extLst>
              <a:ext uri="{FF2B5EF4-FFF2-40B4-BE49-F238E27FC236}">
                <a16:creationId xmlns:a16="http://schemas.microsoft.com/office/drawing/2014/main" id="{3F03A69E-FFF8-8EC9-DDFA-67207B6E1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5102225"/>
            <a:ext cx="192087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2400" b="0">
                <a:solidFill>
                  <a:schemeClr val="bg1"/>
                </a:solidFill>
                <a:latin typeface="Arial" panose="020B0604020202020204" pitchFamily="34" charset="0"/>
              </a:rPr>
              <a:t>SANTO</a:t>
            </a:r>
          </a:p>
        </p:txBody>
      </p:sp>
      <p:sp>
        <p:nvSpPr>
          <p:cNvPr id="73748" name="Text Box 20">
            <a:extLst>
              <a:ext uri="{FF2B5EF4-FFF2-40B4-BE49-F238E27FC236}">
                <a16:creationId xmlns:a16="http://schemas.microsoft.com/office/drawing/2014/main" id="{318E7B10-9E11-40B0-F549-4ACEC2ED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5102225"/>
            <a:ext cx="22733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pt-BR" sz="2400" b="0">
                <a:solidFill>
                  <a:schemeClr val="bg1"/>
                </a:solidFill>
                <a:latin typeface="Arial" panose="020B0604020202020204" pitchFamily="34" charset="0"/>
              </a:rPr>
              <a:t>SANTÍSSIMO</a:t>
            </a:r>
            <a:endParaRPr lang="en-US" altLang="pt-BR" sz="18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3749" name="Text Box 21">
            <a:extLst>
              <a:ext uri="{FF2B5EF4-FFF2-40B4-BE49-F238E27FC236}">
                <a16:creationId xmlns:a16="http://schemas.microsoft.com/office/drawing/2014/main" id="{C7DFF064-A02D-DC25-0407-92DF86F9A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0" y="1216025"/>
            <a:ext cx="199707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pt-BR" sz="3600" b="0">
                <a:solidFill>
                  <a:schemeClr val="bg1"/>
                </a:solidFill>
                <a:latin typeface="Arial" panose="020B0604020202020204" pitchFamily="34" charset="0"/>
              </a:rPr>
              <a:t>PÁTIO</a:t>
            </a:r>
            <a:endParaRPr lang="en-US" altLang="pt-BR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3750" name="Text Box 22">
            <a:extLst>
              <a:ext uri="{FF2B5EF4-FFF2-40B4-BE49-F238E27FC236}">
                <a16:creationId xmlns:a16="http://schemas.microsoft.com/office/drawing/2014/main" id="{221A72F7-A63B-9502-7A13-5C7B5CB8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3" y="2968625"/>
            <a:ext cx="1306512" cy="581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pt-BR" sz="1600">
                <a:solidFill>
                  <a:schemeClr val="bg1"/>
                </a:solidFill>
                <a:latin typeface="Arial" panose="020B0604020202020204" pitchFamily="34" charset="0"/>
              </a:rPr>
              <a:t>ARCA E PROPIC.</a:t>
            </a:r>
          </a:p>
        </p:txBody>
      </p:sp>
      <p:sp>
        <p:nvSpPr>
          <p:cNvPr id="73751" name="Text Box 23">
            <a:extLst>
              <a:ext uri="{FF2B5EF4-FFF2-40B4-BE49-F238E27FC236}">
                <a16:creationId xmlns:a16="http://schemas.microsoft.com/office/drawing/2014/main" id="{6C004598-7341-0AE5-EC13-780227A5B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-171450"/>
            <a:ext cx="3789363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6600" b="0">
                <a:solidFill>
                  <a:schemeClr val="bg1"/>
                </a:solidFill>
                <a:latin typeface="Monotype Corsiva" panose="03010101010201010101" pitchFamily="66" charset="0"/>
              </a:rPr>
              <a:t>O Santuário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Picture 9">
            <a:extLst>
              <a:ext uri="{FF2B5EF4-FFF2-40B4-BE49-F238E27FC236}">
                <a16:creationId xmlns:a16="http://schemas.microsoft.com/office/drawing/2014/main" id="{EB64DCF4-3CA3-401E-2596-451612313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>
            <a:extLst>
              <a:ext uri="{FF2B5EF4-FFF2-40B4-BE49-F238E27FC236}">
                <a16:creationId xmlns:a16="http://schemas.microsoft.com/office/drawing/2014/main" id="{83CD9CAA-529D-7CAF-624C-1BB13E4DA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5" r="1570"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 Box 2">
            <a:extLst>
              <a:ext uri="{FF2B5EF4-FFF2-40B4-BE49-F238E27FC236}">
                <a16:creationId xmlns:a16="http://schemas.microsoft.com/office/drawing/2014/main" id="{BFEF8FA7-7BEA-76FF-A1CA-A6FE51D62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5818188"/>
            <a:ext cx="622776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Altar do Sacrifício – </a:t>
            </a:r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Efésios 5:2 </a:t>
            </a:r>
          </a:p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Bacia – Purificação – </a:t>
            </a:r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Efésios 5:26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5CF899F7-B748-54A9-75AA-75B4B2A17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2549525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4800">
                <a:solidFill>
                  <a:srgbClr val="FFFF00"/>
                </a:solidFill>
                <a:latin typeface="Arial" panose="020B0604020202020204" pitchFamily="34" charset="0"/>
              </a:rPr>
              <a:t>1º</a:t>
            </a:r>
            <a:r>
              <a:rPr lang="pt-BR" altLang="pt-BR" sz="4000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pt-BR" altLang="pt-BR" sz="4800">
                <a:solidFill>
                  <a:srgbClr val="FFFF00"/>
                </a:solidFill>
                <a:latin typeface="Arial" panose="020B0604020202020204" pitchFamily="34" charset="0"/>
              </a:rPr>
              <a:t>Pátio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094335A9-2FA6-72E9-4763-8F27D72E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3" name="Picture 9">
            <a:extLst>
              <a:ext uri="{FF2B5EF4-FFF2-40B4-BE49-F238E27FC236}">
                <a16:creationId xmlns:a16="http://schemas.microsoft.com/office/drawing/2014/main" id="{5C073D64-A847-6FA4-55B9-0F4F53FF1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>
            <a:extLst>
              <a:ext uri="{FF2B5EF4-FFF2-40B4-BE49-F238E27FC236}">
                <a16:creationId xmlns:a16="http://schemas.microsoft.com/office/drawing/2014/main" id="{97D9F701-D862-CB42-5C3F-09EB08A8C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Text Box 2">
            <a:extLst>
              <a:ext uri="{FF2B5EF4-FFF2-40B4-BE49-F238E27FC236}">
                <a16:creationId xmlns:a16="http://schemas.microsoft.com/office/drawing/2014/main" id="{DFD71343-DC9E-7557-1F1A-384701933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443038"/>
            <a:ext cx="4464050" cy="3868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Mesa com 12 pães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 (à direita) 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João 6:48</a:t>
            </a:r>
          </a:p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Candelabro de ouro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 (à esquerda) com 7 lâmpadas 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João 8:12</a:t>
            </a:r>
          </a:p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Altar de incenso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 (diante do véu) 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Apocalipse 8:3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A4FD21E9-90A6-6EEE-2AD4-4F21B5FA9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44450"/>
            <a:ext cx="4302125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4400">
                <a:solidFill>
                  <a:srgbClr val="FFFF00"/>
                </a:solidFill>
                <a:latin typeface="Arial" panose="020B0604020202020204" pitchFamily="34" charset="0"/>
              </a:rPr>
              <a:t>2º- Lugar Santo</a:t>
            </a:r>
            <a:endParaRPr lang="pt-BR" altLang="pt-BR" sz="4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>
            <a:extLst>
              <a:ext uri="{FF2B5EF4-FFF2-40B4-BE49-F238E27FC236}">
                <a16:creationId xmlns:a16="http://schemas.microsoft.com/office/drawing/2014/main" id="{0FCBCA0B-8468-21BF-E87A-E3A5B1126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0" name="Picture 12">
            <a:extLst>
              <a:ext uri="{FF2B5EF4-FFF2-40B4-BE49-F238E27FC236}">
                <a16:creationId xmlns:a16="http://schemas.microsoft.com/office/drawing/2014/main" id="{8AF22FE5-F4D9-9855-57B6-B5B60F7D0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Text Box 2">
            <a:extLst>
              <a:ext uri="{FF2B5EF4-FFF2-40B4-BE49-F238E27FC236}">
                <a16:creationId xmlns:a16="http://schemas.microsoft.com/office/drawing/2014/main" id="{991643C6-283C-3541-991F-7D7C62B3F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4681537" cy="4356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Arca e propiciatório com maná – vara de Arão e Santa Lei.</a:t>
            </a:r>
          </a:p>
          <a:p>
            <a:pPr algn="l">
              <a:buFontTx/>
              <a:buChar char="•"/>
            </a:pPr>
            <a:endParaRPr lang="pt-BR" altLang="pt-BR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“Sobre o propiciatório era visível a presença de Deus através da Sua Luz gloriosa.”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Êxodo 25:21 e 22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926523A0-5148-E294-FCB5-C780FE03B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74613"/>
            <a:ext cx="5732463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altLang="pt-BR" sz="4400">
                <a:solidFill>
                  <a:srgbClr val="FFFF00"/>
                </a:solidFill>
                <a:latin typeface="Arial" panose="020B0604020202020204" pitchFamily="34" charset="0"/>
              </a:rPr>
              <a:t>3º- Lugar Santíssimo</a:t>
            </a:r>
            <a:endParaRPr lang="pt-BR" altLang="pt-BR" sz="4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>
            <a:extLst>
              <a:ext uri="{FF2B5EF4-FFF2-40B4-BE49-F238E27FC236}">
                <a16:creationId xmlns:a16="http://schemas.microsoft.com/office/drawing/2014/main" id="{F0163D94-A8D7-35F3-E1FF-BC6836399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Text Box 2">
            <a:extLst>
              <a:ext uri="{FF2B5EF4-FFF2-40B4-BE49-F238E27FC236}">
                <a16:creationId xmlns:a16="http://schemas.microsoft.com/office/drawing/2014/main" id="{02FD0976-4707-974C-3813-4ACC049D0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9088"/>
            <a:ext cx="4105275" cy="6134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De acordo com a carta aos Hebreus, o único sumo sacerdote que temos no Novo Testamento é Jesus. Foi Ele quem entrou no Lugar Santíssimo do Santuário celestial.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>
            <a:extLst>
              <a:ext uri="{FF2B5EF4-FFF2-40B4-BE49-F238E27FC236}">
                <a16:creationId xmlns:a16="http://schemas.microsoft.com/office/drawing/2014/main" id="{A2CD5583-1891-CFE8-AD37-ABA9B7870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Text Box 2">
            <a:extLst>
              <a:ext uri="{FF2B5EF4-FFF2-40B4-BE49-F238E27FC236}">
                <a16:creationId xmlns:a16="http://schemas.microsoft.com/office/drawing/2014/main" id="{9D2D8302-934D-1EBE-73E3-3A9A70CE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4176713" cy="503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Jesus é o único mediador entre Deus e os homens.</a:t>
            </a:r>
          </a:p>
          <a:p>
            <a:pPr algn="l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Ele intercede por nós oferecendo seu sacrifício para remissão do nosso pecado.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>
            <a:extLst>
              <a:ext uri="{FF2B5EF4-FFF2-40B4-BE49-F238E27FC236}">
                <a16:creationId xmlns:a16="http://schemas.microsoft.com/office/drawing/2014/main" id="{B3F2D30D-A8F4-B461-16A6-B99D90B80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Text Box 2">
            <a:extLst>
              <a:ext uri="{FF2B5EF4-FFF2-40B4-BE49-F238E27FC236}">
                <a16:creationId xmlns:a16="http://schemas.microsoft.com/office/drawing/2014/main" id="{9224D97B-8A2A-9072-6FE2-880F74A30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3600450" cy="4356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“Por isso, também pode salvar totalmente os que por ele se chegam a Deus, vivendo sempre para interceder por eles”.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Hebreus 7:25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>
            <a:extLst>
              <a:ext uri="{FF2B5EF4-FFF2-40B4-BE49-F238E27FC236}">
                <a16:creationId xmlns:a16="http://schemas.microsoft.com/office/drawing/2014/main" id="{2A944CE8-5220-5403-751A-34E5B506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2" name="Picture 8">
            <a:extLst>
              <a:ext uri="{FF2B5EF4-FFF2-40B4-BE49-F238E27FC236}">
                <a16:creationId xmlns:a16="http://schemas.microsoft.com/office/drawing/2014/main" id="{D32C7BB1-A47B-96C5-FE94-47B90F455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Text Box 5">
            <a:extLst>
              <a:ext uri="{FF2B5EF4-FFF2-40B4-BE49-F238E27FC236}">
                <a16:creationId xmlns:a16="http://schemas.microsoft.com/office/drawing/2014/main" id="{9004CBB0-AB14-B737-0424-4F2FB7F35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40063"/>
            <a:ext cx="7272337" cy="3629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“E me farão um santuário, para que eu possa habitar no meio deles. Segundo tudo o que eu te mostrar para modelo do tabernáculo e para modelo de todos os seus móveis, assim mesmo o fareis. Vê, pois, que tudo faças segundo o  modelo, que te foi mostrado no monte.” </a:t>
            </a:r>
          </a:p>
          <a:p>
            <a:pPr algn="l"/>
            <a:endParaRPr lang="pt-BR" altLang="pt-BR" sz="1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Êxodo 25:8, 9 e 40</a:t>
            </a: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00BADD04-2D88-4EC9-792F-84D22E3C6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877888"/>
            <a:ext cx="5616575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O Santuário terrestre era uma cópia ou ilustração do Santuário Celestial.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>
            <a:extLst>
              <a:ext uri="{FF2B5EF4-FFF2-40B4-BE49-F238E27FC236}">
                <a16:creationId xmlns:a16="http://schemas.microsoft.com/office/drawing/2014/main" id="{9EE3088D-8A0F-3AC7-1D92-C3F372E9B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Text Box 2">
            <a:extLst>
              <a:ext uri="{FF2B5EF4-FFF2-40B4-BE49-F238E27FC236}">
                <a16:creationId xmlns:a16="http://schemas.microsoft.com/office/drawing/2014/main" id="{89FBBAF4-94E7-5565-A11D-ECC88F8A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306888"/>
            <a:ext cx="701992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Na Bíblia, Santuário refere-se a um local para serviços de adoração.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>
            <a:extLst>
              <a:ext uri="{FF2B5EF4-FFF2-40B4-BE49-F238E27FC236}">
                <a16:creationId xmlns:a16="http://schemas.microsoft.com/office/drawing/2014/main" id="{716BE59C-8E0B-469B-8108-8DD836FF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989FF530-61B1-A892-9DCC-E66960300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93788"/>
            <a:ext cx="4968875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Deus ordenou a construção do Santuário no deserto para que os crentes do Antigo Testamento tivesse uma lição objetiva das verdades espirituais e do plano da salvação.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>
            <a:extLst>
              <a:ext uri="{FF2B5EF4-FFF2-40B4-BE49-F238E27FC236}">
                <a16:creationId xmlns:a16="http://schemas.microsoft.com/office/drawing/2014/main" id="{CF0F468C-196E-A881-0BC3-F850872D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Text Box 2">
            <a:extLst>
              <a:ext uri="{FF2B5EF4-FFF2-40B4-BE49-F238E27FC236}">
                <a16:creationId xmlns:a16="http://schemas.microsoft.com/office/drawing/2014/main" id="{85B0AB19-5506-08FA-50D2-E0C041DF0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11450"/>
            <a:ext cx="4608512" cy="3813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“Abriu-se, então, o santuário  de Deus, que se acha no céu, e foi vista a arca da Aliança no seu santuário, e sobrevieram relâmpagos, vozes, trovões, terremoto, e grande saraivada.” </a:t>
            </a:r>
          </a:p>
          <a:p>
            <a:pPr algn="r"/>
            <a:r>
              <a:rPr lang="pt-BR" altLang="pt-BR" sz="2000">
                <a:solidFill>
                  <a:srgbClr val="FFFF00"/>
                </a:solidFill>
                <a:latin typeface="Arial" panose="020B0604020202020204" pitchFamily="34" charset="0"/>
              </a:rPr>
              <a:t>Apocalipse 11:19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0C6B5AEC-0D6B-7767-9E41-D1B0A807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3513"/>
            <a:ext cx="4968875" cy="2528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João, o profeta do Apocalipse, viu esse mesmo Santuário mostrado a Moisés no Céu.</a:t>
            </a:r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>
            <a:extLst>
              <a:ext uri="{FF2B5EF4-FFF2-40B4-BE49-F238E27FC236}">
                <a16:creationId xmlns:a16="http://schemas.microsoft.com/office/drawing/2014/main" id="{9A5258F0-9E25-5FD6-DC75-9DC186C38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Text Box 2">
            <a:extLst>
              <a:ext uri="{FF2B5EF4-FFF2-40B4-BE49-F238E27FC236}">
                <a16:creationId xmlns:a16="http://schemas.microsoft.com/office/drawing/2014/main" id="{3BE4ABBD-B2D2-A15A-3536-7ADFAD6C4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33650"/>
            <a:ext cx="4752975" cy="39195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Lugar do Trono de Deus</a:t>
            </a: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endParaRPr lang="pt-BR" altLang="pt-BR" sz="9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“Razão por que se acham diante do trono  de Deus e o servem de dia e de noite no seu santuário; e  aquele que se assenta no trono estenderá sobre eles o seu tabernáculo.”</a:t>
            </a:r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</a:p>
          <a:p>
            <a:pPr algn="r"/>
            <a:r>
              <a:rPr lang="pt-BR" altLang="pt-BR" sz="1800">
                <a:solidFill>
                  <a:srgbClr val="FFFF00"/>
                </a:solidFill>
                <a:latin typeface="Arial" panose="020B0604020202020204" pitchFamily="34" charset="0"/>
              </a:rPr>
              <a:t>Apocalipse 7:15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795DA02C-6FD3-2E70-D2C1-93B43F6C8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54737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O Apocalipse traz ainda outras referências ao Santuário de Deus no céu. Por exemplo:</a:t>
            </a:r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>
            <a:extLst>
              <a:ext uri="{FF2B5EF4-FFF2-40B4-BE49-F238E27FC236}">
                <a16:creationId xmlns:a16="http://schemas.microsoft.com/office/drawing/2014/main" id="{5D9815B9-CB94-0A61-5014-889161CCC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Text Box 2">
            <a:extLst>
              <a:ext uri="{FF2B5EF4-FFF2-40B4-BE49-F238E27FC236}">
                <a16:creationId xmlns:a16="http://schemas.microsoft.com/office/drawing/2014/main" id="{084AA14C-9B6E-6EFD-B8A0-FA7A3546B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5113"/>
            <a:ext cx="4703762" cy="6089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4000">
                <a:solidFill>
                  <a:srgbClr val="FFFF00"/>
                </a:solidFill>
                <a:latin typeface="Arial" panose="020B0604020202020204" pitchFamily="34" charset="0"/>
              </a:rPr>
              <a:t>Santuário que se encontra no Céu</a:t>
            </a:r>
          </a:p>
          <a:p>
            <a:pPr algn="l"/>
            <a:endParaRPr lang="pt-BR" altLang="pt-BR" sz="14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l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“Outro anjo saiu do santuário, gritando em grande voz para aquele que se achava sentado sobre a nuvem: Toma a tua foice e ceifa, pois chegou a hora de ceifar, visto que a seara da terra já amadureceu! </a:t>
            </a:r>
          </a:p>
          <a:p>
            <a:pPr algn="l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Então saiu do santuário, que se encontra no céu, outro anjo, tendo ele mesmo também uma foice afiada.”</a:t>
            </a:r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 algn="r"/>
            <a:endParaRPr lang="pt-BR" altLang="pt-BR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 sz="1800">
                <a:solidFill>
                  <a:srgbClr val="FFFF00"/>
                </a:solidFill>
                <a:latin typeface="Arial" panose="020B0604020202020204" pitchFamily="34" charset="0"/>
              </a:rPr>
              <a:t>Apocalipse 14:15 e 17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Souvenir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Souvenir Lt BT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901</Words>
  <Application>Microsoft Office PowerPoint</Application>
  <PresentationFormat>Apresentação na tela (4:3)</PresentationFormat>
  <Paragraphs>61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Times New Roman</vt:lpstr>
      <vt:lpstr>Arial</vt:lpstr>
      <vt:lpstr>Monotype Corsiva</vt:lpstr>
      <vt:lpstr>Wingdings</vt:lpstr>
      <vt:lpstr>Souvenir Lt BT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Apocalipse Fala de Um Santuário no Céu</dc:title>
  <dc:subject>Apocalipse</dc:subject>
  <dc:creator>Pr. Ari Celso Cidral</dc:creator>
  <dc:description>Edição: Dilenio Enderle</dc:description>
  <cp:lastModifiedBy>Pr. Marcelo Carvalho</cp:lastModifiedBy>
  <cp:revision>176</cp:revision>
  <dcterms:created xsi:type="dcterms:W3CDTF">2002-01-24T16:03:27Z</dcterms:created>
  <dcterms:modified xsi:type="dcterms:W3CDTF">2022-05-19T08:51:13Z</dcterms:modified>
</cp:coreProperties>
</file>