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97" r:id="rId3"/>
    <p:sldId id="389" r:id="rId4"/>
    <p:sldId id="257" r:id="rId5"/>
    <p:sldId id="258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7" r:id="rId17"/>
    <p:sldId id="281" r:id="rId18"/>
    <p:sldId id="282" r:id="rId19"/>
    <p:sldId id="284" r:id="rId20"/>
    <p:sldId id="285" r:id="rId21"/>
    <p:sldId id="286" r:id="rId22"/>
    <p:sldId id="287" r:id="rId23"/>
    <p:sldId id="289" r:id="rId24"/>
    <p:sldId id="391" r:id="rId25"/>
    <p:sldId id="290" r:id="rId26"/>
    <p:sldId id="291" r:id="rId27"/>
    <p:sldId id="293" r:id="rId28"/>
    <p:sldId id="294" r:id="rId29"/>
    <p:sldId id="295" r:id="rId30"/>
    <p:sldId id="296" r:id="rId31"/>
    <p:sldId id="301" r:id="rId32"/>
    <p:sldId id="306" r:id="rId33"/>
    <p:sldId id="308" r:id="rId34"/>
    <p:sldId id="312" r:id="rId35"/>
    <p:sldId id="313" r:id="rId36"/>
    <p:sldId id="314" r:id="rId37"/>
    <p:sldId id="315" r:id="rId38"/>
    <p:sldId id="316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87" r:id="rId47"/>
    <p:sldId id="386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3" r:id="rId56"/>
    <p:sldId id="334" r:id="rId57"/>
    <p:sldId id="338" r:id="rId58"/>
    <p:sldId id="392" r:id="rId59"/>
    <p:sldId id="393" r:id="rId60"/>
    <p:sldId id="342" r:id="rId61"/>
    <p:sldId id="343" r:id="rId62"/>
    <p:sldId id="345" r:id="rId63"/>
    <p:sldId id="347" r:id="rId64"/>
    <p:sldId id="348" r:id="rId65"/>
    <p:sldId id="350" r:id="rId66"/>
    <p:sldId id="351" r:id="rId67"/>
    <p:sldId id="355" r:id="rId68"/>
    <p:sldId id="360" r:id="rId69"/>
    <p:sldId id="361" r:id="rId70"/>
    <p:sldId id="388" r:id="rId71"/>
    <p:sldId id="362" r:id="rId72"/>
    <p:sldId id="372" r:id="rId73"/>
    <p:sldId id="374" r:id="rId74"/>
    <p:sldId id="375" r:id="rId75"/>
    <p:sldId id="377" r:id="rId76"/>
    <p:sldId id="379" r:id="rId77"/>
    <p:sldId id="381" r:id="rId78"/>
    <p:sldId id="382" r:id="rId79"/>
    <p:sldId id="385" r:id="rId80"/>
    <p:sldId id="394" r:id="rId8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3" autoAdjust="0"/>
    <p:restoredTop sz="94660" autoAdjust="0"/>
  </p:normalViewPr>
  <p:slideViewPr>
    <p:cSldViewPr>
      <p:cViewPr varScale="1">
        <p:scale>
          <a:sx n="38" d="100"/>
          <a:sy n="38" d="100"/>
        </p:scale>
        <p:origin x="12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A3034-3474-6FFE-79C5-1E376E343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7B0885-6608-4D7A-EE22-A1072641F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8C9EF4-87A2-9D5F-D2CC-E9A4CAFE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9B5EE4-4BE6-5DB5-21A5-0E857647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482F66-22CA-BBBD-280A-E8D6B08F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DE6C-FC9D-4577-AEBF-F3A4C115BF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7296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C34BA-7323-2463-0456-33713F52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7B29104-92B8-458A-467D-EFD342CEE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EC4600-38E0-2E8C-9755-C20A424CE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E2F9B8-197F-D51D-2966-A9EC4A4C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70CA1-7EF0-EA0E-0649-EEDDEBB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CDA14-AD02-4DED-A821-3BEE79EC97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75278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7FA3AE-EC50-C06D-10FE-52F86C906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36C38E1-D312-A098-8F6D-8B1336B1D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AC19D3-524E-8192-9A91-8696A641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B2BB0F-5319-A204-9192-3DFD16C3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A58CC6-0B61-C45E-04ED-7328A3E7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2FC8B-EB2A-4CC8-84AB-53B4A3D48D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426262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4C1DD-49B2-7089-45EB-866B6F95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52ABD0-623F-E34A-F2E7-9D9F2B8D2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E6BF3C-451A-20C5-DE6A-20D0192AE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9362D7-C671-FC32-CA77-FB69276F4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EF604A-4BDB-33B6-2E18-FBD73326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83575-EF68-4097-8ADC-3AC5F50C9A5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93061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AD389-39FD-5BD1-CDA9-32A1CA99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76045FE-677B-E833-EB38-9165552B4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79DD52-5477-40E6-D313-DDC53B40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B0BA7B-C0F2-461E-3102-9BB2D5E9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063B4-AC13-DAA0-6B2F-2DC32E68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0FB5-AB52-4192-A7B4-F15E51EB00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985559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BC2EBA-CD56-FAF9-3F1C-0A335012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D67FF-C0A2-8A9D-DAB5-F4958D7AB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7FAB0F-2F51-58BD-C7BF-7E80BAD7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DCFE05-17F2-54F5-A728-535D8A833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A784A4-3840-1DC0-A7C3-6A4677BC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1EFD82-57CB-2D85-98B5-9B45D10A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C74C3-6192-4A2D-AC72-3BCD370E46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23782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95FF0-E9BB-1537-5E02-7FFDF8F26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9ECE41-FD53-0875-ACD9-2CB5E564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FE57EC-C198-CD8A-BD68-A89AB1FAE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CBAABA-90CF-8962-7564-BC7A27680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C9B84A-8307-5C73-3B38-6387A96F1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947345-6A3C-4644-D478-8C529404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A049C6-93B6-43BD-29D5-44989820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0F99530-4921-A264-543A-36CB338C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1873-E525-4FD8-8834-62C0FAF30AC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99594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8FC1DE-4557-8286-C2CB-52B5BAF5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A097B8-8B02-ADBA-1AF9-273DDBC0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D243F1-D5B0-8FFB-B211-38C89E70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70262C-FFD6-F31E-D436-D1BC8552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95E70-8A00-4E49-8557-854C1B6B34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175298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4942832-E11D-78EA-7F7B-63301064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311F9F-CB9B-1A13-DD9C-21F9A66A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B91389-4BF9-5653-626B-416242B5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EEDC3-FF8E-4040-A263-3521346226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40067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A4A3C-357A-38F4-A2A5-448AF1FE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E22133-87CE-7760-717B-86C61FA8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B049379-82A5-66D1-B156-C54AF3906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66895A-50ED-ED48-7891-6AD8DA49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B9A850-32A9-8633-C8FF-84153AB3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2D8FEF-FE1A-2A3B-238E-5D040474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3D40-510E-42A0-8064-15E4E200AE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72233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CEFA8-D35E-8690-B0BA-34766A08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731C5-1DEE-AD7E-E38B-A75D33625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EF9C8E-AB9E-B573-8746-8353963A3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50D6FC-0AAB-2675-8A9F-52128F35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81E7F4-D084-851A-BCB3-9E58940C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C741D9-A06B-FE74-37D6-F4775185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BE81C-73F8-42C4-A083-771B1B2817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04456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D6D232D-2DFB-E517-29FC-4AB4D86FF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1AA719-900F-EB05-C2F9-6CF64F2C8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525E204-4840-8169-1B64-2AC9C37C25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710DF5-5B29-E691-D006-A96F2EE0C6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B76C87-4C52-BD4E-E059-CFCBECE819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4493D38B-0ED7-47AD-A8FF-67958EA3A39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9CA3FFE7-FB02-8835-0DAD-688913F5F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3D09F523-AE9D-3AFC-A28C-CC649E24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EA67C0DB-0D22-4416-4538-A7D2F69D3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4391025" cy="2287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Qual é a base da verdadeira adoração?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1" name="Picture 15">
            <a:extLst>
              <a:ext uri="{FF2B5EF4-FFF2-40B4-BE49-F238E27FC236}">
                <a16:creationId xmlns:a16="http://schemas.microsoft.com/office/drawing/2014/main" id="{2911BA81-7E56-F1CE-7173-A92F356F9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>
            <a:extLst>
              <a:ext uri="{FF2B5EF4-FFF2-40B4-BE49-F238E27FC236}">
                <a16:creationId xmlns:a16="http://schemas.microsoft.com/office/drawing/2014/main" id="{EDDC6374-C969-71AD-D2C4-25206225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527050"/>
            <a:ext cx="4102100" cy="591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“Tu és digno, Senhor e Deus nosso, de receber a glória, a honra e o poder, porque todas as coisas tu criaste, sim, por causa da tua vontade vieram a existir e foram criadas.” 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Apocalipse 4:11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>
            <a:extLst>
              <a:ext uri="{FF2B5EF4-FFF2-40B4-BE49-F238E27FC236}">
                <a16:creationId xmlns:a16="http://schemas.microsoft.com/office/drawing/2014/main" id="{2C553210-6444-11C4-05A0-E27B3F52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0"/>
            <a:ext cx="9326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836C5985-8DAD-D561-20EE-DF6885D9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3671888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Deixou Deus algum sinal de sua autoridade criadora?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>
            <a:extLst>
              <a:ext uri="{FF2B5EF4-FFF2-40B4-BE49-F238E27FC236}">
                <a16:creationId xmlns:a16="http://schemas.microsoft.com/office/drawing/2014/main" id="{BFD0C5D6-6A46-879D-F994-A9E2C4C5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>
            <a:extLst>
              <a:ext uri="{FF2B5EF4-FFF2-40B4-BE49-F238E27FC236}">
                <a16:creationId xmlns:a16="http://schemas.microsoft.com/office/drawing/2014/main" id="{6CFD9B29-0433-0B4D-85F5-FB4094B5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04813"/>
            <a:ext cx="8281988" cy="6116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“Lembra-te do dia de </a:t>
            </a:r>
            <a:r>
              <a:rPr lang="pt-BR" altLang="pt-BR">
                <a:latin typeface="Arial" panose="020B0604020202020204" pitchFamily="34" charset="0"/>
              </a:rPr>
              <a:t>sábado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, para o santificar. Seis dias trabalharás e farás toda a tua obra, mas o </a:t>
            </a:r>
            <a:r>
              <a:rPr lang="pt-BR" altLang="pt-BR">
                <a:latin typeface="Arial" panose="020B0604020202020204" pitchFamily="34" charset="0"/>
              </a:rPr>
              <a:t>sétimo dia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é o </a:t>
            </a:r>
            <a:r>
              <a:rPr lang="pt-BR" altLang="pt-BR">
                <a:latin typeface="Arial" panose="020B0604020202020204" pitchFamily="34" charset="0"/>
              </a:rPr>
              <a:t>sábado do SENHOR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, teu Deus; não farás nenhum trabalho, nem tu, nem o teu filho, nem a tua filha, nem o teu servo, nem a tua serva, nem o teu animal, nem o forasteiro das tuas portas para dentro; porque, em seis dias, fez o SENHOR os céus, a terra, o mar e tudo o que neles há e, ao sétimo dia, descansou; por isso o </a:t>
            </a:r>
            <a:r>
              <a:rPr lang="pt-BR" altLang="pt-BR">
                <a:latin typeface="Arial" panose="020B0604020202020204" pitchFamily="34" charset="0"/>
              </a:rPr>
              <a:t>SENHOR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abençoou o dia de </a:t>
            </a:r>
            <a:r>
              <a:rPr lang="pt-BR" altLang="pt-BR">
                <a:latin typeface="Arial" panose="020B0604020202020204" pitchFamily="34" charset="0"/>
              </a:rPr>
              <a:t>sábado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e o </a:t>
            </a:r>
            <a:r>
              <a:rPr lang="pt-BR" altLang="pt-BR">
                <a:latin typeface="Arial" panose="020B0604020202020204" pitchFamily="34" charset="0"/>
              </a:rPr>
              <a:t>santificou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.” 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altLang="pt-BR" sz="2400">
                <a:latin typeface="Arial" panose="020B0604020202020204" pitchFamily="34" charset="0"/>
              </a:rPr>
              <a:t>Êxodo 20:8-11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>
            <a:extLst>
              <a:ext uri="{FF2B5EF4-FFF2-40B4-BE49-F238E27FC236}">
                <a16:creationId xmlns:a16="http://schemas.microsoft.com/office/drawing/2014/main" id="{4F7705B9-D1AB-E45A-BF62-98F374094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44150720-397A-6782-E0BA-56D28E30C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4176713" cy="4538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“Também lhes dei os meus sábados, para servirem de sinal entre mim e eles, para que soubessem que eu sou o SENHOR que os santifica.”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Ezequiel 20:12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>
            <a:extLst>
              <a:ext uri="{FF2B5EF4-FFF2-40B4-BE49-F238E27FC236}">
                <a16:creationId xmlns:a16="http://schemas.microsoft.com/office/drawing/2014/main" id="{26267ECE-5986-1775-6426-B74EDAF9C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C5E2982F-8C42-27D1-47C6-7F2E60FC7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96975"/>
            <a:ext cx="4392612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selo de Deus está no coração de Sua lei.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939BC089-5675-6BA3-F069-A877D7A6EB5F}"/>
              </a:ext>
            </a:extLst>
          </p:cNvPr>
          <p:cNvSpPr txBox="1">
            <a:spLocks noChangeArrowheads="1"/>
          </p:cNvSpPr>
          <p:nvPr/>
        </p:nvSpPr>
        <p:spPr bwMode="auto">
          <a:xfrm rot="-527624">
            <a:off x="5800725" y="5510213"/>
            <a:ext cx="12842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Sábado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Picture 12">
            <a:extLst>
              <a:ext uri="{FF2B5EF4-FFF2-40B4-BE49-F238E27FC236}">
                <a16:creationId xmlns:a16="http://schemas.microsoft.com/office/drawing/2014/main" id="{3F25C2D7-4A93-4408-39E3-FB85DFEF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>
            <a:extLst>
              <a:ext uri="{FF2B5EF4-FFF2-40B4-BE49-F238E27FC236}">
                <a16:creationId xmlns:a16="http://schemas.microsoft.com/office/drawing/2014/main" id="{80A0A119-5519-2DA7-8C95-023B9470365C}"/>
              </a:ext>
            </a:extLst>
          </p:cNvPr>
          <p:cNvSpPr txBox="1">
            <a:spLocks noChangeArrowheads="1"/>
          </p:cNvSpPr>
          <p:nvPr/>
        </p:nvSpPr>
        <p:spPr bwMode="auto">
          <a:xfrm rot="-527624">
            <a:off x="5800725" y="5510213"/>
            <a:ext cx="12842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Sábado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5C50C612-D902-9678-191C-E00060601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81075"/>
            <a:ext cx="4392612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selo autêntico possui: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6FD02CCE-7343-84EC-A281-DCA0FDC09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565400"/>
            <a:ext cx="3384550" cy="204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rgbClr val="FFFF00"/>
                </a:solidFill>
              </a:rPr>
              <a:t> Nome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rgbClr val="FFFF00"/>
                </a:solidFill>
              </a:rPr>
              <a:t> Título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pt-BR" altLang="pt-BR">
                <a:solidFill>
                  <a:srgbClr val="FFFF00"/>
                </a:solidFill>
              </a:rPr>
              <a:t>Território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7" name="Picture 15">
            <a:extLst>
              <a:ext uri="{FF2B5EF4-FFF2-40B4-BE49-F238E27FC236}">
                <a16:creationId xmlns:a16="http://schemas.microsoft.com/office/drawing/2014/main" id="{6EBBC125-C16C-82A7-269A-5ACF6AC0D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8" name="Text Box 16">
            <a:extLst>
              <a:ext uri="{FF2B5EF4-FFF2-40B4-BE49-F238E27FC236}">
                <a16:creationId xmlns:a16="http://schemas.microsoft.com/office/drawing/2014/main" id="{465BCC39-47AB-B68B-D7DB-0F864F2AD507}"/>
              </a:ext>
            </a:extLst>
          </p:cNvPr>
          <p:cNvSpPr txBox="1">
            <a:spLocks noChangeArrowheads="1"/>
          </p:cNvSpPr>
          <p:nvPr/>
        </p:nvSpPr>
        <p:spPr bwMode="auto">
          <a:xfrm rot="-527624">
            <a:off x="5800725" y="5510213"/>
            <a:ext cx="12842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Sábado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CBB1D1D7-0487-61CF-402B-FA1E380D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38213"/>
            <a:ext cx="42862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O Selo de Deus</a:t>
            </a:r>
          </a:p>
        </p:txBody>
      </p:sp>
      <p:sp>
        <p:nvSpPr>
          <p:cNvPr id="28678" name="Text Box 6">
            <a:extLst>
              <a:ext uri="{FF2B5EF4-FFF2-40B4-BE49-F238E27FC236}">
                <a16:creationId xmlns:a16="http://schemas.microsoft.com/office/drawing/2014/main" id="{B4A723C6-71E1-5FBD-883A-3E46541B9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214563"/>
            <a:ext cx="4248150" cy="36623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O Sábado</a:t>
            </a:r>
          </a:p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Senhor é nosso Deus</a:t>
            </a:r>
          </a:p>
          <a:p>
            <a:r>
              <a:rPr lang="pt-BR" altLang="pt-BR" sz="3600">
                <a:latin typeface="Arial" panose="020B0604020202020204" pitchFamily="34" charset="0"/>
              </a:rPr>
              <a:t>Criador</a:t>
            </a:r>
          </a:p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Céu e Terra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>
            <a:extLst>
              <a:ext uri="{FF2B5EF4-FFF2-40B4-BE49-F238E27FC236}">
                <a16:creationId xmlns:a16="http://schemas.microsoft.com/office/drawing/2014/main" id="{D9A5EEDD-73FD-2E1E-BEDF-7FE31FB37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E63F6979-14B8-30B6-3451-8151103CB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46075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Selo de Deus está em contraste com a marca da besta.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9" name="Picture 15">
            <a:extLst>
              <a:ext uri="{FF2B5EF4-FFF2-40B4-BE49-F238E27FC236}">
                <a16:creationId xmlns:a16="http://schemas.microsoft.com/office/drawing/2014/main" id="{3990DE0C-8601-46D6-62D2-1DFC7315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0A1C693C-B2AB-653C-2640-4287B5A5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424815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Selo de Deus e a Lei de Deus estão na fronte.</a:t>
            </a:r>
          </a:p>
        </p:txBody>
      </p:sp>
      <p:sp>
        <p:nvSpPr>
          <p:cNvPr id="31750" name="Text Box 6">
            <a:extLst>
              <a:ext uri="{FF2B5EF4-FFF2-40B4-BE49-F238E27FC236}">
                <a16:creationId xmlns:a16="http://schemas.microsoft.com/office/drawing/2014/main" id="{E739B7A1-A121-0603-72AE-EBE46A3B4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924175"/>
            <a:ext cx="4752975" cy="311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“...na sua mente imprimirei as minhas leis, também sobre o seu coração as inscreverei; e eu serei o seu Deus, e eles serão o meu povo.” </a:t>
            </a: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Hebreus 8:10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id="{9C039A44-F9AB-EDC2-87E3-B4D3A7B3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9" name="Picture 11">
            <a:extLst>
              <a:ext uri="{FF2B5EF4-FFF2-40B4-BE49-F238E27FC236}">
                <a16:creationId xmlns:a16="http://schemas.microsoft.com/office/drawing/2014/main" id="{84289603-060D-3C04-A570-4E0575BD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64F87F02-94BB-1385-1D61-0F7E291E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3995737" cy="3749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Satanás atacou o Sábado porque ele é o selo e o coração da Lei de Deus.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>
            <a:extLst>
              <a:ext uri="{FF2B5EF4-FFF2-40B4-BE49-F238E27FC236}">
                <a16:creationId xmlns:a16="http://schemas.microsoft.com/office/drawing/2014/main" id="{DB80ECAA-F011-25CF-8F12-397EA0D2F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16CC1D5C-69A3-7E10-A93F-DD7AF3DC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3889375" cy="2771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“...e cuidará em mudar os tempos e a lei...” </a:t>
            </a:r>
            <a:r>
              <a:rPr lang="pt-BR" altLang="pt-BR" sz="2800">
                <a:latin typeface="Arial" panose="020B0604020202020204" pitchFamily="34" charset="0"/>
              </a:rPr>
              <a:t>Daniel 7:25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>
            <a:extLst>
              <a:ext uri="{FF2B5EF4-FFF2-40B4-BE49-F238E27FC236}">
                <a16:creationId xmlns:a16="http://schemas.microsoft.com/office/drawing/2014/main" id="{CC823F73-9E27-27D7-3DC2-C945FDA6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A0EE61B1-7EBC-52C4-4774-DE0FDF2A1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162425"/>
            <a:ext cx="75612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 poder religioso terreno alega ter poder para mudar a Lei de Deus?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8" name="Picture 14">
            <a:extLst>
              <a:ext uri="{FF2B5EF4-FFF2-40B4-BE49-F238E27FC236}">
                <a16:creationId xmlns:a16="http://schemas.microsoft.com/office/drawing/2014/main" id="{95605F40-2129-F31C-F170-003531D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14AA8852-CA7F-CEF9-84F7-35A342080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00438"/>
            <a:ext cx="7777162" cy="25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...Talvez a coisa mais ousada, a mudança mais revolucionaria que a igreja já fez aconteceu no primeiro século. O santo dia, o Sábado, foi mudado do Sábado para o Domingo...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>
            <a:extLst>
              <a:ext uri="{FF2B5EF4-FFF2-40B4-BE49-F238E27FC236}">
                <a16:creationId xmlns:a16="http://schemas.microsoft.com/office/drawing/2014/main" id="{9B048B53-0296-D742-ECE4-85AADE6C4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4" name="Text Box 2">
            <a:extLst>
              <a:ext uri="{FF2B5EF4-FFF2-40B4-BE49-F238E27FC236}">
                <a16:creationId xmlns:a16="http://schemas.microsoft.com/office/drawing/2014/main" id="{DAB35AD0-5F4A-BE60-36B5-62F1F8925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8642350" cy="447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...Não por alguma ordem encontrada nas Escrituras, </a:t>
            </a:r>
            <a:r>
              <a:rPr lang="pt-BR" altLang="pt-BR" u="sng">
                <a:latin typeface="Arial" panose="020B0604020202020204" pitchFamily="34" charset="0"/>
              </a:rPr>
              <a:t>mas pelo sentido do próprio poder da igreja</a:t>
            </a:r>
            <a:r>
              <a:rPr lang="pt-BR" altLang="pt-BR">
                <a:latin typeface="Arial" panose="020B0604020202020204" pitchFamily="34" charset="0"/>
              </a:rPr>
              <a:t>...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As pessoas que pensam que as Escrituras devem ser a única autoridade deveriam, logicamente tornar-se Adventistas do Sétimo Dia, e guardar o Sábado Sagrado</a:t>
            </a:r>
            <a:r>
              <a:rPr lang="pt-BR" altLang="pt-BR">
                <a:latin typeface="Arial" panose="020B0604020202020204" pitchFamily="34" charset="0"/>
              </a:rPr>
              <a:t>.”</a:t>
            </a:r>
          </a:p>
          <a:p>
            <a:pPr>
              <a:spcBef>
                <a:spcPct val="0"/>
              </a:spcBef>
            </a:pPr>
            <a:r>
              <a:rPr lang="pt-BR" altLang="pt-BR">
                <a:latin typeface="Arial" panose="020B0604020202020204" pitchFamily="34" charset="0"/>
              </a:rPr>
              <a:t>               Saint Catherine Catholic Church</a:t>
            </a:r>
            <a:br>
              <a:rPr lang="pt-BR" altLang="pt-BR">
                <a:latin typeface="Arial" panose="020B0604020202020204" pitchFamily="34" charset="0"/>
              </a:rPr>
            </a:br>
            <a:r>
              <a:rPr lang="pt-BR" altLang="pt-BR">
                <a:latin typeface="Arial" panose="020B0604020202020204" pitchFamily="34" charset="0"/>
              </a:rPr>
              <a:t>                    Sentinel, 21 de Maio de 1995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>
            <a:extLst>
              <a:ext uri="{FF2B5EF4-FFF2-40B4-BE49-F238E27FC236}">
                <a16:creationId xmlns:a16="http://schemas.microsoft.com/office/drawing/2014/main" id="{BAAC8D68-40CC-6CE9-E94E-D4022203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4581525"/>
            <a:ext cx="851535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papa tem o poder de mudar os tempos, ab-rogar leis, e dispensar todas as coisas mesmo os preceitos de Cristo.”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	Decretal De Translat. Espiscop. Cap.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>
            <a:extLst>
              <a:ext uri="{FF2B5EF4-FFF2-40B4-BE49-F238E27FC236}">
                <a16:creationId xmlns:a16="http://schemas.microsoft.com/office/drawing/2014/main" id="{B3E44295-380F-E7FD-5E96-661DAC866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>
            <a:extLst>
              <a:ext uri="{FF2B5EF4-FFF2-40B4-BE49-F238E27FC236}">
                <a16:creationId xmlns:a16="http://schemas.microsoft.com/office/drawing/2014/main" id="{CC64F8AC-D4E4-A113-F99F-7F39283A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48213"/>
            <a:ext cx="91440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Satanás tem atacado o selo de Deus, o Sábado, a base de toda a adoração.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0" name="Picture 10">
            <a:extLst>
              <a:ext uri="{FF2B5EF4-FFF2-40B4-BE49-F238E27FC236}">
                <a16:creationId xmlns:a16="http://schemas.microsoft.com/office/drawing/2014/main" id="{32ADDEA3-3A78-4E25-C47A-7B4BEB0B2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>
            <a:extLst>
              <a:ext uri="{FF2B5EF4-FFF2-40B4-BE49-F238E27FC236}">
                <a16:creationId xmlns:a16="http://schemas.microsoft.com/office/drawing/2014/main" id="{2B179234-FE8E-D7F4-4D71-9F705064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925"/>
            <a:ext cx="4249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Quem é a besta?</a:t>
            </a:r>
          </a:p>
        </p:txBody>
      </p:sp>
      <p:pic>
        <p:nvPicPr>
          <p:cNvPr id="40971" name="Picture 11">
            <a:extLst>
              <a:ext uri="{FF2B5EF4-FFF2-40B4-BE49-F238E27FC236}">
                <a16:creationId xmlns:a16="http://schemas.microsoft.com/office/drawing/2014/main" id="{E4CE12C9-6C47-9150-4AB1-9DF5B69E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5" name="Picture 11">
            <a:extLst>
              <a:ext uri="{FF2B5EF4-FFF2-40B4-BE49-F238E27FC236}">
                <a16:creationId xmlns:a16="http://schemas.microsoft.com/office/drawing/2014/main" id="{E61CB97D-415F-42F6-D252-7441BA6E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>
            <a:extLst>
              <a:ext uri="{FF2B5EF4-FFF2-40B4-BE49-F238E27FC236}">
                <a16:creationId xmlns:a16="http://schemas.microsoft.com/office/drawing/2014/main" id="{5211F8DF-475B-5C31-6E7D-AEEAF5BD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2D7395CA-E384-EFEC-0552-B3316C7F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6040438"/>
            <a:ext cx="63119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Qual é a marca da besta?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FBD3F1D3-017A-7B96-E45F-84422421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1925"/>
            <a:ext cx="42497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Quem é a besta?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>
            <a:extLst>
              <a:ext uri="{FF2B5EF4-FFF2-40B4-BE49-F238E27FC236}">
                <a16:creationId xmlns:a16="http://schemas.microsoft.com/office/drawing/2014/main" id="{98E8B955-FCBE-7625-2F01-6C084C2A3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Text Box 5">
            <a:extLst>
              <a:ext uri="{FF2B5EF4-FFF2-40B4-BE49-F238E27FC236}">
                <a16:creationId xmlns:a16="http://schemas.microsoft.com/office/drawing/2014/main" id="{52988A0A-B140-FB80-0153-5A9E74E48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4254500"/>
            <a:ext cx="5183187" cy="1766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ª Chave:</a:t>
            </a:r>
          </a:p>
          <a:p>
            <a:pPr algn="ctr"/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Um poder Romano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>
            <a:extLst>
              <a:ext uri="{FF2B5EF4-FFF2-40B4-BE49-F238E27FC236}">
                <a16:creationId xmlns:a16="http://schemas.microsoft.com/office/drawing/2014/main" id="{04621B36-5BA6-9DE2-2BA4-24E3AE10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>
            <a:extLst>
              <a:ext uri="{FF2B5EF4-FFF2-40B4-BE49-F238E27FC236}">
                <a16:creationId xmlns:a16="http://schemas.microsoft.com/office/drawing/2014/main" id="{9A4AE539-B595-A6D4-8871-09A7A581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66A190BA-D974-0842-6DB1-1C63640F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9863"/>
            <a:ext cx="5616575" cy="594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“Vi emergir do mar uma besta que tinha dez chifres e sete cabeças e, sobre os chifres, dez diademas e, sobre as cabeças, nomes de blasfêmia. A besta que vi era semelhante a leopardo, com pés como de urso e boca como de leão. E deu-lhe o dragão o seu poder, o seu trono e grande autoridade.”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Apocalipse 13:1 e 2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6" name="Picture 14">
            <a:extLst>
              <a:ext uri="{FF2B5EF4-FFF2-40B4-BE49-F238E27FC236}">
                <a16:creationId xmlns:a16="http://schemas.microsoft.com/office/drawing/2014/main" id="{CC1C5FC0-74F2-4443-6B7A-28D27BE1F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3EBF5EFB-46F1-E55F-9FE1-3BDB92AF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639763"/>
            <a:ext cx="46418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Quem é o dragão?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C9BF0C1C-CB93-01F9-E7BD-02B3F7A8F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28775"/>
            <a:ext cx="3959225" cy="47894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Apocalipse 12:9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identifica o dragão como Satanás. Mas Satanás trabalha através de agentes humanos. Em Apocalipse 12 o dragão, trabalhando através de Roma pagã tentou destruir Jesus.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>
            <a:extLst>
              <a:ext uri="{FF2B5EF4-FFF2-40B4-BE49-F238E27FC236}">
                <a16:creationId xmlns:a16="http://schemas.microsoft.com/office/drawing/2014/main" id="{785AFE33-A306-11E8-0BEE-A4D59B1D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79375"/>
            <a:ext cx="3028950" cy="1189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7200">
                <a:solidFill>
                  <a:schemeClr val="bg1"/>
                </a:solidFill>
                <a:latin typeface="Arial" panose="020B0604020202020204" pitchFamily="34" charset="0"/>
              </a:rPr>
              <a:t>Roma:</a:t>
            </a: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id="{350E591F-FE19-F731-53DD-9B67C0FB4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30475"/>
            <a:ext cx="8064500" cy="3994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Um oficial tentou matar Jesus quando era bebê</a:t>
            </a:r>
          </a:p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O governador condenou Jesus a morte</a:t>
            </a:r>
          </a:p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Um carrasco crucificou Jesus</a:t>
            </a:r>
          </a:p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O emblema selava o sepulcro de Jesus</a:t>
            </a:r>
          </a:p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Soldados vigiavam o túmulo de Jesus</a:t>
            </a: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>
            <a:extLst>
              <a:ext uri="{FF2B5EF4-FFF2-40B4-BE49-F238E27FC236}">
                <a16:creationId xmlns:a16="http://schemas.microsoft.com/office/drawing/2014/main" id="{BD182676-A646-5555-0A04-3CA52D4B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60800"/>
            <a:ext cx="9144000" cy="2836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latin typeface="Arial" panose="020B0604020202020204" pitchFamily="34" charset="0"/>
              </a:rPr>
              <a:t>Para a sucessão de César veio a sucessão dos Pontífices de Roma. Quando Constantino saiu de Roma deu seu trono para o Pontífice.” </a:t>
            </a:r>
          </a:p>
          <a:p>
            <a:pPr algn="ct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Labianca, Professor de História, Universidade de Roma.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>
            <a:extLst>
              <a:ext uri="{FF2B5EF4-FFF2-40B4-BE49-F238E27FC236}">
                <a16:creationId xmlns:a16="http://schemas.microsoft.com/office/drawing/2014/main" id="{F06694A4-319B-1658-0C78-A1872BAB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A6CBB7D6-1B8D-CA95-659A-48EACEEE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46475"/>
            <a:ext cx="706755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ª Chave: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Um Poder Religioso Mundial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>
            <a:extLst>
              <a:ext uri="{FF2B5EF4-FFF2-40B4-BE49-F238E27FC236}">
                <a16:creationId xmlns:a16="http://schemas.microsoft.com/office/drawing/2014/main" id="{DB86518A-8524-5A22-4BA8-64CC5193B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>
            <a:extLst>
              <a:ext uri="{FF2B5EF4-FFF2-40B4-BE49-F238E27FC236}">
                <a16:creationId xmlns:a16="http://schemas.microsoft.com/office/drawing/2014/main" id="{DF85BF14-B714-64F8-B298-BE65229A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4608512" cy="4722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adorá-la-ão todos os que habitam sobre a terra, aqueles cujos nomes não foram escritos no Livro da Vida do Cordeiro que foi morto desde a fundação do mundo.”</a:t>
            </a:r>
          </a:p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400">
                <a:latin typeface="Arial" panose="020B0604020202020204" pitchFamily="34" charset="0"/>
              </a:rPr>
              <a:t>Apocalipse 13:8</a:t>
            </a: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>
            <a:extLst>
              <a:ext uri="{FF2B5EF4-FFF2-40B4-BE49-F238E27FC236}">
                <a16:creationId xmlns:a16="http://schemas.microsoft.com/office/drawing/2014/main" id="{3F58EFF1-13DF-FAE0-0E5D-75497227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>
            <a:extLst>
              <a:ext uri="{FF2B5EF4-FFF2-40B4-BE49-F238E27FC236}">
                <a16:creationId xmlns:a16="http://schemas.microsoft.com/office/drawing/2014/main" id="{FC06FEDA-030E-D4D0-CF4E-3B7F2D761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10125"/>
            <a:ext cx="7777163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Novamente a história testemunha as verdades das profecias do Apocalipse.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>
            <a:extLst>
              <a:ext uri="{FF2B5EF4-FFF2-40B4-BE49-F238E27FC236}">
                <a16:creationId xmlns:a16="http://schemas.microsoft.com/office/drawing/2014/main" id="{287E38CA-F59F-5DCD-2B1C-667510037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 Box 5">
            <a:extLst>
              <a:ext uri="{FF2B5EF4-FFF2-40B4-BE49-F238E27FC236}">
                <a16:creationId xmlns:a16="http://schemas.microsoft.com/office/drawing/2014/main" id="{27606F4F-B001-F2B6-50E9-10DFE113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989138"/>
            <a:ext cx="5040312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ª Chave:</a:t>
            </a:r>
          </a:p>
          <a:p>
            <a:pPr algn="ctr"/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Um Poder Religioso que dominaria poderes civis</a:t>
            </a:r>
          </a:p>
        </p:txBody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ext Box 5">
            <a:extLst>
              <a:ext uri="{FF2B5EF4-FFF2-40B4-BE49-F238E27FC236}">
                <a16:creationId xmlns:a16="http://schemas.microsoft.com/office/drawing/2014/main" id="{75DBE265-5183-CB44-5EA4-1F921495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92075"/>
            <a:ext cx="7993063" cy="25892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“Foi-lhe dado, também, que pelejasse contra os santos e os vencesse. Deu-se-lhe ainda autoridade sobre cada tribo, povo, língua e nação.” </a:t>
            </a:r>
          </a:p>
          <a:p>
            <a:pPr algn="r"/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Apocalipse 13:7</a:t>
            </a:r>
          </a:p>
        </p:txBody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Text Box 5">
            <a:extLst>
              <a:ext uri="{FF2B5EF4-FFF2-40B4-BE49-F238E27FC236}">
                <a16:creationId xmlns:a16="http://schemas.microsoft.com/office/drawing/2014/main" id="{A58FCD33-AA35-516E-C846-8101E25BB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8763000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“Sob ele foi estipulada elegação papal que todos os reis da terra eram apenas vassalos do pontífice romano. Quase todos os reis e príncipes da Europa  juraram fidelidade ao seu grande senhor. Roma era novamente a senhora do mundo.”						      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Myer’s General History. Pág. 455.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>
            <a:extLst>
              <a:ext uri="{FF2B5EF4-FFF2-40B4-BE49-F238E27FC236}">
                <a16:creationId xmlns:a16="http://schemas.microsoft.com/office/drawing/2014/main" id="{C6E25CF4-98A7-E746-A0BC-7E807762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80513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84CFB8B5-5E50-0B38-CE51-25420B026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49288"/>
            <a:ext cx="4248150" cy="3140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O aviso contra adorar a besta é o aviso mais urgente do livro do Apocalipse.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>
            <a:extLst>
              <a:ext uri="{FF2B5EF4-FFF2-40B4-BE49-F238E27FC236}">
                <a16:creationId xmlns:a16="http://schemas.microsoft.com/office/drawing/2014/main" id="{BF68C134-AB7C-3091-6E92-D54DD7A8B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5">
            <a:extLst>
              <a:ext uri="{FF2B5EF4-FFF2-40B4-BE49-F238E27FC236}">
                <a16:creationId xmlns:a16="http://schemas.microsoft.com/office/drawing/2014/main" id="{74975E62-CBB6-1F7B-E7CD-66F79FF5D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41663"/>
            <a:ext cx="5688012" cy="24368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ª</a:t>
            </a: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 Chave:</a:t>
            </a:r>
          </a:p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Teria o Poder da Blasfêmia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6" name="Picture 8">
            <a:extLst>
              <a:ext uri="{FF2B5EF4-FFF2-40B4-BE49-F238E27FC236}">
                <a16:creationId xmlns:a16="http://schemas.microsoft.com/office/drawing/2014/main" id="{A4C2CFB9-570B-869F-8128-D3EE7CA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Text Box 5">
            <a:extLst>
              <a:ext uri="{FF2B5EF4-FFF2-40B4-BE49-F238E27FC236}">
                <a16:creationId xmlns:a16="http://schemas.microsoft.com/office/drawing/2014/main" id="{8674AE79-4FB6-F0CD-F231-42DCC86EF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49275"/>
            <a:ext cx="5113338" cy="457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abriu a boca em blasfêmias contra Deus, para lhe difamar o nome e difamar o tabernáculo, a saber, os que habitam no céu.”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13:6</a:t>
            </a:r>
          </a:p>
        </p:txBody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Text Box 5">
            <a:extLst>
              <a:ext uri="{FF2B5EF4-FFF2-40B4-BE49-F238E27FC236}">
                <a16:creationId xmlns:a16="http://schemas.microsoft.com/office/drawing/2014/main" id="{574374AD-3588-7C4F-7806-6A32009C4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1862138"/>
            <a:ext cx="3067050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Blasfêmia</a:t>
            </a: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>
            <a:extLst>
              <a:ext uri="{FF2B5EF4-FFF2-40B4-BE49-F238E27FC236}">
                <a16:creationId xmlns:a16="http://schemas.microsoft.com/office/drawing/2014/main" id="{3F6906DC-7A67-9F18-DA84-EDBF9EE55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3924300"/>
            <a:ext cx="8458200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“Responderam-lhe os judeus: Não é por obra boa que te apedrejamos, e sim por causa da blasfêmia, pois, sendo tu homem, te fazes Deus a ti mesmo.” 								   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João 10:33</a:t>
            </a: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5">
            <a:extLst>
              <a:ext uri="{FF2B5EF4-FFF2-40B4-BE49-F238E27FC236}">
                <a16:creationId xmlns:a16="http://schemas.microsoft.com/office/drawing/2014/main" id="{C3796BDE-DA54-40F7-6ED0-3C75C885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964612" cy="25288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 qual se opõe e se levanta contra tudo que se chama Deus ou é objeto de culto, a ponto de assentar-se no santuário de Deus, ostentando-se como se fosse o próprio Deus.”                                   </a:t>
            </a:r>
            <a:r>
              <a:rPr lang="pt-BR" altLang="pt-BR" sz="2400">
                <a:latin typeface="Arial" panose="020B0604020202020204" pitchFamily="34" charset="0"/>
              </a:rPr>
              <a:t>II Tessalonicenses 2:4</a:t>
            </a:r>
          </a:p>
        </p:txBody>
      </p:sp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>
            <a:extLst>
              <a:ext uri="{FF2B5EF4-FFF2-40B4-BE49-F238E27FC236}">
                <a16:creationId xmlns:a16="http://schemas.microsoft.com/office/drawing/2014/main" id="{B4CCEFA6-C723-C772-05AC-D225AFB51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3375"/>
            <a:ext cx="6911975" cy="1554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Bíblia define blasfêmia como assumir qualquer direito ou poder que pertença somente a Deus.</a:t>
            </a: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7" name="Picture 11">
            <a:extLst>
              <a:ext uri="{FF2B5EF4-FFF2-40B4-BE49-F238E27FC236}">
                <a16:creationId xmlns:a16="http://schemas.microsoft.com/office/drawing/2014/main" id="{4084D35F-3293-8F1C-23EF-3CB92590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>
            <a:extLst>
              <a:ext uri="{FF2B5EF4-FFF2-40B4-BE49-F238E27FC236}">
                <a16:creationId xmlns:a16="http://schemas.microsoft.com/office/drawing/2014/main" id="{41042E06-6E02-D309-99B8-C7B84EABE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60438"/>
            <a:ext cx="4176712" cy="4052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Tu és o Pastor, és o médico, és o governador, tal qual o mordomo; finalmente, tu és outro Deus na terra.</a:t>
            </a:r>
          </a:p>
          <a:p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(Papa Julius II, Quinquagésimo Concílio Luterino, 1512)</a:t>
            </a:r>
          </a:p>
        </p:txBody>
      </p:sp>
      <p:pic>
        <p:nvPicPr>
          <p:cNvPr id="137226" name="Picture 10">
            <a:extLst>
              <a:ext uri="{FF2B5EF4-FFF2-40B4-BE49-F238E27FC236}">
                <a16:creationId xmlns:a16="http://schemas.microsoft.com/office/drawing/2014/main" id="{23DE5B8C-3E94-3A1C-4185-E9CC114F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5888"/>
            <a:ext cx="4679950" cy="4572000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00" name="Picture 8">
            <a:extLst>
              <a:ext uri="{FF2B5EF4-FFF2-40B4-BE49-F238E27FC236}">
                <a16:creationId xmlns:a16="http://schemas.microsoft.com/office/drawing/2014/main" id="{D4444E27-A781-2B4A-1143-6AF7E8FA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7" name="Text Box 5">
            <a:extLst>
              <a:ext uri="{FF2B5EF4-FFF2-40B4-BE49-F238E27FC236}">
                <a16:creationId xmlns:a16="http://schemas.microsoft.com/office/drawing/2014/main" id="{248BD059-0EF6-9387-F399-D3431379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4950"/>
            <a:ext cx="6643687" cy="2833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“O Papa é chamado santíssimo porque ele corretamente é considerado como tal. Somente o Papa é o vigário de Cristo, que é a fonte de toda a santidade.”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000">
                <a:latin typeface="Arial" panose="020B0604020202020204" pitchFamily="34" charset="0"/>
              </a:rPr>
              <a:t>Lucius Ferraris, Biblioteca Prompta</a:t>
            </a: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9" name="Picture 11">
            <a:extLst>
              <a:ext uri="{FF2B5EF4-FFF2-40B4-BE49-F238E27FC236}">
                <a16:creationId xmlns:a16="http://schemas.microsoft.com/office/drawing/2014/main" id="{2B5A8025-901B-05F8-2338-E8DD1816F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Text Box 6">
            <a:extLst>
              <a:ext uri="{FF2B5EF4-FFF2-40B4-BE49-F238E27FC236}">
                <a16:creationId xmlns:a16="http://schemas.microsoft.com/office/drawing/2014/main" id="{7E2D39D1-7B51-D182-7496-8C4CA7C9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38688"/>
            <a:ext cx="8289925" cy="1858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Nós, (papas) ocupamos na terra o lugar de Deus Todo Poderoso.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Leo VIII, 20 de Junho de 1894.</a:t>
            </a:r>
          </a:p>
        </p:txBody>
      </p:sp>
      <p:pic>
        <p:nvPicPr>
          <p:cNvPr id="73741" name="Picture 13">
            <a:extLst>
              <a:ext uri="{FF2B5EF4-FFF2-40B4-BE49-F238E27FC236}">
                <a16:creationId xmlns:a16="http://schemas.microsoft.com/office/drawing/2014/main" id="{DEBF2DB3-C9B0-2F3D-081C-8A882096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15888"/>
            <a:ext cx="4716463" cy="3860800"/>
          </a:xfrm>
          <a:prstGeom prst="rect">
            <a:avLst/>
          </a:prstGeom>
          <a:noFill/>
          <a:effectLst>
            <a:outerShdw dist="8980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8" name="Picture 16">
            <a:extLst>
              <a:ext uri="{FF2B5EF4-FFF2-40B4-BE49-F238E27FC236}">
                <a16:creationId xmlns:a16="http://schemas.microsoft.com/office/drawing/2014/main" id="{CFC1AAA8-4FEB-2322-008D-08EAE970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>
            <a:extLst>
              <a:ext uri="{FF2B5EF4-FFF2-40B4-BE49-F238E27FC236}">
                <a16:creationId xmlns:a16="http://schemas.microsoft.com/office/drawing/2014/main" id="{0E152B76-E513-0CC3-1509-D0B0FDD42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908050"/>
            <a:ext cx="3635375" cy="5026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 os escribas e fariseus arrazoavam, dizendo: Quem é este que diz blasfêmias? Quem pode perdoar pecados, senão Deus?”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Lucas 5:21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8273DC5C-BF14-C592-457E-115F07C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1000"/>
            <a:ext cx="4476750" cy="6000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“Seguiu-se a estes outro anjo, o terceiro, dizendo, em grande voz: Se alguém adora a besta e a sua imagem e recebe a sua marca na fronte ou sobre a mão, também este beberá do vinho da cólera de Deus...”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14:9 e 10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4" name="Picture 8">
            <a:extLst>
              <a:ext uri="{FF2B5EF4-FFF2-40B4-BE49-F238E27FC236}">
                <a16:creationId xmlns:a16="http://schemas.microsoft.com/office/drawing/2014/main" id="{EA833360-FF72-0647-73CD-DCAF1BFC1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>
            <a:extLst>
              <a:ext uri="{FF2B5EF4-FFF2-40B4-BE49-F238E27FC236}">
                <a16:creationId xmlns:a16="http://schemas.microsoft.com/office/drawing/2014/main" id="{F5087F6D-5290-A5D4-6E26-11688BBBE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7375"/>
            <a:ext cx="4465638" cy="47863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“Porquanto há um só Deus e um só Mediador entre Deus e os homens, Cristo Jesus, homem.”</a:t>
            </a:r>
            <a:r>
              <a:rPr lang="pt-BR" altLang="pt-BR" sz="4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endParaRPr lang="pt-BR" altLang="pt-BR" sz="400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I Timóteo 2:5</a:t>
            </a: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9">
            <a:extLst>
              <a:ext uri="{FF2B5EF4-FFF2-40B4-BE49-F238E27FC236}">
                <a16:creationId xmlns:a16="http://schemas.microsoft.com/office/drawing/2014/main" id="{60793367-FC71-9056-E6CD-DD9E83C3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>
            <a:extLst>
              <a:ext uri="{FF2B5EF4-FFF2-40B4-BE49-F238E27FC236}">
                <a16:creationId xmlns:a16="http://schemas.microsoft.com/office/drawing/2014/main" id="{1E595D75-4881-805C-9B9C-98316234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290513"/>
            <a:ext cx="5994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alpha val="46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Sistema de Confissão</a:t>
            </a:r>
          </a:p>
        </p:txBody>
      </p:sp>
      <p:pic>
        <p:nvPicPr>
          <p:cNvPr id="76808" name="Picture 8">
            <a:extLst>
              <a:ext uri="{FF2B5EF4-FFF2-40B4-BE49-F238E27FC236}">
                <a16:creationId xmlns:a16="http://schemas.microsoft.com/office/drawing/2014/main" id="{27F061CF-BA5E-C5AC-3280-1F1E3F41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2" b="9850"/>
          <a:stretch>
            <a:fillRect/>
          </a:stretch>
        </p:blipFill>
        <p:spPr bwMode="auto">
          <a:xfrm>
            <a:off x="4572000" y="1341438"/>
            <a:ext cx="4284663" cy="3214687"/>
          </a:xfrm>
          <a:prstGeom prst="rect">
            <a:avLst/>
          </a:prstGeom>
          <a:noFill/>
          <a:effectLst>
            <a:outerShdw dist="99190" dir="301166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>
            <a:extLst>
              <a:ext uri="{FF2B5EF4-FFF2-40B4-BE49-F238E27FC236}">
                <a16:creationId xmlns:a16="http://schemas.microsoft.com/office/drawing/2014/main" id="{7C71CA8F-7594-EC76-E724-9A47FDD1E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9" name="Text Box 5">
            <a:extLst>
              <a:ext uri="{FF2B5EF4-FFF2-40B4-BE49-F238E27FC236}">
                <a16:creationId xmlns:a16="http://schemas.microsoft.com/office/drawing/2014/main" id="{D03B42DB-0E6B-048D-202D-75F861C6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55638"/>
            <a:ext cx="4716462" cy="3444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r>
              <a:rPr lang="en-US" altLang="pt-BR" sz="4000">
                <a:solidFill>
                  <a:schemeClr val="bg1"/>
                </a:solidFill>
                <a:latin typeface="Arial" panose="020B0604020202020204" pitchFamily="34" charset="0"/>
              </a:rPr>
              <a:t>ª</a:t>
            </a: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 Chave:</a:t>
            </a:r>
          </a:p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Seria um poder religioso que reinaria supremo por </a:t>
            </a:r>
            <a:r>
              <a:rPr lang="pt-BR" altLang="pt-BR" sz="4000">
                <a:latin typeface="Arial" panose="020B0604020202020204" pitchFamily="34" charset="0"/>
              </a:rPr>
              <a:t>1260 anos</a:t>
            </a:r>
          </a:p>
        </p:txBody>
      </p:sp>
    </p:spTree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>
            <a:extLst>
              <a:ext uri="{FF2B5EF4-FFF2-40B4-BE49-F238E27FC236}">
                <a16:creationId xmlns:a16="http://schemas.microsoft.com/office/drawing/2014/main" id="{A1EC4BA8-5FE9-81CF-9664-DE76FEA70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3" name="Text Box 5">
            <a:extLst>
              <a:ext uri="{FF2B5EF4-FFF2-40B4-BE49-F238E27FC236}">
                <a16:creationId xmlns:a16="http://schemas.microsoft.com/office/drawing/2014/main" id="{2E756019-20A9-9B33-770E-26333A50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4464050" cy="4578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“Foi-lhe dada uma boca que proferia arrogâncias e blasfêmias e autoridade para agir quarenta e dois meses.”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Apocalipse 13:5</a:t>
            </a:r>
          </a:p>
        </p:txBody>
      </p:sp>
    </p:spTree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3" name="Picture 11">
            <a:extLst>
              <a:ext uri="{FF2B5EF4-FFF2-40B4-BE49-F238E27FC236}">
                <a16:creationId xmlns:a16="http://schemas.microsoft.com/office/drawing/2014/main" id="{B188D6FD-801F-4A59-EFF1-0869E092C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7" name="Text Box 5">
            <a:extLst>
              <a:ext uri="{FF2B5EF4-FFF2-40B4-BE49-F238E27FC236}">
                <a16:creationId xmlns:a16="http://schemas.microsoft.com/office/drawing/2014/main" id="{5C4E7713-0637-7001-759F-CAB171661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33375"/>
            <a:ext cx="4824413" cy="17986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42 Meses = 1260 Anos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“...cada dia por um ano...” </a:t>
            </a:r>
            <a:r>
              <a:rPr lang="pt-BR" altLang="pt-BR" sz="2000">
                <a:latin typeface="Arial" panose="020B0604020202020204" pitchFamily="34" charset="0"/>
              </a:rPr>
              <a:t>Ezequiel 4:7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50463B3F-AE6B-7600-0CA4-5C9161E6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436938"/>
            <a:ext cx="8569325" cy="3016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A supremacia legalmente reconhecida do papa começou em 533 d.C. isto aconteceu quando o decreto do imperador Justiniano tornou o bispo de Roma chefe de todas as igrejas, e o definidor da doutrina e corretor dos hereges.</a:t>
            </a:r>
          </a:p>
        </p:txBody>
      </p:sp>
    </p:spTree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3" name="Picture 13">
            <a:extLst>
              <a:ext uri="{FF2B5EF4-FFF2-40B4-BE49-F238E27FC236}">
                <a16:creationId xmlns:a16="http://schemas.microsoft.com/office/drawing/2014/main" id="{87D0986B-20C1-60C4-207C-4DBBA40F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>
            <a:extLst>
              <a:ext uri="{FF2B5EF4-FFF2-40B4-BE49-F238E27FC236}">
                <a16:creationId xmlns:a16="http://schemas.microsoft.com/office/drawing/2014/main" id="{9B7FA500-226D-4D5D-18E9-E9B7BB04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" y="541338"/>
            <a:ext cx="4381500" cy="1098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600">
                <a:solidFill>
                  <a:schemeClr val="bg1"/>
                </a:solidFill>
                <a:latin typeface="Arial" panose="020B0604020202020204" pitchFamily="34" charset="0"/>
              </a:rPr>
              <a:t>1260 Anos</a:t>
            </a:r>
          </a:p>
        </p:txBody>
      </p:sp>
      <p:sp>
        <p:nvSpPr>
          <p:cNvPr id="81926" name="Text Box 6">
            <a:extLst>
              <a:ext uri="{FF2B5EF4-FFF2-40B4-BE49-F238E27FC236}">
                <a16:creationId xmlns:a16="http://schemas.microsoft.com/office/drawing/2014/main" id="{23058EFD-FF82-1E7E-0545-30577D36A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71825"/>
            <a:ext cx="23288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538 d.C.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3B1BE27F-78CC-FC8D-8B40-29A81C72B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99025"/>
            <a:ext cx="264001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1798 d.C.</a:t>
            </a:r>
          </a:p>
        </p:txBody>
      </p:sp>
      <p:sp>
        <p:nvSpPr>
          <p:cNvPr id="81932" name="Line 12">
            <a:extLst>
              <a:ext uri="{FF2B5EF4-FFF2-40B4-BE49-F238E27FC236}">
                <a16:creationId xmlns:a16="http://schemas.microsoft.com/office/drawing/2014/main" id="{42A57219-3E05-401B-FC8B-90B3515C34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3644900"/>
            <a:ext cx="2735262" cy="12827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>
            <a:extLst>
              <a:ext uri="{FF2B5EF4-FFF2-40B4-BE49-F238E27FC236}">
                <a16:creationId xmlns:a16="http://schemas.microsoft.com/office/drawing/2014/main" id="{C757092C-E932-9BC1-441F-92B5A6A7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B3ACA913-DCF7-AA13-9C5A-5B3826E2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132263"/>
            <a:ext cx="8280400" cy="21050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latin typeface="Arial" panose="020B0604020202020204" pitchFamily="34" charset="0"/>
              </a:rPr>
              <a:t>“Virgílio... chegou a cadeira papal </a:t>
            </a:r>
            <a:r>
              <a:rPr lang="pt-BR" altLang="pt-BR">
                <a:latin typeface="Arial" panose="020B0604020202020204" pitchFamily="34" charset="0"/>
              </a:rPr>
              <a:t>(538 d.C.)</a:t>
            </a:r>
            <a:r>
              <a:rPr lang="pt-BR" altLang="pt-BR" sz="3600">
                <a:latin typeface="Arial" panose="020B0604020202020204" pitchFamily="34" charset="0"/>
              </a:rPr>
              <a:t> sob a proteção militar de Belisário.”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History of the Christian Church, vol. 3, pág. 327</a:t>
            </a: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2" name="Picture 12">
            <a:extLst>
              <a:ext uri="{FF2B5EF4-FFF2-40B4-BE49-F238E27FC236}">
                <a16:creationId xmlns:a16="http://schemas.microsoft.com/office/drawing/2014/main" id="{921E9284-F1BA-06B8-D0C7-16FE80804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5" name="Text Box 5">
            <a:extLst>
              <a:ext uri="{FF2B5EF4-FFF2-40B4-BE49-F238E27FC236}">
                <a16:creationId xmlns:a16="http://schemas.microsoft.com/office/drawing/2014/main" id="{5C125865-6AD3-216E-FFE3-0FB2F25A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420938"/>
            <a:ext cx="3600450" cy="2498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Deu-se-lhe ainda autoridade sobre cada tribo, povo, língua e nação.” </a:t>
            </a:r>
          </a:p>
          <a:p>
            <a:pPr algn="r"/>
            <a:r>
              <a:rPr lang="pt-BR" altLang="pt-BR" sz="2000">
                <a:solidFill>
                  <a:schemeClr val="bg1"/>
                </a:solidFill>
                <a:latin typeface="Arial" panose="020B0604020202020204" pitchFamily="34" charset="0"/>
              </a:rPr>
              <a:t>Apocalipse 13:7</a:t>
            </a:r>
          </a:p>
        </p:txBody>
      </p:sp>
      <p:sp>
        <p:nvSpPr>
          <p:cNvPr id="87046" name="Text Box 6">
            <a:extLst>
              <a:ext uri="{FF2B5EF4-FFF2-40B4-BE49-F238E27FC236}">
                <a16:creationId xmlns:a16="http://schemas.microsoft.com/office/drawing/2014/main" id="{8F779C53-92B2-2117-E1D9-FA8C1B24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4613"/>
            <a:ext cx="6337300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“Foi-lhe dado, também, que pelejasse contra os santos e os vencesse.</a:t>
            </a:r>
          </a:p>
        </p:txBody>
      </p:sp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8" name="Picture 12">
            <a:extLst>
              <a:ext uri="{FF2B5EF4-FFF2-40B4-BE49-F238E27FC236}">
                <a16:creationId xmlns:a16="http://schemas.microsoft.com/office/drawing/2014/main" id="{4BA18323-FA83-966B-07FE-95A4EC8C7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1" name="Text Box 5">
            <a:extLst>
              <a:ext uri="{FF2B5EF4-FFF2-40B4-BE49-F238E27FC236}">
                <a16:creationId xmlns:a16="http://schemas.microsoft.com/office/drawing/2014/main" id="{4CD01130-15B7-8265-10AB-8B087B91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3995738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Arial" panose="020B0604020202020204" pitchFamily="34" charset="0"/>
              </a:rPr>
              <a:t>1260 Anos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CFA2A992-84BA-DFBD-E058-16A48C31B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349500"/>
            <a:ext cx="232886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538 d.C.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1E2B9118-5BDB-7BB2-6B69-0C43AD982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716338"/>
            <a:ext cx="264001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1798 d.C.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CF86563D-BB3E-E9B4-1E51-6103DE2F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56150"/>
            <a:ext cx="8305800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“Então, vi uma de suas cabeças como golpeada de morte...” </a:t>
            </a:r>
          </a:p>
          <a:p>
            <a:pPr algn="r"/>
            <a:r>
              <a:rPr lang="pt-BR" altLang="pt-BR" sz="2000">
                <a:latin typeface="Arial" panose="020B0604020202020204" pitchFamily="34" charset="0"/>
              </a:rPr>
              <a:t>Apocalipse 13:3</a:t>
            </a:r>
          </a:p>
        </p:txBody>
      </p:sp>
      <p:sp>
        <p:nvSpPr>
          <p:cNvPr id="142349" name="Line 13">
            <a:extLst>
              <a:ext uri="{FF2B5EF4-FFF2-40B4-BE49-F238E27FC236}">
                <a16:creationId xmlns:a16="http://schemas.microsoft.com/office/drawing/2014/main" id="{3E78CBB1-A7BB-DB04-611E-0FF2D6730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2924175"/>
            <a:ext cx="1871662" cy="10810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5" name="Picture 15">
            <a:extLst>
              <a:ext uri="{FF2B5EF4-FFF2-40B4-BE49-F238E27FC236}">
                <a16:creationId xmlns:a16="http://schemas.microsoft.com/office/drawing/2014/main" id="{1DA8A27A-25EB-ED56-65B0-5F6FB4FB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6" name="Text Box 16">
            <a:extLst>
              <a:ext uri="{FF2B5EF4-FFF2-40B4-BE49-F238E27FC236}">
                <a16:creationId xmlns:a16="http://schemas.microsoft.com/office/drawing/2014/main" id="{61B05224-9E22-23C2-8F45-7EB5C3E14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3995738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Arial" panose="020B0604020202020204" pitchFamily="34" charset="0"/>
              </a:rPr>
              <a:t>1260 Anos</a:t>
            </a:r>
          </a:p>
        </p:txBody>
      </p:sp>
      <p:sp>
        <p:nvSpPr>
          <p:cNvPr id="143377" name="Text Box 17">
            <a:extLst>
              <a:ext uri="{FF2B5EF4-FFF2-40B4-BE49-F238E27FC236}">
                <a16:creationId xmlns:a16="http://schemas.microsoft.com/office/drawing/2014/main" id="{19CFF04C-E08E-4985-5554-FF95B6AC6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349500"/>
            <a:ext cx="2328862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538 d.C.</a:t>
            </a:r>
          </a:p>
        </p:txBody>
      </p:sp>
      <p:sp>
        <p:nvSpPr>
          <p:cNvPr id="143378" name="Text Box 18">
            <a:extLst>
              <a:ext uri="{FF2B5EF4-FFF2-40B4-BE49-F238E27FC236}">
                <a16:creationId xmlns:a16="http://schemas.microsoft.com/office/drawing/2014/main" id="{32B95B06-D13E-5188-8524-82593FA0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716338"/>
            <a:ext cx="264001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1798 d.C.</a:t>
            </a:r>
          </a:p>
        </p:txBody>
      </p:sp>
      <p:sp>
        <p:nvSpPr>
          <p:cNvPr id="143379" name="Line 19">
            <a:extLst>
              <a:ext uri="{FF2B5EF4-FFF2-40B4-BE49-F238E27FC236}">
                <a16:creationId xmlns:a16="http://schemas.microsoft.com/office/drawing/2014/main" id="{42CC2CCE-33E5-5950-9940-BA6ACBFA9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2924175"/>
            <a:ext cx="1871662" cy="10810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43374" name="Text Box 14">
            <a:extLst>
              <a:ext uri="{FF2B5EF4-FFF2-40B4-BE49-F238E27FC236}">
                <a16:creationId xmlns:a16="http://schemas.microsoft.com/office/drawing/2014/main" id="{B6986E70-11C1-2181-F875-55BED6F3E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4868863"/>
            <a:ext cx="8763000" cy="1373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Em 1798, ele (Berthier) ...entrou em Roma, aboliu o governo papal e estabeleceu um secular.”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The Encyclopedia Americana, edição de 1941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>
            <a:extLst>
              <a:ext uri="{FF2B5EF4-FFF2-40B4-BE49-F238E27FC236}">
                <a16:creationId xmlns:a16="http://schemas.microsoft.com/office/drawing/2014/main" id="{DCCFD7BB-F97B-261E-461B-04E65F88B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45D16280-B23A-C71C-AB71-279FD427D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892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Colisão da Adoração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1DD7EF5B-A12A-1BA2-3B9E-6C9D57DD3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13" y="406400"/>
            <a:ext cx="31908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6000">
                <a:solidFill>
                  <a:schemeClr val="bg1"/>
                </a:solidFill>
                <a:latin typeface="Arial" panose="020B0604020202020204" pitchFamily="34" charset="0"/>
              </a:rPr>
              <a:t>Verdade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07D6FC2E-0C75-8A3B-5C50-A91E0EB3B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406400"/>
            <a:ext cx="2173287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 sz="6000">
                <a:solidFill>
                  <a:schemeClr val="bg1"/>
                </a:solidFill>
                <a:latin typeface="Arial" panose="020B0604020202020204" pitchFamily="34" charset="0"/>
              </a:rPr>
              <a:t>Falso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20DE65C5-D13A-3F33-08A7-FF02DE31C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401638"/>
            <a:ext cx="1011238" cy="18748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11700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endParaRPr lang="pt-BR" altLang="pt-BR" sz="117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7" name="Picture 11">
            <a:extLst>
              <a:ext uri="{FF2B5EF4-FFF2-40B4-BE49-F238E27FC236}">
                <a16:creationId xmlns:a16="http://schemas.microsoft.com/office/drawing/2014/main" id="{C7EBAACD-53F8-DD2D-2272-E2FBE371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1" name="Text Box 5">
            <a:extLst>
              <a:ext uri="{FF2B5EF4-FFF2-40B4-BE49-F238E27FC236}">
                <a16:creationId xmlns:a16="http://schemas.microsoft.com/office/drawing/2014/main" id="{F3FF5EB6-1E20-BDFA-F6C4-B198CAECA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62263"/>
            <a:ext cx="7058025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n-US" altLang="pt-BR" sz="4800">
                <a:solidFill>
                  <a:schemeClr val="bg1"/>
                </a:solidFill>
                <a:latin typeface="Arial" panose="020B0604020202020204" pitchFamily="34" charset="0"/>
              </a:rPr>
              <a:t>ª</a:t>
            </a:r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 Chave:</a:t>
            </a:r>
          </a:p>
          <a:p>
            <a:pPr algn="ctr"/>
            <a:r>
              <a:rPr lang="pt-BR" altLang="pt-BR" sz="4800">
                <a:solidFill>
                  <a:schemeClr val="bg1"/>
                </a:solidFill>
                <a:latin typeface="Arial" panose="020B0604020202020204" pitchFamily="34" charset="0"/>
              </a:rPr>
              <a:t>O Ferimento Mortal Seria Curado</a:t>
            </a: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8" name="Picture 8">
            <a:extLst>
              <a:ext uri="{FF2B5EF4-FFF2-40B4-BE49-F238E27FC236}">
                <a16:creationId xmlns:a16="http://schemas.microsoft.com/office/drawing/2014/main" id="{D7E34C9A-5262-F4D7-6F02-780101A0B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A2B71879-E4AC-5951-3D02-4AC7E5D0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4321175" cy="4722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“Então, vi uma de suas cabeças como golpeada de morte, mas essa ferida mortal foi curada; e toda a terra se maravilhou, seguindo a besta.”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pt-BR" altLang="pt-BR">
                <a:latin typeface="Arial" panose="020B0604020202020204" pitchFamily="34" charset="0"/>
              </a:rPr>
              <a:t>A</a:t>
            </a:r>
            <a:r>
              <a:rPr lang="pt-BR" altLang="pt-BR" sz="2000">
                <a:latin typeface="Arial" panose="020B0604020202020204" pitchFamily="34" charset="0"/>
              </a:rPr>
              <a:t>pocalipse 13:3</a:t>
            </a: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>
            <a:extLst>
              <a:ext uri="{FF2B5EF4-FFF2-40B4-BE49-F238E27FC236}">
                <a16:creationId xmlns:a16="http://schemas.microsoft.com/office/drawing/2014/main" id="{4345875E-6246-9E7E-5FEE-A8D771CB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84538"/>
            <a:ext cx="8686800" cy="3443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 questão romana seria alguma coisa do passado e o Vaticano estava com a Itália... Afixando os autógrafos ao documento memorável curando o ferimento... extrema cordialidade foi demonstrada dos dois lados.”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pt-BR" altLang="pt-BR">
                <a:latin typeface="Arial" panose="020B0604020202020204" pitchFamily="34" charset="0"/>
              </a:rPr>
              <a:t> </a:t>
            </a:r>
            <a:r>
              <a:rPr lang="pt-BR" altLang="pt-BR" sz="2800">
                <a:latin typeface="Arial" panose="020B0604020202020204" pitchFamily="34" charset="0"/>
              </a:rPr>
              <a:t>San Francisco Chronicle, 11 de Fevereiro de 1929</a:t>
            </a:r>
          </a:p>
        </p:txBody>
      </p:sp>
    </p:spTree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>
            <a:extLst>
              <a:ext uri="{FF2B5EF4-FFF2-40B4-BE49-F238E27FC236}">
                <a16:creationId xmlns:a16="http://schemas.microsoft.com/office/drawing/2014/main" id="{41840C01-4BA3-E76F-0904-4057FED66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>
            <a:extLst>
              <a:ext uri="{FF2B5EF4-FFF2-40B4-BE49-F238E27FC236}">
                <a16:creationId xmlns:a16="http://schemas.microsoft.com/office/drawing/2014/main" id="{9D28C482-957F-3D94-1CEA-CB4866934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8" y="1916113"/>
            <a:ext cx="5330825" cy="31067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altLang="pt-BR" sz="4400">
                <a:solidFill>
                  <a:schemeClr val="bg1"/>
                </a:solidFill>
                <a:latin typeface="Arial" panose="020B0604020202020204" pitchFamily="34" charset="0"/>
              </a:rPr>
              <a:t>ª</a:t>
            </a: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 Chave:</a:t>
            </a:r>
          </a:p>
          <a:p>
            <a:pPr algn="ctr"/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Proeminência Mundial no Fim dos Tempos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>
            <a:extLst>
              <a:ext uri="{FF2B5EF4-FFF2-40B4-BE49-F238E27FC236}">
                <a16:creationId xmlns:a16="http://schemas.microsoft.com/office/drawing/2014/main" id="{AD0BD176-FB8F-6570-986E-6CBFC3661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8">
            <a:extLst>
              <a:ext uri="{FF2B5EF4-FFF2-40B4-BE49-F238E27FC236}">
                <a16:creationId xmlns:a16="http://schemas.microsoft.com/office/drawing/2014/main" id="{823FDC92-402A-EE0E-6CAA-3A4F6B630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3" name="Text Box 5">
            <a:extLst>
              <a:ext uri="{FF2B5EF4-FFF2-40B4-BE49-F238E27FC236}">
                <a16:creationId xmlns:a16="http://schemas.microsoft.com/office/drawing/2014/main" id="{E65A1DAF-BC28-CDB8-DE36-4EADE1F4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05263"/>
            <a:ext cx="8315325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O sistema papal cresceu e ganhou influência, prestigio e proeminência mundial.</a:t>
            </a:r>
          </a:p>
        </p:txBody>
      </p:sp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>
            <a:extLst>
              <a:ext uri="{FF2B5EF4-FFF2-40B4-BE49-F238E27FC236}">
                <a16:creationId xmlns:a16="http://schemas.microsoft.com/office/drawing/2014/main" id="{A4B8D586-C109-AE4F-CBB5-1AF74229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>
            <a:extLst>
              <a:ext uri="{FF2B5EF4-FFF2-40B4-BE49-F238E27FC236}">
                <a16:creationId xmlns:a16="http://schemas.microsoft.com/office/drawing/2014/main" id="{FC0FD3CD-C555-7EA1-6AD1-047DC362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0713"/>
            <a:ext cx="4983163" cy="4538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“Aqui está a sabedoria. Aquele que tem entendimento calcule o número da besta, pois é número de homem. Ora, esse número é </a:t>
            </a:r>
            <a:r>
              <a:rPr lang="pt-BR" altLang="pt-BR" i="1">
                <a:solidFill>
                  <a:schemeClr val="bg1"/>
                </a:solidFill>
                <a:latin typeface="Arial" panose="020B0604020202020204" pitchFamily="34" charset="0"/>
              </a:rPr>
              <a:t>seiscentos e sessenta e seis</a:t>
            </a:r>
            <a:r>
              <a:rPr lang="pt-BR" altLang="pt-BR">
                <a:latin typeface="Arial" panose="020B0604020202020204" pitchFamily="34" charset="0"/>
              </a:rPr>
              <a:t>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13:18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60" name="Picture 12">
            <a:extLst>
              <a:ext uri="{FF2B5EF4-FFF2-40B4-BE49-F238E27FC236}">
                <a16:creationId xmlns:a16="http://schemas.microsoft.com/office/drawing/2014/main" id="{5840985F-CCEB-A82F-1327-95EDF696C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3" name="Text Box 5">
            <a:extLst>
              <a:ext uri="{FF2B5EF4-FFF2-40B4-BE49-F238E27FC236}">
                <a16:creationId xmlns:a16="http://schemas.microsoft.com/office/drawing/2014/main" id="{C09D0E88-C720-48DD-1D0C-412E3675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998538"/>
            <a:ext cx="4554538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Entendendo o 666</a:t>
            </a:r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8B9243BB-4573-C5C5-A7F5-63A10C6BC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78025"/>
            <a:ext cx="77057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Através do Apocalipse o número 7 representa a perfeição.</a:t>
            </a:r>
          </a:p>
        </p:txBody>
      </p:sp>
      <p:sp>
        <p:nvSpPr>
          <p:cNvPr id="104461" name="Text Box 13">
            <a:extLst>
              <a:ext uri="{FF2B5EF4-FFF2-40B4-BE49-F238E27FC236}">
                <a16:creationId xmlns:a16="http://schemas.microsoft.com/office/drawing/2014/main" id="{C27097BC-EEFD-CA77-A91A-B7BA9CBA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6018213"/>
            <a:ext cx="7469187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O número 6 representa a imperfeição.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83" name="Picture 15">
            <a:extLst>
              <a:ext uri="{FF2B5EF4-FFF2-40B4-BE49-F238E27FC236}">
                <a16:creationId xmlns:a16="http://schemas.microsoft.com/office/drawing/2014/main" id="{58AF8BD0-5F07-4A25-7F9E-355BDB5A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3" name="Text Box 5">
            <a:extLst>
              <a:ext uri="{FF2B5EF4-FFF2-40B4-BE49-F238E27FC236}">
                <a16:creationId xmlns:a16="http://schemas.microsoft.com/office/drawing/2014/main" id="{A5EB0287-C6FF-D04C-B70C-C0D62A152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964613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A besta representa um falso sistema religioso: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03C520C1-6761-27F7-891C-5390E16DA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17875"/>
            <a:ext cx="8640763" cy="2774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Autoridade Humana x Autoridade de Cristo</a:t>
            </a:r>
          </a:p>
          <a:p>
            <a:pPr>
              <a:buFontTx/>
              <a:buChar char="-"/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Tradição Humana x Bíblia</a:t>
            </a:r>
          </a:p>
          <a:p>
            <a:pPr>
              <a:buFontTx/>
              <a:buChar char="-"/>
            </a:pPr>
            <a:r>
              <a:rPr lang="pt-BR" altLang="pt-BR">
                <a:latin typeface="Arial" panose="020B0604020202020204" pitchFamily="34" charset="0"/>
              </a:rPr>
              <a:t>Lei Substituta x Mandamentos de Deus</a:t>
            </a:r>
          </a:p>
          <a:p>
            <a:pPr>
              <a:buFontTx/>
              <a:buChar char="-"/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Sábado Falso x Sábado das Escrituras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03" name="Picture 11">
            <a:extLst>
              <a:ext uri="{FF2B5EF4-FFF2-40B4-BE49-F238E27FC236}">
                <a16:creationId xmlns:a16="http://schemas.microsoft.com/office/drawing/2014/main" id="{9BFA8AF6-D11C-1A75-1A22-174A94054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Text Box 5">
            <a:extLst>
              <a:ext uri="{FF2B5EF4-FFF2-40B4-BE49-F238E27FC236}">
                <a16:creationId xmlns:a16="http://schemas.microsoft.com/office/drawing/2014/main" id="{9FFC78C3-4A0F-F50D-3C9B-E1BF41D16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7175"/>
            <a:ext cx="8345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Qual é especificamente a marca da besta?</a:t>
            </a:r>
          </a:p>
        </p:txBody>
      </p:sp>
      <p:sp>
        <p:nvSpPr>
          <p:cNvPr id="110598" name="Text Box 6">
            <a:extLst>
              <a:ext uri="{FF2B5EF4-FFF2-40B4-BE49-F238E27FC236}">
                <a16:creationId xmlns:a16="http://schemas.microsoft.com/office/drawing/2014/main" id="{943084BC-0F8F-ADDB-CB60-F9414E4A8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785938"/>
            <a:ext cx="6878638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A marca da besta deve ser o sinal da autoridade da igreja romana.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>
            <a:extLst>
              <a:ext uri="{FF2B5EF4-FFF2-40B4-BE49-F238E27FC236}">
                <a16:creationId xmlns:a16="http://schemas.microsoft.com/office/drawing/2014/main" id="{1DF38979-C52A-8A12-C291-9DF96B47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FC66DC18-BC5A-3EC8-13A1-3853E7180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08050"/>
            <a:ext cx="4535488" cy="4321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Aqui está a perseverança dos santos, os que guardam os mandamentos de Deus e a fé em Jesus.” 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14:12</a:t>
            </a:r>
          </a:p>
        </p:txBody>
      </p:sp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8" name="Picture 8">
            <a:extLst>
              <a:ext uri="{FF2B5EF4-FFF2-40B4-BE49-F238E27FC236}">
                <a16:creationId xmlns:a16="http://schemas.microsoft.com/office/drawing/2014/main" id="{6BC28E02-F68D-B96E-075E-E2BC0DBC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5" name="Text Box 5">
            <a:extLst>
              <a:ext uri="{FF2B5EF4-FFF2-40B4-BE49-F238E27FC236}">
                <a16:creationId xmlns:a16="http://schemas.microsoft.com/office/drawing/2014/main" id="{4C800882-A42F-9CA6-FA1E-24DA72B70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87450"/>
            <a:ext cx="7488237" cy="1858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igreja de Deus achou por bem transferir a celebração e observância do dia de sábado para o domingo.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000">
                <a:latin typeface="Arial" panose="020B0604020202020204" pitchFamily="34" charset="0"/>
              </a:rPr>
              <a:t>(1958. Conselho de Catecismo dos Padres de Trento)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9" name="Picture 13">
            <a:extLst>
              <a:ext uri="{FF2B5EF4-FFF2-40B4-BE49-F238E27FC236}">
                <a16:creationId xmlns:a16="http://schemas.microsoft.com/office/drawing/2014/main" id="{81BAA081-3937-B4E5-74D7-7A07E1C2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>
            <a:extLst>
              <a:ext uri="{FF2B5EF4-FFF2-40B4-BE49-F238E27FC236}">
                <a16:creationId xmlns:a16="http://schemas.microsoft.com/office/drawing/2014/main" id="{1E047000-10D3-D46E-C8EB-FCEFAA41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15888"/>
            <a:ext cx="503713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Literal ou Simbólico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1A0DC1A0-60D3-9202-3844-F17865020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4049713"/>
            <a:ext cx="3906837" cy="2043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-Número Simbólico</a:t>
            </a:r>
          </a:p>
          <a:p>
            <a:r>
              <a:rPr lang="pt-BR" altLang="pt-BR">
                <a:latin typeface="Arial" panose="020B0604020202020204" pitchFamily="34" charset="0"/>
              </a:rPr>
              <a:t>-Selo Simbólico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-Marca Simbólica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931CF503-8D51-7904-A854-A975BA351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0" y="1619250"/>
            <a:ext cx="3884613" cy="2043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-Besta Simbólica</a:t>
            </a:r>
          </a:p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-Imagem Simbólica</a:t>
            </a:r>
          </a:p>
          <a:p>
            <a:r>
              <a:rPr lang="pt-BR" altLang="pt-BR">
                <a:latin typeface="Arial" panose="020B0604020202020204" pitchFamily="34" charset="0"/>
              </a:rPr>
              <a:t>-Nome Simbólico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70" name="Picture 14">
            <a:extLst>
              <a:ext uri="{FF2B5EF4-FFF2-40B4-BE49-F238E27FC236}">
                <a16:creationId xmlns:a16="http://schemas.microsoft.com/office/drawing/2014/main" id="{977A64A4-3048-9C9F-A082-71390743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1" name="Text Box 5">
            <a:extLst>
              <a:ext uri="{FF2B5EF4-FFF2-40B4-BE49-F238E27FC236}">
                <a16:creationId xmlns:a16="http://schemas.microsoft.com/office/drawing/2014/main" id="{2692AB9A-DF38-4367-6819-65846ABA3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34950"/>
            <a:ext cx="6621462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O que é a marca da besta?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19FED738-5E87-C9A8-8FC7-678C16EE2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92263"/>
            <a:ext cx="4359275" cy="4789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Pequeno chifre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Daniel 7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1. Leão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2. Urso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3. Leopardo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4. Terrível e espantoso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5. 10 chifres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6. Falava com insolência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7. Reinado de1260 anos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8. Mudaria o Tempo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   e a Lei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7CBDB628-0CF9-5FFA-B57F-CF2FB8F7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1655763"/>
            <a:ext cx="3629025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 besta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13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1. Leão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2. Urso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3. Leopardo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4. Dragão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5. 10 chifres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6. Falava blasfêmias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7. Reinou 42 meses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8. A marca da besta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7" name="Picture 13">
            <a:extLst>
              <a:ext uri="{FF2B5EF4-FFF2-40B4-BE49-F238E27FC236}">
                <a16:creationId xmlns:a16="http://schemas.microsoft.com/office/drawing/2014/main" id="{3511AFC4-F7B9-32C6-24E6-812FA0FF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Text Box 5">
            <a:extLst>
              <a:ext uri="{FF2B5EF4-FFF2-40B4-BE49-F238E27FC236}">
                <a16:creationId xmlns:a16="http://schemas.microsoft.com/office/drawing/2014/main" id="{3E5B28DA-B1CF-63E0-D3B9-B6CD8C05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47888"/>
            <a:ext cx="4895850" cy="42338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“É claro que a igreja Católica alega que a mudança foi ato dela... e o ato é uma marca do seu poder eclesiástico e autoridade em questões religiosas.”</a:t>
            </a:r>
            <a:br>
              <a:rPr lang="pt-BR" altLang="pt-BR">
                <a:latin typeface="Arial" panose="020B0604020202020204" pitchFamily="34" charset="0"/>
              </a:rPr>
            </a:b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Carta de C. F. Thomas, 28 de Outubro de 1895</a:t>
            </a: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4D710F71-2311-AC62-77A0-D4CAA625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620713"/>
            <a:ext cx="314325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Adoração</a:t>
            </a:r>
            <a:endParaRPr lang="pt-BR" altLang="pt-BR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3918" name="Text Box 14">
            <a:extLst>
              <a:ext uri="{FF2B5EF4-FFF2-40B4-BE49-F238E27FC236}">
                <a16:creationId xmlns:a16="http://schemas.microsoft.com/office/drawing/2014/main" id="{D2C7A50D-C786-2049-2020-221B9849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1316038"/>
            <a:ext cx="26574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O Debate Central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7" name="Picture 9">
            <a:extLst>
              <a:ext uri="{FF2B5EF4-FFF2-40B4-BE49-F238E27FC236}">
                <a16:creationId xmlns:a16="http://schemas.microsoft.com/office/drawing/2014/main" id="{78738C5C-21BD-C91E-847D-CF4DAA76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8" name="Text Box 10">
            <a:extLst>
              <a:ext uri="{FF2B5EF4-FFF2-40B4-BE49-F238E27FC236}">
                <a16:creationId xmlns:a16="http://schemas.microsoft.com/office/drawing/2014/main" id="{C073796C-0E31-C6DA-D10B-542AB0099249}"/>
              </a:ext>
            </a:extLst>
          </p:cNvPr>
          <p:cNvSpPr txBox="1">
            <a:spLocks noChangeArrowheads="1"/>
          </p:cNvSpPr>
          <p:nvPr/>
        </p:nvSpPr>
        <p:spPr bwMode="auto">
          <a:xfrm rot="-527624">
            <a:off x="5799138" y="5494338"/>
            <a:ext cx="15033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Domingo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7C9B0CFD-3D97-FCDB-6912-42FBB63C6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4608513" cy="4356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“O Domingo é a nossa marca de autoridade... </a:t>
            </a: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igreja está acima da Bíblia</a:t>
            </a:r>
            <a:r>
              <a:rPr lang="pt-BR" altLang="pt-BR">
                <a:latin typeface="Arial" panose="020B0604020202020204" pitchFamily="34" charset="0"/>
              </a:rPr>
              <a:t>, e esta transferência da observação do Sábado é prova deste fato.” </a:t>
            </a:r>
            <a:r>
              <a:rPr lang="pt-BR" altLang="pt-BR" sz="2400">
                <a:solidFill>
                  <a:schemeClr val="bg1"/>
                </a:solidFill>
                <a:latin typeface="Arial" panose="020B0604020202020204" pitchFamily="34" charset="0"/>
              </a:rPr>
              <a:t>Catholic Record, 1 de Setembro de 1923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8" name="Picture 12">
            <a:extLst>
              <a:ext uri="{FF2B5EF4-FFF2-40B4-BE49-F238E27FC236}">
                <a16:creationId xmlns:a16="http://schemas.microsoft.com/office/drawing/2014/main" id="{7D43CFC1-D10D-2A84-74F8-63CB6D0F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9" name="Text Box 13">
            <a:extLst>
              <a:ext uri="{FF2B5EF4-FFF2-40B4-BE49-F238E27FC236}">
                <a16:creationId xmlns:a16="http://schemas.microsoft.com/office/drawing/2014/main" id="{49EFFB43-43D0-4C94-3032-FD11BA9B26B0}"/>
              </a:ext>
            </a:extLst>
          </p:cNvPr>
          <p:cNvSpPr txBox="1">
            <a:spLocks noChangeArrowheads="1"/>
          </p:cNvSpPr>
          <p:nvPr/>
        </p:nvSpPr>
        <p:spPr bwMode="auto">
          <a:xfrm rot="-527624">
            <a:off x="5799138" y="5494338"/>
            <a:ext cx="1503362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2400">
                <a:solidFill>
                  <a:schemeClr val="bg1"/>
                </a:solidFill>
                <a:latin typeface="Arial" panose="020B0604020202020204" pitchFamily="34" charset="0"/>
              </a:rPr>
              <a:t>Domingo</a:t>
            </a:r>
            <a:endParaRPr lang="pt-BR" altLang="pt-BR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5C4CCF79-888A-083D-8146-B81818583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51847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Alguém possui a marca da besta hoje?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9870AFF5-0C2D-A96F-A176-E66E38F1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76475"/>
            <a:ext cx="4752975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latin typeface="Arial" panose="020B0604020202020204" pitchFamily="34" charset="0"/>
              </a:rPr>
              <a:t>Ninguém terá a marca da besta até a legislação religiosa ser passada reforçando o Sábado substituto.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>
            <a:extLst>
              <a:ext uri="{FF2B5EF4-FFF2-40B4-BE49-F238E27FC236}">
                <a16:creationId xmlns:a16="http://schemas.microsoft.com/office/drawing/2014/main" id="{9B76698A-9E24-9BE9-825F-4F9EF248D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856932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A Bíblia prediz que haverá uma reunião de religiosos tentando unir a igreja e o estado.</a:t>
            </a:r>
          </a:p>
        </p:txBody>
      </p:sp>
      <p:sp>
        <p:nvSpPr>
          <p:cNvPr id="129033" name="Text Box 9">
            <a:extLst>
              <a:ext uri="{FF2B5EF4-FFF2-40B4-BE49-F238E27FC236}">
                <a16:creationId xmlns:a16="http://schemas.microsoft.com/office/drawing/2014/main" id="{2439A97E-0249-3989-1A04-7BC0873B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19075"/>
            <a:ext cx="76708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O que nos reserva o futuro?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0" name="Picture 8">
            <a:extLst>
              <a:ext uri="{FF2B5EF4-FFF2-40B4-BE49-F238E27FC236}">
                <a16:creationId xmlns:a16="http://schemas.microsoft.com/office/drawing/2014/main" id="{A1101645-FD3A-9881-0951-101E5027C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Text Box 5">
            <a:extLst>
              <a:ext uri="{FF2B5EF4-FFF2-40B4-BE49-F238E27FC236}">
                <a16:creationId xmlns:a16="http://schemas.microsoft.com/office/drawing/2014/main" id="{6BF22C93-A5E0-752A-485E-93879C8B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447087" cy="3808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“A todos, os pequenos e os grandes, os ricos e os pobres, os livres e os escravos, faz que lhes seja dada certa marca sobre a mão direita ou sobre a fronte, para que ninguém possa comprar ou vender, senão aquele que tem a marca, o nome da besta ou o número do seu nome.” </a:t>
            </a:r>
          </a:p>
          <a:p>
            <a:pPr algn="r">
              <a:spcBef>
                <a:spcPct val="0"/>
              </a:spcBef>
            </a:pPr>
            <a:r>
              <a:rPr lang="pt-BR" altLang="pt-BR" sz="2000">
                <a:latin typeface="Arial" panose="020B0604020202020204" pitchFamily="34" charset="0"/>
              </a:rPr>
              <a:t>Apocalipse 13:16 e 17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4" name="Picture 8">
            <a:extLst>
              <a:ext uri="{FF2B5EF4-FFF2-40B4-BE49-F238E27FC236}">
                <a16:creationId xmlns:a16="http://schemas.microsoft.com/office/drawing/2014/main" id="{BC468613-5B3C-4642-E7D1-EAA6CE9F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>
            <a:extLst>
              <a:ext uri="{FF2B5EF4-FFF2-40B4-BE49-F238E27FC236}">
                <a16:creationId xmlns:a16="http://schemas.microsoft.com/office/drawing/2014/main" id="{F139B1D5-95D3-C9A5-9950-AB800511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2349500"/>
            <a:ext cx="7524750" cy="3386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 lhe foi dado comunicar fôlego à imagem da besta, para que não só  a imagem falasse, como ainda fizesse morrer quantos não adorassem a imagem da besta.” </a:t>
            </a:r>
          </a:p>
          <a:p>
            <a:pPr algn="r"/>
            <a:r>
              <a:rPr lang="pt-BR" altLang="pt-BR" sz="2400">
                <a:latin typeface="Arial" panose="020B0604020202020204" pitchFamily="34" charset="0"/>
              </a:rPr>
              <a:t>Apocalipse 13:15</a:t>
            </a:r>
          </a:p>
        </p:txBody>
      </p:sp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6" name="Picture 8">
            <a:extLst>
              <a:ext uri="{FF2B5EF4-FFF2-40B4-BE49-F238E27FC236}">
                <a16:creationId xmlns:a16="http://schemas.microsoft.com/office/drawing/2014/main" id="{1954561C-9A7A-14CB-E2E8-97FCBD29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Text Box 7">
            <a:extLst>
              <a:ext uri="{FF2B5EF4-FFF2-40B4-BE49-F238E27FC236}">
                <a16:creationId xmlns:a16="http://schemas.microsoft.com/office/drawing/2014/main" id="{4B24FF94-D40A-0448-CAC6-AFCC508E3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692150"/>
            <a:ext cx="4465637" cy="4029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“Então, Pedro e os demais apóstolos afirmaram: Antes, importa obedecer a Deus do que aos homens.” </a:t>
            </a:r>
          </a:p>
          <a:p>
            <a:pPr algn="r"/>
            <a:r>
              <a:rPr lang="pt-BR" altLang="pt-BR" sz="2800">
                <a:latin typeface="Arial" panose="020B0604020202020204" pitchFamily="34" charset="0"/>
              </a:rPr>
              <a:t>Atos 5:29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id="{33B0C0DF-CA06-E7EC-840C-0F212058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b="8009"/>
          <a:stretch>
            <a:fillRect/>
          </a:stretch>
        </p:blipFill>
        <p:spPr bwMode="auto">
          <a:xfrm>
            <a:off x="0" y="0"/>
            <a:ext cx="91440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>
            <a:extLst>
              <a:ext uri="{FF2B5EF4-FFF2-40B4-BE49-F238E27FC236}">
                <a16:creationId xmlns:a16="http://schemas.microsoft.com/office/drawing/2014/main" id="{FF09C2BA-DE82-406B-3A99-8241354D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36613"/>
            <a:ext cx="3744912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mensagem é dada por um Deus com coração repleto de amor.</a:t>
            </a:r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>
            <a:extLst>
              <a:ext uri="{FF2B5EF4-FFF2-40B4-BE49-F238E27FC236}">
                <a16:creationId xmlns:a16="http://schemas.microsoft.com/office/drawing/2014/main" id="{8A3F1590-091C-9FA9-20EF-93F85A1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74D9DE88-DF70-1060-DA9C-3FA8F276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O Apocalipse apresenta dois grupos: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FCFBE3AB-A4D3-D31E-3E3C-3AA36CAF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076700"/>
            <a:ext cx="4284662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1.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Um grupo que adora o Criador – </a:t>
            </a:r>
            <a:r>
              <a:rPr lang="pt-BR" altLang="pt-BR" sz="2000">
                <a:latin typeface="Arial" panose="020B0604020202020204" pitchFamily="34" charset="0"/>
              </a:rPr>
              <a:t>Apocalipse 14:7</a:t>
            </a:r>
          </a:p>
        </p:txBody>
      </p:sp>
      <p:sp>
        <p:nvSpPr>
          <p:cNvPr id="12295" name="Text Box 7">
            <a:extLst>
              <a:ext uri="{FF2B5EF4-FFF2-40B4-BE49-F238E27FC236}">
                <a16:creationId xmlns:a16="http://schemas.microsoft.com/office/drawing/2014/main" id="{5C135BC2-B30C-DF94-B765-03FB2982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5805488"/>
            <a:ext cx="4500563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2800">
                <a:latin typeface="Arial" panose="020B0604020202020204" pitchFamily="34" charset="0"/>
              </a:rPr>
              <a:t>2.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 Um grupo que adora a Besta – </a:t>
            </a:r>
            <a:r>
              <a:rPr lang="pt-BR" altLang="pt-BR" sz="2000">
                <a:latin typeface="Arial" panose="020B0604020202020204" pitchFamily="34" charset="0"/>
              </a:rPr>
              <a:t>Apocalipse 14:9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2156</Words>
  <Application>Microsoft Office PowerPoint</Application>
  <PresentationFormat>Apresentação na tela (4:3)</PresentationFormat>
  <Paragraphs>161</Paragraphs>
  <Slides>80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3" baseType="lpstr">
      <vt:lpstr>Arial</vt:lpstr>
      <vt:lpstr>Souvenir Lt BT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Besta do Apocalipse 13 e o 666</dc:title>
  <dc:subject>Apocalipse</dc:subject>
  <dc:creator>Pr. Ari Celso Cidral</dc:creator>
  <dc:description>Edição: Dilenio Enderle</dc:description>
  <cp:lastModifiedBy>Pr. Marcelo Carvalho</cp:lastModifiedBy>
  <cp:revision>236</cp:revision>
  <dcterms:created xsi:type="dcterms:W3CDTF">2002-03-26T17:34:48Z</dcterms:created>
  <dcterms:modified xsi:type="dcterms:W3CDTF">2022-05-19T08:50:17Z</dcterms:modified>
</cp:coreProperties>
</file>