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84" r:id="rId4"/>
    <p:sldId id="257" r:id="rId5"/>
    <p:sldId id="258" r:id="rId6"/>
    <p:sldId id="259" r:id="rId7"/>
    <p:sldId id="304" r:id="rId8"/>
    <p:sldId id="303" r:id="rId9"/>
    <p:sldId id="261" r:id="rId10"/>
    <p:sldId id="262" r:id="rId11"/>
    <p:sldId id="263" r:id="rId12"/>
    <p:sldId id="30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8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337" autoAdjust="0"/>
  </p:normalViewPr>
  <p:slideViewPr>
    <p:cSldViewPr>
      <p:cViewPr varScale="1">
        <p:scale>
          <a:sx n="33" d="100"/>
          <a:sy n="33" d="100"/>
        </p:scale>
        <p:origin x="14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63CA1-D462-43F5-5233-9ED80A539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B6DCB-8619-48CE-A0BC-08C0D678B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ABE6A7-419A-082A-FFAA-310AA5F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CB1DC4-F11E-B3CA-76E7-DFD89085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149CB4-3F9E-AA14-9182-C9A5236D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C9A18-9ECB-4F89-96EE-8905508A58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82587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3ADAA-60CA-8D10-004C-8B02461C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0C75BC-6F8E-5242-26D4-052350DB5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A78039-64CB-5E7D-808F-E2736918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4AA8D0-33A2-08BF-7BD5-46D88BD6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1FA490-A243-20B5-5090-14E9F7CB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BC1AA-BE07-41BE-A897-A39E14EB2B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70494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6B240-75A8-E823-4DBF-9042E8445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1BBC97-4ECA-C3AE-D1B9-4AAE23479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1894B-3A0C-D0B8-2992-796B0D38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0BD2D-F981-E3F1-14C4-CB9B015A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5D9A1C-899C-3D94-DCA9-1DFE1F37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BDFC-F910-43CB-8B84-8415600544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59337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2098-2C59-17B7-083B-E0BB96BD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F45AE0-FBFE-0759-08F5-5CA15FD04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9ABD9B-0BFB-818B-130B-E583A9DE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CC6F6F-CA29-44D5-DE63-EC9E2A76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F02D9-C03E-6951-179B-46209B15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F2066-4914-4B11-9BB7-4EB9ABBF8A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12383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3CC07-E456-106C-A06D-953F3782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FBFE1B-177D-CF97-809E-BB24D638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E8BA60-CA2F-F174-E3A5-5BDF3E66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6B7110-12AB-7F1F-B326-C7B4ECDE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0C3CCB-4D2D-AEFB-A717-BD9082D6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6B90F-4CDC-4412-9578-9B3358DD90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569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0327B-9454-9F62-BF35-A027A5FE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B56FEA-3830-C5EB-01D5-D6AF72BF7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3B15ED-3FE9-8BBE-E2BF-831F4BE8B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4343E0-6A99-1620-76CE-55ED8F97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986821-9070-7530-13FF-59AADC5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746F46-8643-997C-D72C-00684D00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6E6AA-03D7-4607-B5CA-608056A50F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5772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97C37-4E7F-F608-34A0-E43093E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0AE4D-E5D2-6162-3C4F-57366259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312801-5119-AB83-54DD-6DA11A5FD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4525A0-2F4B-D863-0D32-2CFCAE9E2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7481ED-1D24-99FB-0545-EB5AAB223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388170-E882-513C-2C80-F2743BEB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E8E3C-6E6B-F77E-F192-461D6703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A6A499-0D46-7533-C838-531F8F96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7311C-079F-484A-B1F9-07A2248DB3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68498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25B0E-F04C-C9E8-DDEE-901BC7AE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BAFFE7-C9BA-F2A2-2DB2-4578EAC8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20413-4F2A-C479-111A-856CFFDE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2F22DD-3599-D171-A17E-1FE14EBD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BF60-CC45-48DF-B97D-05A10CBCF4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20246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413C4C-BFDD-4A58-DCA1-5685B1B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2FFD0B-FEF6-AB0A-DFE1-06A58F10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C46E32-CFFE-C91C-53D5-4F9D2870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27514-088B-4375-8DC2-D4554A8D36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637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F8A60-EE8A-A20E-4531-948F283A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447978-758E-9D19-C515-9D01987E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533D51-EA40-8AA1-64C1-6D4A4D0CF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225987-BE00-C82C-936C-5F2C9477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B19C99-E1B2-82C4-1FE2-240C9C53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6734F1-2D4E-1D9E-7C58-2E0D637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412AB-2D6C-4D0A-90F5-18A929C346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80294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CC21C-1CC2-2A70-82C8-496B1BB5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73C19D-D29D-DD9F-F7F6-6DC7775A7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9066D9-DF94-F0C7-5091-B70AB3471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5C5D01-F106-DA68-B403-8D729C30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52E492-8CFE-4879-2B65-8986987E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21DE61-C993-2E32-7BB4-8AAF3F55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5207C-B092-4898-9348-479061A123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04673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8695E0-2858-2014-AA46-5F68479FA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4D51E2-177F-762E-6A3D-2308EAF76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2EF9EC-8AB4-A47D-4425-8B0A2B9C01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AD4CEF-68F1-7DFC-32DC-3C7B81B256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2748D8-6D64-D015-3536-9127BD46CA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943535F-BB15-4A31-957A-79335206169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>
            <a:extLst>
              <a:ext uri="{FF2B5EF4-FFF2-40B4-BE49-F238E27FC236}">
                <a16:creationId xmlns:a16="http://schemas.microsoft.com/office/drawing/2014/main" id="{539C8CE2-8D4A-2030-BAB5-D8F7FC0F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E709292E-8D2E-F867-BD7A-60423905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9275"/>
            <a:ext cx="4551363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Que ordem de Deus aos sinceros que ainda estão em Babilônia demonstra que sua caída religiosa é grave?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>
            <a:extLst>
              <a:ext uri="{FF2B5EF4-FFF2-40B4-BE49-F238E27FC236}">
                <a16:creationId xmlns:a16="http://schemas.microsoft.com/office/drawing/2014/main" id="{89BB2542-E742-0B17-E152-456D7327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2DE6BD61-F7A2-D310-EF8D-05B2C24A6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93738"/>
            <a:ext cx="6048375" cy="564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“Então, exclamou com potente voz, dizendo: Caiu! Caiu a grande Babilônia e se tornou morada de demônios, covil de toda espécie de espírito imundo e esconderijo de todo gênero de ave imunda e detestável, pois todas as nações têm bebido do vinho do furor da sua prostituição. Com ela se prostituíram os reis da terra. Também os mercadores da terra se enriqueceram à custa da sua luxúria...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5" name="Picture 7">
            <a:extLst>
              <a:ext uri="{FF2B5EF4-FFF2-40B4-BE49-F238E27FC236}">
                <a16:creationId xmlns:a16="http://schemas.microsoft.com/office/drawing/2014/main" id="{0A6987AA-61A5-E37D-574C-5E82A06DA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3">
            <a:extLst>
              <a:ext uri="{FF2B5EF4-FFF2-40B4-BE49-F238E27FC236}">
                <a16:creationId xmlns:a16="http://schemas.microsoft.com/office/drawing/2014/main" id="{01849C64-05F8-FFFB-920E-6216E4AE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6264275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...Ouvi outra voz do céu, dizendo: Retirai-vos dela, povo meu, para não serdes cúmplices em seus pecados e para não participardes dos seus flagelos.” </a:t>
            </a:r>
          </a:p>
          <a:p>
            <a:pPr algn="r"/>
            <a:r>
              <a:rPr lang="pt-BR" altLang="pt-BR" sz="2800"/>
              <a:t>Apocalipse 18:2-4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id="{6F2A0DA3-BFE5-04BD-AA31-817F2562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63A7ED40-F390-9DDF-C0A0-11D616CD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908050"/>
            <a:ext cx="3636963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Esta solene declaração divina demonstra que há pessoas bem-intencionadas dentro de Babilônia, os quais demonstrarão sua </a:t>
            </a:r>
            <a:r>
              <a:rPr lang="pt-BR" altLang="pt-BR" sz="2800"/>
              <a:t>sinceridade</a:t>
            </a:r>
            <a:r>
              <a:rPr lang="pt-BR" altLang="pt-BR" sz="2800">
                <a:solidFill>
                  <a:schemeClr val="bg1"/>
                </a:solidFill>
              </a:rPr>
              <a:t> obedecendo à ordem de Deus de sair dela.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>
            <a:extLst>
              <a:ext uri="{FF2B5EF4-FFF2-40B4-BE49-F238E27FC236}">
                <a16:creationId xmlns:a16="http://schemas.microsoft.com/office/drawing/2014/main" id="{95A8CF72-BDF7-C05D-4417-752AA73C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6B2036C3-2A4E-2A7F-06DE-78093F2A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24815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/>
              <a:t>Outra figura de degradação religiosa da Babilônia mística. 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46AF07D3-B5CE-20FC-A078-96571B9D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4470400" cy="410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solidFill>
                  <a:schemeClr val="bg1"/>
                </a:solidFill>
              </a:rPr>
              <a:t>“Veio um dos sete anjos que têm as sete taças e falou comigo, dizendo: Vem, mostrar-te-ei o julgamento da grande meretriz que se acha sentada sobre muitas águas, com quem se prostituíram os reis da terra; e, com vinho de sua devassidão, foi que se embebedaram os que habitam na terra...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>
            <a:extLst>
              <a:ext uri="{FF2B5EF4-FFF2-40B4-BE49-F238E27FC236}">
                <a16:creationId xmlns:a16="http://schemas.microsoft.com/office/drawing/2014/main" id="{6A74CB24-391D-CD3C-64A4-81709584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DA3FA4A0-EDF2-7CA1-2CCA-EBF9A932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4608513" cy="556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solidFill>
                  <a:schemeClr val="bg1"/>
                </a:solidFill>
              </a:rPr>
              <a:t>...transportou-me o anjo, em espírito, a um deserto e vi uma mulher montada numa besta escarlate, besta repleta de nomes de blasfêmia, com sete cabeças e dez chifres. Achava-se a mulher vestida de púrpura e de escarlata, adornada de ouro, de pedras preciosas e de pérolas, tendo na mão um cálice de ouro transbordante de abominações e com as imundícias da sua prostituição...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>
            <a:extLst>
              <a:ext uri="{FF2B5EF4-FFF2-40B4-BE49-F238E27FC236}">
                <a16:creationId xmlns:a16="http://schemas.microsoft.com/office/drawing/2014/main" id="{33EC4DDC-7FD6-A164-AD2D-C54DEB16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C38412B0-25FC-BC42-B25E-8510C991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4319587" cy="4035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</a:rPr>
              <a:t>...na sua fronte, achava-se escrito um nome, um mistério: </a:t>
            </a:r>
            <a:r>
              <a:rPr lang="pt-BR" altLang="pt-BR" sz="2800">
                <a:solidFill>
                  <a:schemeClr val="bg1"/>
                </a:solidFill>
              </a:rPr>
              <a:t>B</a:t>
            </a:r>
            <a:r>
              <a:rPr lang="pt-BR" altLang="pt-BR" sz="2400">
                <a:solidFill>
                  <a:schemeClr val="bg1"/>
                </a:solidFill>
              </a:rPr>
              <a:t>ABILÕNIA</a:t>
            </a:r>
            <a:r>
              <a:rPr lang="pt-BR" altLang="pt-BR" sz="2800">
                <a:solidFill>
                  <a:schemeClr val="bg1"/>
                </a:solidFill>
              </a:rPr>
              <a:t>, A G</a:t>
            </a:r>
            <a:r>
              <a:rPr lang="pt-BR" altLang="pt-BR" sz="2400">
                <a:solidFill>
                  <a:schemeClr val="bg1"/>
                </a:solidFill>
              </a:rPr>
              <a:t>RANDE</a:t>
            </a:r>
            <a:r>
              <a:rPr lang="pt-BR" altLang="pt-BR" sz="2800">
                <a:solidFill>
                  <a:schemeClr val="bg1"/>
                </a:solidFill>
              </a:rPr>
              <a:t>, A M</a:t>
            </a:r>
            <a:r>
              <a:rPr lang="pt-BR" altLang="pt-BR" sz="2400">
                <a:solidFill>
                  <a:schemeClr val="bg1"/>
                </a:solidFill>
              </a:rPr>
              <a:t>ÃE</a:t>
            </a:r>
            <a:r>
              <a:rPr lang="pt-BR" altLang="pt-BR" sz="2800">
                <a:solidFill>
                  <a:schemeClr val="bg1"/>
                </a:solidFill>
              </a:rPr>
              <a:t> D</a:t>
            </a:r>
            <a:r>
              <a:rPr lang="pt-BR" altLang="pt-BR" sz="2400">
                <a:solidFill>
                  <a:schemeClr val="bg1"/>
                </a:solidFill>
              </a:rPr>
              <a:t>AS</a:t>
            </a:r>
            <a:r>
              <a:rPr lang="pt-BR" altLang="pt-BR" sz="2800">
                <a:solidFill>
                  <a:schemeClr val="bg1"/>
                </a:solidFill>
              </a:rPr>
              <a:t> M</a:t>
            </a:r>
            <a:r>
              <a:rPr lang="pt-BR" altLang="pt-BR" sz="2400">
                <a:solidFill>
                  <a:schemeClr val="bg1"/>
                </a:solidFill>
              </a:rPr>
              <a:t>ERETRIZES</a:t>
            </a:r>
            <a:r>
              <a:rPr lang="pt-BR" altLang="pt-BR" sz="2800">
                <a:solidFill>
                  <a:schemeClr val="bg1"/>
                </a:solidFill>
              </a:rPr>
              <a:t> E D</a:t>
            </a:r>
            <a:r>
              <a:rPr lang="pt-BR" altLang="pt-BR" sz="2400">
                <a:solidFill>
                  <a:schemeClr val="bg1"/>
                </a:solidFill>
              </a:rPr>
              <a:t>AS </a:t>
            </a:r>
            <a:r>
              <a:rPr lang="pt-BR" altLang="pt-BR" sz="2800">
                <a:solidFill>
                  <a:schemeClr val="bg1"/>
                </a:solidFill>
              </a:rPr>
              <a:t>A</a:t>
            </a:r>
            <a:r>
              <a:rPr lang="pt-BR" altLang="pt-BR" sz="2400">
                <a:solidFill>
                  <a:schemeClr val="bg1"/>
                </a:solidFill>
              </a:rPr>
              <a:t>BOMINAÇÕES</a:t>
            </a:r>
            <a:r>
              <a:rPr lang="pt-BR" altLang="pt-BR" sz="2800">
                <a:solidFill>
                  <a:schemeClr val="bg1"/>
                </a:solidFill>
              </a:rPr>
              <a:t> D</a:t>
            </a:r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800">
                <a:solidFill>
                  <a:schemeClr val="bg1"/>
                </a:solidFill>
              </a:rPr>
              <a:t> T</a:t>
            </a:r>
            <a:r>
              <a:rPr lang="pt-BR" altLang="pt-BR" sz="2400">
                <a:solidFill>
                  <a:schemeClr val="bg1"/>
                </a:solidFill>
              </a:rPr>
              <a:t>ERRA</a:t>
            </a:r>
            <a:r>
              <a:rPr lang="pt-BR" altLang="pt-BR">
                <a:solidFill>
                  <a:schemeClr val="bg1"/>
                </a:solidFill>
              </a:rPr>
              <a:t>. </a:t>
            </a: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pt-BR" altLang="pt-BR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pt-BR" altLang="pt-BR" sz="2800"/>
              <a:t>Apocalipse 17:1-5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>
            <a:extLst>
              <a:ext uri="{FF2B5EF4-FFF2-40B4-BE49-F238E27FC236}">
                <a16:creationId xmlns:a16="http://schemas.microsoft.com/office/drawing/2014/main" id="{D887AE7E-7905-DF7E-972B-4C70EEC2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51495391-5D62-3E8C-7B57-46113D13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4032250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Assim como em Apocalipse 12 uma mulher pura é símbolo adequado da igreja fiel, aqui aparece uma meretriz como símbolo de uma igreja que se prostituiu; que teve uma queda doutrinária...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>
            <a:extLst>
              <a:ext uri="{FF2B5EF4-FFF2-40B4-BE49-F238E27FC236}">
                <a16:creationId xmlns:a16="http://schemas.microsoft.com/office/drawing/2014/main" id="{938BE03B-0B2E-91D2-E488-C5B7FE53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A041E7E1-01BD-5439-5CB9-3964F5C4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4249738" cy="490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...A Bíblia de Jerusalém comenta que a prostituição é o símbolo da idolatria. Um antecedente bíblico ajuda a entender este ponto de vista: encontramo-lo em </a:t>
            </a:r>
            <a:r>
              <a:rPr lang="pt-BR" altLang="pt-BR" sz="2800"/>
              <a:t>Ezequiel 16:15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Picture 14">
            <a:extLst>
              <a:ext uri="{FF2B5EF4-FFF2-40B4-BE49-F238E27FC236}">
                <a16:creationId xmlns:a16="http://schemas.microsoft.com/office/drawing/2014/main" id="{96C3C3EF-A8D6-F02B-4BAF-C55EE1FE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923CB2AA-A923-8E17-0F75-7F5F0E922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4470400" cy="308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/>
              <a:t>“Mas confiaste na tua formosura, e te entregaste à lascívia, graças à tua fama; e te ofereceste a todo o que passava, para seres dele.”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853E85BB-BD5C-A4D2-E6CB-85A10A8A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16338"/>
            <a:ext cx="4032250" cy="2465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solidFill>
                  <a:schemeClr val="bg1"/>
                </a:solidFill>
              </a:rPr>
              <a:t>Outro exemplo: “Com seus ídolos adulteraram... Ainda isto me fizeram... Profanaram os meus sábados.” </a:t>
            </a:r>
          </a:p>
          <a:p>
            <a:pPr algn="r"/>
            <a:r>
              <a:rPr lang="pt-BR" altLang="pt-BR" sz="2400"/>
              <a:t>Ezequiel 23:37-38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>
            <a:extLst>
              <a:ext uri="{FF2B5EF4-FFF2-40B4-BE49-F238E27FC236}">
                <a16:creationId xmlns:a16="http://schemas.microsoft.com/office/drawing/2014/main" id="{EBBB3E18-54AA-F28B-A2D5-26F937AF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D85A35D7-486A-2E88-7EE7-AFC858BF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446563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/>
              <a:t>Onde a igreja caída teria a sua sede?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891445A7-5595-CCC7-02C4-B1A050FFA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4248150" cy="414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“Transportou-me o anjo, em espírito, a um deserto e vi uma mulher montada numa besta escarlate, besta repleta de nomes de blasfêmia, com sete cabeças e dez chifres”</a:t>
            </a:r>
          </a:p>
          <a:p>
            <a:pPr algn="r"/>
            <a:r>
              <a:rPr lang="pt-BR" altLang="pt-BR" sz="2800">
                <a:solidFill>
                  <a:schemeClr val="bg1"/>
                </a:solidFill>
              </a:rPr>
              <a:t> </a:t>
            </a:r>
            <a:r>
              <a:rPr lang="pt-BR" altLang="pt-BR" sz="2400"/>
              <a:t>Apocalipse 17:3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>
            <a:extLst>
              <a:ext uri="{FF2B5EF4-FFF2-40B4-BE49-F238E27FC236}">
                <a16:creationId xmlns:a16="http://schemas.microsoft.com/office/drawing/2014/main" id="{FDCB419A-0FC9-0F66-5BEA-A03D501E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06D8FE99-C14F-5E76-882A-3DABDDC1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5040313" cy="5003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“Achava-se a mulher vestida de púrpura e de escarlata, adornada de ouro, de pedras preciosas e de pérolas, tendo na mão um cálice de ouro transbordante de abominações e com as imundícias da sua prostituição.” </a:t>
            </a:r>
          </a:p>
          <a:p>
            <a:pPr algn="r"/>
            <a:r>
              <a:rPr lang="pt-BR" altLang="pt-BR" sz="2800"/>
              <a:t>Apocalipse 17:4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>
            <a:extLst>
              <a:ext uri="{FF2B5EF4-FFF2-40B4-BE49-F238E27FC236}">
                <a16:creationId xmlns:a16="http://schemas.microsoft.com/office/drawing/2014/main" id="{496E82BC-2847-A30C-2E86-2969B27A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EA683AED-8B69-6E8E-B281-9E9CA490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4319587" cy="463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“O anjo, porém, me disse: Por que te admiraste? Dir-te-ei o mistério da mulher e da besta que tem as sete cabeças e os dez chifres e que leva a mulher.” </a:t>
            </a:r>
          </a:p>
          <a:p>
            <a:pPr algn="r"/>
            <a:r>
              <a:rPr lang="pt-BR" altLang="pt-BR" sz="2800"/>
              <a:t>Apocalipse 17:7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>
            <a:extLst>
              <a:ext uri="{FF2B5EF4-FFF2-40B4-BE49-F238E27FC236}">
                <a16:creationId xmlns:a16="http://schemas.microsoft.com/office/drawing/2014/main" id="{38833C85-7E5C-F334-4EE4-93B23ECA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C51A4277-D3C1-2226-01D5-9D0AC545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81075"/>
            <a:ext cx="4183063" cy="490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</a:rPr>
              <a:t>“Aqui está o sentido, que tem sabedoria: as sete cabeças são sete montes, nos quais a mulher está sentada. São também sete reis.”</a:t>
            </a:r>
            <a:r>
              <a:rPr lang="pt-BR" altLang="pt-BR"/>
              <a:t> </a:t>
            </a:r>
          </a:p>
          <a:p>
            <a:pPr algn="l">
              <a:spcBef>
                <a:spcPct val="0"/>
              </a:spcBef>
            </a:pPr>
            <a:endParaRPr lang="pt-BR" altLang="pt-BR"/>
          </a:p>
          <a:p>
            <a:pPr algn="r">
              <a:spcBef>
                <a:spcPct val="0"/>
              </a:spcBef>
            </a:pPr>
            <a:r>
              <a:rPr lang="pt-BR" altLang="pt-BR" sz="2800"/>
              <a:t>Apocalipse 17:9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>
            <a:extLst>
              <a:ext uri="{FF2B5EF4-FFF2-40B4-BE49-F238E27FC236}">
                <a16:creationId xmlns:a16="http://schemas.microsoft.com/office/drawing/2014/main" id="{C2AD4F1E-020E-01DA-F850-A727AB22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4F2957BB-07EB-E787-1F2C-2FD734CD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4176713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“Falou-me ainda: as águas que viste, onde a meretriz está assentada, são povos, multidões, nações e línguas.”</a:t>
            </a:r>
            <a:r>
              <a:rPr lang="pt-BR" altLang="pt-BR"/>
              <a:t> </a:t>
            </a:r>
          </a:p>
          <a:p>
            <a:pPr algn="r"/>
            <a:r>
              <a:rPr lang="pt-BR" altLang="pt-BR" sz="2800"/>
              <a:t>Apocalipse 17:15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>
            <a:extLst>
              <a:ext uri="{FF2B5EF4-FFF2-40B4-BE49-F238E27FC236}">
                <a16:creationId xmlns:a16="http://schemas.microsoft.com/office/drawing/2014/main" id="{AA2BEB03-7691-AC90-D78A-5CC0EA40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>
            <a:extLst>
              <a:ext uri="{FF2B5EF4-FFF2-40B4-BE49-F238E27FC236}">
                <a16:creationId xmlns:a16="http://schemas.microsoft.com/office/drawing/2014/main" id="{7B8435E1-36D0-EF45-9582-164972BA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36613"/>
            <a:ext cx="4230688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As sete cabeças são as sete colinas de Roma </a:t>
            </a:r>
            <a:r>
              <a:rPr lang="pt-BR" altLang="pt-BR" sz="2800"/>
              <a:t>(Comentário da Bíblia de Jerusalém, Apocalipse 17:3)</a:t>
            </a:r>
            <a:r>
              <a:rPr lang="pt-BR" altLang="pt-BR" sz="2800">
                <a:solidFill>
                  <a:schemeClr val="bg1"/>
                </a:solidFill>
              </a:rPr>
              <a:t> a besta (Roma) leva sentada sobre si uma igreja prostituída, o que dá a entender claramente que teria sua sede em Roma, a cidade dos 7 montes.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>
            <a:extLst>
              <a:ext uri="{FF2B5EF4-FFF2-40B4-BE49-F238E27FC236}">
                <a16:creationId xmlns:a16="http://schemas.microsoft.com/office/drawing/2014/main" id="{F7B2A731-830E-008F-8497-9F4C028E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F1B8C70A-BB0F-FD87-F136-B35212BA3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4321175" cy="5337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Outra revelação que nos faz Deus neste capítulo de Apocalipse é que essa igreja de Roma seria católica (católica quer dizer universal), pois estava sentada sobre muitas águas que significavam povos, multidões, nações e línguas. </a:t>
            </a:r>
          </a:p>
          <a:p>
            <a:pPr algn="r"/>
            <a:r>
              <a:rPr lang="pt-BR" altLang="pt-BR" sz="2400"/>
              <a:t>Apocalipse 17:15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9" name="Picture 13">
            <a:extLst>
              <a:ext uri="{FF2B5EF4-FFF2-40B4-BE49-F238E27FC236}">
                <a16:creationId xmlns:a16="http://schemas.microsoft.com/office/drawing/2014/main" id="{CC60C0CD-7275-A034-73F0-3797FEEB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C7F13F04-7350-8283-692B-1CD35F69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4752975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/>
              <a:t>Do ponto de vista de Deus, qual seria a influência religiosa negativa que exerceria a igreja de Roma sobre a humanidade?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A5805183-ED53-A9B3-EBC4-1C20D2FD6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500438"/>
            <a:ext cx="4273550" cy="2465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solidFill>
                  <a:schemeClr val="bg1"/>
                </a:solidFill>
              </a:rPr>
              <a:t>“Com quem se prostituíram os reis da terra; e, com o vinho de sua devassidão, foi que se embebedaram os que habitam na terra.” </a:t>
            </a:r>
          </a:p>
          <a:p>
            <a:pPr algn="r"/>
            <a:r>
              <a:rPr lang="pt-BR" altLang="pt-BR" sz="2400"/>
              <a:t>Apocalipse 17:2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>
            <a:extLst>
              <a:ext uri="{FF2B5EF4-FFF2-40B4-BE49-F238E27FC236}">
                <a16:creationId xmlns:a16="http://schemas.microsoft.com/office/drawing/2014/main" id="{2D223FD0-F192-F2E9-555A-8AC23C6C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C8058DF9-1AB3-BD01-109D-2D7A7E4CC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4895850" cy="564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A igreja caída serve às nações o vinho do cálice de suas doutrinas adúlteras. Com elas tem embriagado os crentes, os quais não percebem os erros mencionados. Vejamos alguns poucos dos muitos exemplos que lamentavelmente existem. Contrastaremos a doutrina pura com a adulterada para facilitar a compreensão.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>
            <a:extLst>
              <a:ext uri="{FF2B5EF4-FFF2-40B4-BE49-F238E27FC236}">
                <a16:creationId xmlns:a16="http://schemas.microsoft.com/office/drawing/2014/main" id="{131A6E3B-4B7C-CDE9-02D4-76E8EEB7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>
            <a:extLst>
              <a:ext uri="{FF2B5EF4-FFF2-40B4-BE49-F238E27FC236}">
                <a16:creationId xmlns:a16="http://schemas.microsoft.com/office/drawing/2014/main" id="{5825E9EF-C1A9-73A8-C615-34881AE1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836613"/>
            <a:ext cx="4195762" cy="5272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i="1">
                <a:solidFill>
                  <a:schemeClr val="bg1"/>
                </a:solidFill>
              </a:rPr>
              <a:t>A doutrina pura:</a:t>
            </a:r>
            <a:r>
              <a:rPr lang="pt-BR" altLang="pt-BR">
                <a:solidFill>
                  <a:schemeClr val="bg1"/>
                </a:solidFill>
              </a:rPr>
              <a:t> A Bíblia é a palavra de Deus, regra de fé e de doutrina </a:t>
            </a:r>
          </a:p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</a:rPr>
              <a:t>(II Timóteo 3:15-17; II São Pedro 1:19) </a:t>
            </a:r>
          </a:p>
          <a:p>
            <a:pPr algn="l">
              <a:spcBef>
                <a:spcPct val="0"/>
              </a:spcBef>
            </a:pPr>
            <a:r>
              <a:rPr lang="pt-BR" altLang="pt-BR" i="1">
                <a:solidFill>
                  <a:schemeClr val="bg1"/>
                </a:solidFill>
              </a:rPr>
              <a:t>O vinho adulterado:</a:t>
            </a:r>
            <a:r>
              <a:rPr lang="pt-BR" altLang="pt-BR">
                <a:solidFill>
                  <a:schemeClr val="bg1"/>
                </a:solidFill>
              </a:rPr>
              <a:t> A tradição </a:t>
            </a:r>
          </a:p>
          <a:p>
            <a:pPr algn="l">
              <a:spcBef>
                <a:spcPct val="0"/>
              </a:spcBef>
            </a:pPr>
            <a:r>
              <a:rPr lang="pt-BR" altLang="pt-BR" sz="2800"/>
              <a:t>(São Marcos 7:6-13; Gálatas 1:6-9; Apocalipse 22:18 e 19.)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1A967A35-945D-6854-0D87-993159C5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7" name="Picture 11">
            <a:extLst>
              <a:ext uri="{FF2B5EF4-FFF2-40B4-BE49-F238E27FC236}">
                <a16:creationId xmlns:a16="http://schemas.microsoft.com/office/drawing/2014/main" id="{3A8774D8-8D33-8B42-A45C-4B3B6973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>
            <a:extLst>
              <a:ext uri="{FF2B5EF4-FFF2-40B4-BE49-F238E27FC236}">
                <a16:creationId xmlns:a16="http://schemas.microsoft.com/office/drawing/2014/main" id="{51B5B0D5-76F9-DB47-6ABD-0FFB9023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4608513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i="1">
                <a:solidFill>
                  <a:schemeClr val="bg1"/>
                </a:solidFill>
              </a:rPr>
              <a:t>A doutrina pura</a:t>
            </a:r>
            <a:r>
              <a:rPr lang="pt-BR" altLang="pt-BR">
                <a:solidFill>
                  <a:schemeClr val="bg1"/>
                </a:solidFill>
              </a:rPr>
              <a:t>: Cristo é o único e suficiente Salvador (Atos 4:10-12); </a:t>
            </a:r>
          </a:p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</a:rPr>
              <a:t>Cristo é o único suficiente mediador </a:t>
            </a:r>
          </a:p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</a:rPr>
              <a:t>(I Timóteo 2:5; São João 14:6) </a:t>
            </a:r>
          </a:p>
          <a:p>
            <a:pPr algn="l">
              <a:spcBef>
                <a:spcPct val="0"/>
              </a:spcBef>
            </a:pPr>
            <a:r>
              <a:rPr lang="pt-BR" altLang="pt-BR" i="1">
                <a:solidFill>
                  <a:schemeClr val="bg1"/>
                </a:solidFill>
              </a:rPr>
              <a:t>O vinho adulterado</a:t>
            </a:r>
            <a:r>
              <a:rPr lang="pt-BR" altLang="pt-BR">
                <a:solidFill>
                  <a:schemeClr val="bg1"/>
                </a:solidFill>
              </a:rPr>
              <a:t>: A mediação de outros, ex.: Maria, os santos.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>
            <a:extLst>
              <a:ext uri="{FF2B5EF4-FFF2-40B4-BE49-F238E27FC236}">
                <a16:creationId xmlns:a16="http://schemas.microsoft.com/office/drawing/2014/main" id="{C70B12FB-727B-B844-2C56-BB885654E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88C2CD80-32D6-808F-7115-1F36F2BD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38225"/>
            <a:ext cx="4248150" cy="447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i="1">
                <a:solidFill>
                  <a:schemeClr val="bg1"/>
                </a:solidFill>
              </a:rPr>
              <a:t>A doutrina pura</a:t>
            </a:r>
            <a:r>
              <a:rPr lang="pt-BR" altLang="pt-BR">
                <a:solidFill>
                  <a:schemeClr val="bg1"/>
                </a:solidFill>
              </a:rPr>
              <a:t>: Somos salvos pela graça (Efésios 2:8 e 9) e justificados pela fé, gratuitamente (Romanos 3:24). </a:t>
            </a:r>
          </a:p>
          <a:p>
            <a:pPr algn="l">
              <a:spcBef>
                <a:spcPct val="0"/>
              </a:spcBef>
            </a:pPr>
            <a:r>
              <a:rPr lang="pt-BR" altLang="pt-BR" i="1">
                <a:solidFill>
                  <a:schemeClr val="bg1"/>
                </a:solidFill>
              </a:rPr>
              <a:t>O vinho adulterado</a:t>
            </a:r>
            <a:r>
              <a:rPr lang="pt-BR" altLang="pt-BR">
                <a:solidFill>
                  <a:schemeClr val="bg1"/>
                </a:solidFill>
              </a:rPr>
              <a:t>: As penitências, as obras meritórias.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>
            <a:extLst>
              <a:ext uri="{FF2B5EF4-FFF2-40B4-BE49-F238E27FC236}">
                <a16:creationId xmlns:a16="http://schemas.microsoft.com/office/drawing/2014/main" id="{BFF7C806-A10C-03D5-1785-44F90423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D6C229E2-CE7C-A50E-5A03-17969C5C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403350"/>
            <a:ext cx="4114800" cy="447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 i="1">
                <a:solidFill>
                  <a:schemeClr val="bg1"/>
                </a:solidFill>
              </a:rPr>
              <a:t>A doutrina pura:</a:t>
            </a:r>
            <a:r>
              <a:rPr lang="pt-BR" altLang="pt-BR" sz="2400">
                <a:solidFill>
                  <a:schemeClr val="bg1"/>
                </a:solidFill>
              </a:rPr>
              <a:t> A fé não anula a lei (Romanos 3:31), mas descreve a conduta ética cristã que vive aquele que foi perdoado e justificado pela fé na graça (S. João 8:3-11; Efésios 4:28). O crente guarda a lei como fruto da nova vida em Cristo; como expressão de amor a Cristo (S. João 14:15).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>
            <a:extLst>
              <a:ext uri="{FF2B5EF4-FFF2-40B4-BE49-F238E27FC236}">
                <a16:creationId xmlns:a16="http://schemas.microsoft.com/office/drawing/2014/main" id="{C11E8580-7E53-6DE7-A229-A66BB17B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1F275595-90CC-EFAE-E6C2-C9FD4522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3724275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</a:rPr>
              <a:t>A lei não foi mudada por Jesus e ele não autorizou mudança nenhuma (S. Mateus 5:17 e 18). Por isso o crente guarda os mandamentos (Apocalipse 14:12). </a:t>
            </a:r>
          </a:p>
          <a:p>
            <a:pPr algn="l">
              <a:spcBef>
                <a:spcPct val="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O vinho adulterado</a:t>
            </a:r>
            <a:r>
              <a:rPr lang="pt-BR" altLang="pt-BR" sz="2800">
                <a:solidFill>
                  <a:schemeClr val="bg1"/>
                </a:solidFill>
              </a:rPr>
              <a:t>: Ensina que se pode mudar a lei e adulterá-la.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9" name="Picture 9">
            <a:extLst>
              <a:ext uri="{FF2B5EF4-FFF2-40B4-BE49-F238E27FC236}">
                <a16:creationId xmlns:a16="http://schemas.microsoft.com/office/drawing/2014/main" id="{8DE976EE-46C3-9CC6-5D72-21F3639A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9DC20837-F8EA-759E-449F-5603AC73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523875"/>
            <a:ext cx="4483100" cy="556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 i="1">
                <a:solidFill>
                  <a:schemeClr val="bg1"/>
                </a:solidFill>
              </a:rPr>
              <a:t>A doutrina pura</a:t>
            </a:r>
            <a:r>
              <a:rPr lang="pt-BR" altLang="pt-BR" sz="2400">
                <a:solidFill>
                  <a:schemeClr val="bg1"/>
                </a:solidFill>
              </a:rPr>
              <a:t>: O segundo mandamento da Santa Lei de Deus proíbe adorar ou venerar ou render culto a imagens (Êxodo 20:4-6). Há muitíssimas declarações bíblicas que falam que é irracional pedir auxílio e render culto a objetos inanimados (Isaías 44:9-20; 46:8-10). Deus disse que não quer ser adorado através das imagens. (Isaías 42:8 e 17)Ele é Espírito e pede um culto espiritual (S. João 4:23 e 24)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>
            <a:extLst>
              <a:ext uri="{FF2B5EF4-FFF2-40B4-BE49-F238E27FC236}">
                <a16:creationId xmlns:a16="http://schemas.microsoft.com/office/drawing/2014/main" id="{68108B42-FE8D-67BF-D57A-0FF11A1B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>
            <a:extLst>
              <a:ext uri="{FF2B5EF4-FFF2-40B4-BE49-F238E27FC236}">
                <a16:creationId xmlns:a16="http://schemas.microsoft.com/office/drawing/2014/main" id="{32546786-8568-BADC-D830-AC70B127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92200"/>
            <a:ext cx="4316412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 i="1">
                <a:solidFill>
                  <a:schemeClr val="bg1"/>
                </a:solidFill>
              </a:rPr>
              <a:t>O vinho adulterado</a:t>
            </a:r>
            <a:r>
              <a:rPr lang="pt-BR" altLang="pt-BR" sz="2800">
                <a:solidFill>
                  <a:schemeClr val="bg1"/>
                </a:solidFill>
              </a:rPr>
              <a:t>: Fazer imagens, acender velas perante imagens, pedir-lhes alguma graça, fazer promessas, orar ajoelhado diante de imagens, etc. Tirar este mandamento ao ensinar o povo por meio do catecismo. Mas na Bíblia o mandamento está escrito.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>
            <a:extLst>
              <a:ext uri="{FF2B5EF4-FFF2-40B4-BE49-F238E27FC236}">
                <a16:creationId xmlns:a16="http://schemas.microsoft.com/office/drawing/2014/main" id="{D20E91E4-A179-10C8-566F-FEEB4888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>
            <a:extLst>
              <a:ext uri="{FF2B5EF4-FFF2-40B4-BE49-F238E27FC236}">
                <a16:creationId xmlns:a16="http://schemas.microsoft.com/office/drawing/2014/main" id="{704C0EA1-CC65-5EAC-E488-F1FDFC3D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908050"/>
            <a:ext cx="4259263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A </a:t>
            </a:r>
            <a:r>
              <a:rPr lang="pt-BR" altLang="pt-BR" sz="2800" i="1">
                <a:solidFill>
                  <a:schemeClr val="bg1"/>
                </a:solidFill>
              </a:rPr>
              <a:t>doutrina pura</a:t>
            </a:r>
            <a:r>
              <a:rPr lang="pt-BR" altLang="pt-BR" sz="2800">
                <a:solidFill>
                  <a:schemeClr val="bg1"/>
                </a:solidFill>
              </a:rPr>
              <a:t>: O quarto mandamento ensina observar o santo Sábado (Êxodo 20:8-11). Nosso Senhor Jesus guardou o Sábado (S. Lucas 4:16), A bem-aventurada virgem Maria e outras piedosas mulheres o guardaram (S. Lucas 23:54-56)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>
            <a:extLst>
              <a:ext uri="{FF2B5EF4-FFF2-40B4-BE49-F238E27FC236}">
                <a16:creationId xmlns:a16="http://schemas.microsoft.com/office/drawing/2014/main" id="{8D7E8621-073C-D670-56BF-50A98872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1F5AA7E5-C356-0807-6557-476710D8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0713"/>
            <a:ext cx="3903663" cy="564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Jesus disse que não se pode mudar a lei (S. Mateus 5:17 e 18). O anticristo mudaria (Daniel 7:25), mas os fiéis guardariam os mandamentos de Deus (Apocalipse 14:12), por isso no novo Céu e na Nova Terra seguir-se-á guardando o sábado (Isaías 66:22 e 23).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2" name="Picture 10">
            <a:extLst>
              <a:ext uri="{FF2B5EF4-FFF2-40B4-BE49-F238E27FC236}">
                <a16:creationId xmlns:a16="http://schemas.microsoft.com/office/drawing/2014/main" id="{43F07FB3-4177-8E79-FC48-6C1EF3B5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>
            <a:extLst>
              <a:ext uri="{FF2B5EF4-FFF2-40B4-BE49-F238E27FC236}">
                <a16:creationId xmlns:a16="http://schemas.microsoft.com/office/drawing/2014/main" id="{4E030E6C-1E5C-CF56-6398-90AD3DF4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4103688" cy="295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i="1">
                <a:solidFill>
                  <a:schemeClr val="bg1"/>
                </a:solidFill>
              </a:rPr>
              <a:t>O vinho adulterado:</a:t>
            </a:r>
            <a:r>
              <a:rPr lang="pt-BR" altLang="pt-BR">
                <a:solidFill>
                  <a:schemeClr val="bg1"/>
                </a:solidFill>
              </a:rPr>
              <a:t> Deixaram de guardar o sábado e ensinam a guardar o domingo </a:t>
            </a:r>
            <a:r>
              <a:rPr lang="pt-BR" altLang="pt-BR" sz="2800">
                <a:solidFill>
                  <a:schemeClr val="bg1"/>
                </a:solidFill>
              </a:rPr>
              <a:t>(S. Tiago 2:10; S. Lucas 6:46)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>
            <a:extLst>
              <a:ext uri="{FF2B5EF4-FFF2-40B4-BE49-F238E27FC236}">
                <a16:creationId xmlns:a16="http://schemas.microsoft.com/office/drawing/2014/main" id="{C8C0DC42-DA17-D742-A71C-EA214149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 Box 5">
            <a:extLst>
              <a:ext uri="{FF2B5EF4-FFF2-40B4-BE49-F238E27FC236}">
                <a16:creationId xmlns:a16="http://schemas.microsoft.com/office/drawing/2014/main" id="{18726399-AEFF-20EF-64A9-55F84A9DE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4319588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 i="1">
                <a:solidFill>
                  <a:schemeClr val="bg1"/>
                </a:solidFill>
              </a:rPr>
              <a:t>A doutrina pura</a:t>
            </a:r>
            <a:r>
              <a:rPr lang="pt-BR" altLang="pt-BR" sz="2800">
                <a:solidFill>
                  <a:schemeClr val="bg1"/>
                </a:solidFill>
              </a:rPr>
              <a:t>: Os mortos estão dormindo (S. João 11:1-14), inconscientes (Eclesiastes 9:5 e 6) até a ressurreição (S. João 5:28 e 29) quando receberão a vida eterna (I Coríntios 15:20-23). Não há outra oportunidade depois da morte (Hebreus 9:27)...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>
            <a:extLst>
              <a:ext uri="{FF2B5EF4-FFF2-40B4-BE49-F238E27FC236}">
                <a16:creationId xmlns:a16="http://schemas.microsoft.com/office/drawing/2014/main" id="{04B2CCB7-D574-586F-F912-49A9A399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Box 11">
            <a:extLst>
              <a:ext uri="{FF2B5EF4-FFF2-40B4-BE49-F238E27FC236}">
                <a16:creationId xmlns:a16="http://schemas.microsoft.com/office/drawing/2014/main" id="{B39DCAB6-6E1B-CCE2-8556-C080E6D2C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23863"/>
            <a:ext cx="5113338" cy="5453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Uma das tremendas revelações que Deus nos faz neste livro é a respeito do que Ele chama o mistério de babilônia, a grande meretriz, e de como o conteúdo dessa mensagem pode afetar nossa salvação. Vamos analisá-lo neste estudo.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7" name="Picture 9">
            <a:extLst>
              <a:ext uri="{FF2B5EF4-FFF2-40B4-BE49-F238E27FC236}">
                <a16:creationId xmlns:a16="http://schemas.microsoft.com/office/drawing/2014/main" id="{09C36BD3-0FD0-FFAC-C4D9-AE2846D6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>
            <a:extLst>
              <a:ext uri="{FF2B5EF4-FFF2-40B4-BE49-F238E27FC236}">
                <a16:creationId xmlns:a16="http://schemas.microsoft.com/office/drawing/2014/main" id="{108C5DB7-3D4A-A25A-3DB2-2F2FE598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4464050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</a:rPr>
              <a:t>...nem pode alguém ser salvo por méritos de outra pessoa que está fazendo penitências (Romanos 14:12) </a:t>
            </a:r>
          </a:p>
          <a:p>
            <a:pPr algn="l">
              <a:spcBef>
                <a:spcPct val="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O vinho adulterado</a:t>
            </a:r>
            <a:r>
              <a:rPr lang="pt-BR" altLang="pt-BR" sz="2800">
                <a:solidFill>
                  <a:schemeClr val="bg1"/>
                </a:solidFill>
              </a:rPr>
              <a:t>: as doutrinas do purgatório, indulgências, etc. derivadas da idéia errônea de que os mortos vivem. E existem muitos outros exemplos.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>
            <a:extLst>
              <a:ext uri="{FF2B5EF4-FFF2-40B4-BE49-F238E27FC236}">
                <a16:creationId xmlns:a16="http://schemas.microsoft.com/office/drawing/2014/main" id="{D0021FFE-56BA-B383-59D7-456FA14B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 Box 5">
            <a:extLst>
              <a:ext uri="{FF2B5EF4-FFF2-40B4-BE49-F238E27FC236}">
                <a16:creationId xmlns:a16="http://schemas.microsoft.com/office/drawing/2014/main" id="{78FF3B0E-3F71-7B25-776C-544BA3B3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3744912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Que palavras escritas na testa de babilônia demonstram que há igrejas-filhas que partilham de parte de seus erros religiosos?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Picture 9">
            <a:extLst>
              <a:ext uri="{FF2B5EF4-FFF2-40B4-BE49-F238E27FC236}">
                <a16:creationId xmlns:a16="http://schemas.microsoft.com/office/drawing/2014/main" id="{0A7CAEF4-753D-C24B-9919-9335496D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B49199B3-B46D-107E-3B70-30BA4F685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3889375" cy="445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“Na sua fronte, achava-se escrito um nome, um mistério: </a:t>
            </a:r>
            <a:r>
              <a:rPr lang="pt-BR" altLang="pt-BR" sz="2800">
                <a:solidFill>
                  <a:schemeClr val="bg1"/>
                </a:solidFill>
              </a:rPr>
              <a:t>B</a:t>
            </a:r>
            <a:r>
              <a:rPr lang="pt-BR" altLang="pt-BR" sz="2400">
                <a:solidFill>
                  <a:schemeClr val="bg1"/>
                </a:solidFill>
              </a:rPr>
              <a:t>ABILÕNIA</a:t>
            </a:r>
            <a:r>
              <a:rPr lang="pt-BR" altLang="pt-BR" sz="2800">
                <a:solidFill>
                  <a:schemeClr val="bg1"/>
                </a:solidFill>
              </a:rPr>
              <a:t>, A G</a:t>
            </a:r>
            <a:r>
              <a:rPr lang="pt-BR" altLang="pt-BR" sz="2400">
                <a:solidFill>
                  <a:schemeClr val="bg1"/>
                </a:solidFill>
              </a:rPr>
              <a:t>RANDE</a:t>
            </a:r>
            <a:r>
              <a:rPr lang="pt-BR" altLang="pt-BR" sz="2800">
                <a:solidFill>
                  <a:schemeClr val="bg1"/>
                </a:solidFill>
              </a:rPr>
              <a:t>, A M</a:t>
            </a:r>
            <a:r>
              <a:rPr lang="pt-BR" altLang="pt-BR" sz="2400">
                <a:solidFill>
                  <a:schemeClr val="bg1"/>
                </a:solidFill>
              </a:rPr>
              <a:t>ÃE</a:t>
            </a:r>
            <a:r>
              <a:rPr lang="pt-BR" altLang="pt-BR" sz="2800">
                <a:solidFill>
                  <a:schemeClr val="bg1"/>
                </a:solidFill>
              </a:rPr>
              <a:t> D</a:t>
            </a:r>
            <a:r>
              <a:rPr lang="pt-BR" altLang="pt-BR" sz="2400">
                <a:solidFill>
                  <a:schemeClr val="bg1"/>
                </a:solidFill>
              </a:rPr>
              <a:t>AS</a:t>
            </a:r>
            <a:r>
              <a:rPr lang="pt-BR" altLang="pt-BR" sz="2800">
                <a:solidFill>
                  <a:schemeClr val="bg1"/>
                </a:solidFill>
              </a:rPr>
              <a:t> M</a:t>
            </a:r>
            <a:r>
              <a:rPr lang="pt-BR" altLang="pt-BR" sz="2400">
                <a:solidFill>
                  <a:schemeClr val="bg1"/>
                </a:solidFill>
              </a:rPr>
              <a:t>ERETRIZES</a:t>
            </a:r>
            <a:r>
              <a:rPr lang="pt-BR" altLang="pt-BR" sz="2800">
                <a:solidFill>
                  <a:schemeClr val="bg1"/>
                </a:solidFill>
              </a:rPr>
              <a:t> E D</a:t>
            </a:r>
            <a:r>
              <a:rPr lang="pt-BR" altLang="pt-BR" sz="2400">
                <a:solidFill>
                  <a:schemeClr val="bg1"/>
                </a:solidFill>
              </a:rPr>
              <a:t>AS </a:t>
            </a:r>
            <a:r>
              <a:rPr lang="pt-BR" altLang="pt-BR" sz="2800">
                <a:solidFill>
                  <a:schemeClr val="bg1"/>
                </a:solidFill>
              </a:rPr>
              <a:t>A</a:t>
            </a:r>
            <a:r>
              <a:rPr lang="pt-BR" altLang="pt-BR" sz="2400">
                <a:solidFill>
                  <a:schemeClr val="bg1"/>
                </a:solidFill>
              </a:rPr>
              <a:t>BOMINAÇÕES</a:t>
            </a:r>
            <a:r>
              <a:rPr lang="pt-BR" altLang="pt-BR" sz="2800">
                <a:solidFill>
                  <a:schemeClr val="bg1"/>
                </a:solidFill>
              </a:rPr>
              <a:t> D</a:t>
            </a:r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800">
                <a:solidFill>
                  <a:schemeClr val="bg1"/>
                </a:solidFill>
              </a:rPr>
              <a:t> T</a:t>
            </a:r>
            <a:r>
              <a:rPr lang="pt-BR" altLang="pt-BR" sz="2400">
                <a:solidFill>
                  <a:schemeClr val="bg1"/>
                </a:solidFill>
              </a:rPr>
              <a:t>ERRA</a:t>
            </a:r>
            <a:r>
              <a:rPr lang="pt-BR" altLang="pt-BR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pt-BR" altLang="pt-BR" sz="2800"/>
              <a:t> Apocalipse 17:5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2" name="Picture 10">
            <a:extLst>
              <a:ext uri="{FF2B5EF4-FFF2-40B4-BE49-F238E27FC236}">
                <a16:creationId xmlns:a16="http://schemas.microsoft.com/office/drawing/2014/main" id="{0D9099CC-79E2-0D8C-6194-C0D653C9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Text Box 5">
            <a:extLst>
              <a:ext uri="{FF2B5EF4-FFF2-40B4-BE49-F238E27FC236}">
                <a16:creationId xmlns:a16="http://schemas.microsoft.com/office/drawing/2014/main" id="{957A6FC0-E8C1-75B4-750E-C52E44EE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3887788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A visão do Apocalipse revela que Roma é a igreja-mãe. Esta tem filhos que a deixaram e filhas que saíram dela, mas apesar de havê-la abandonado conservam muito de seus vícios e da sua conduta religiosa equivocada.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>
            <a:extLst>
              <a:ext uri="{FF2B5EF4-FFF2-40B4-BE49-F238E27FC236}">
                <a16:creationId xmlns:a16="http://schemas.microsoft.com/office/drawing/2014/main" id="{5380011B-355C-2186-F893-983D7CA0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C292956C-5B28-12DA-AF4B-8753BA4B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3311525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</a:rPr>
              <a:t>O chamado misericordioso de um Deus amorável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0" name="Picture 12">
            <a:extLst>
              <a:ext uri="{FF2B5EF4-FFF2-40B4-BE49-F238E27FC236}">
                <a16:creationId xmlns:a16="http://schemas.microsoft.com/office/drawing/2014/main" id="{B9E784C4-3A21-284B-9194-F9E18559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DEDC6B78-436A-EE92-AF9B-E16E71282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33375"/>
            <a:ext cx="6192838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/>
              <a:t>Por que razões específicas diz Deus que castigará babilônia?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07F9E4AA-5E37-84E1-A9CC-89476229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427413"/>
            <a:ext cx="7223125" cy="3170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“Seguiu-se outro anjo, o segundo, dizendo: Caiu, caiu a grande Babilônia que tem dado a beber a todas as nações do vinho da fúria da sua prostituição.”</a:t>
            </a:r>
          </a:p>
          <a:p>
            <a:pPr algn="r"/>
            <a:r>
              <a:rPr lang="pt-BR" altLang="pt-BR" sz="2800"/>
              <a:t> Apocalipse 14:8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2" name="Picture 16">
            <a:extLst>
              <a:ext uri="{FF2B5EF4-FFF2-40B4-BE49-F238E27FC236}">
                <a16:creationId xmlns:a16="http://schemas.microsoft.com/office/drawing/2014/main" id="{06933393-20A9-FBFB-047B-5E6B3CA4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210BF3DC-E419-1165-0B36-C75002D3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4950"/>
            <a:ext cx="5868988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/>
              <a:t>Há muitos que crêem que devemos reformar as igrejas que têm caído. Que diz Deus aos que estão em babilônia? </a:t>
            </a:r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482942C0-3A25-6521-5522-D11190F4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5219700" cy="4144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“Ouvi outra voz do céu, dizendo: Retirai-vos dela, povo meu, para não serdes cúmplices em seus pecados e para não participardes dos seus flagelos. </a:t>
            </a:r>
          </a:p>
          <a:p>
            <a:pPr algn="r"/>
            <a:r>
              <a:rPr lang="pt-BR" altLang="pt-BR" sz="2800"/>
              <a:t>Apocalipse 18:4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5" name="Picture 11">
            <a:extLst>
              <a:ext uri="{FF2B5EF4-FFF2-40B4-BE49-F238E27FC236}">
                <a16:creationId xmlns:a16="http://schemas.microsoft.com/office/drawing/2014/main" id="{D577B8A0-600C-7D19-19CB-1CF6E52D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Text Box 6">
            <a:extLst>
              <a:ext uri="{FF2B5EF4-FFF2-40B4-BE49-F238E27FC236}">
                <a16:creationId xmlns:a16="http://schemas.microsoft.com/office/drawing/2014/main" id="{FF0318CA-08BC-78B1-670F-83DF81FF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4032250" cy="447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Deus nos deu a graça de conhecer essas revelações. Sejamos leais com nosso Senhor, saíamos dos lugares de erro e sigamos a Jesus definitivamente.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>
            <a:extLst>
              <a:ext uri="{FF2B5EF4-FFF2-40B4-BE49-F238E27FC236}">
                <a16:creationId xmlns:a16="http://schemas.microsoft.com/office/drawing/2014/main" id="{B523D930-1276-EEC7-CED7-1F96183B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66BDA5F5-9C75-7232-9CF8-4703B8CC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3527425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</a:rPr>
              <a:t>Babilônia, Símbolo de Apostasia Espiritual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>
            <a:extLst>
              <a:ext uri="{FF2B5EF4-FFF2-40B4-BE49-F238E27FC236}">
                <a16:creationId xmlns:a16="http://schemas.microsoft.com/office/drawing/2014/main" id="{D7C0EE39-E544-FEFA-3CDD-85777BB6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CF7DFC41-BC28-967C-DCA2-B0DFBD8A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68413"/>
            <a:ext cx="4319588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</a:rPr>
              <a:t>Que tragédia deixa descoberto a proclamação das três mensagens angélicas?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8" name="Picture 8">
            <a:extLst>
              <a:ext uri="{FF2B5EF4-FFF2-40B4-BE49-F238E27FC236}">
                <a16:creationId xmlns:a16="http://schemas.microsoft.com/office/drawing/2014/main" id="{FEC46E8A-3D73-1E09-2090-69B3D119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>
            <a:extLst>
              <a:ext uri="{FF2B5EF4-FFF2-40B4-BE49-F238E27FC236}">
                <a16:creationId xmlns:a16="http://schemas.microsoft.com/office/drawing/2014/main" id="{12E4B854-AD6A-0939-504E-FFD649C63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4032250" cy="405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</a:rPr>
              <a:t>“Seguiu-se outro anjo, o segundo, dizendo: Caiu, caiu a grande Babilônia que tem dado a beber a todas as nações do vinho da fúria da sua prostituição.” </a:t>
            </a:r>
          </a:p>
          <a:p>
            <a:pPr algn="r"/>
            <a:r>
              <a:rPr lang="pt-BR" altLang="pt-BR" sz="2400"/>
              <a:t>Apocalipse 14:8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>
            <a:extLst>
              <a:ext uri="{FF2B5EF4-FFF2-40B4-BE49-F238E27FC236}">
                <a16:creationId xmlns:a16="http://schemas.microsoft.com/office/drawing/2014/main" id="{99BB84E8-EB0A-CE2C-67B7-6CA8195A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>
            <a:extLst>
              <a:ext uri="{FF2B5EF4-FFF2-40B4-BE49-F238E27FC236}">
                <a16:creationId xmlns:a16="http://schemas.microsoft.com/office/drawing/2014/main" id="{4E36D5E9-807E-1921-AEDE-C6EDB294D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765175"/>
            <a:ext cx="4176713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Aqui está falando de uma babilônia mística ou simbólica, pois a literal já havia sido destruída nos tempos do antigo testamento e </a:t>
            </a:r>
            <a:r>
              <a:rPr lang="pt-BR" altLang="pt-BR">
                <a:solidFill>
                  <a:schemeClr val="bg1"/>
                </a:solidFill>
              </a:rPr>
              <a:t>Isaías 13:19-21</a:t>
            </a:r>
            <a:r>
              <a:rPr lang="pt-BR" altLang="pt-BR"/>
              <a:t> declara que nunca mais seria habitada.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>
            <a:extLst>
              <a:ext uri="{FF2B5EF4-FFF2-40B4-BE49-F238E27FC236}">
                <a16:creationId xmlns:a16="http://schemas.microsoft.com/office/drawing/2014/main" id="{74A894F2-EBF1-BB2B-C976-54F94742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50CD72BA-ED9E-609B-D333-9F363BCB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4681537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</a:rPr>
              <a:t>É interessante notar que a Bíblia de Jerusalém (Tradução Católica), comentando </a:t>
            </a:r>
            <a:r>
              <a:rPr lang="pt-BR" altLang="pt-BR"/>
              <a:t>Apocalipse 17:5</a:t>
            </a:r>
            <a:r>
              <a:rPr lang="pt-BR" altLang="pt-BR">
                <a:solidFill>
                  <a:schemeClr val="bg1"/>
                </a:solidFill>
              </a:rPr>
              <a:t> diz que a Babilônia é o nome simbólico de Roma.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1798</Words>
  <Application>Microsoft Office PowerPoint</Application>
  <PresentationFormat>Apresentação na tela (4:3)</PresentationFormat>
  <Paragraphs>75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1" baseType="lpstr">
      <vt:lpstr>Times New Roman</vt:lpstr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Mistério de Babilônia, A Grande Meretriz</dc:title>
  <dc:subject>Apocalipse</dc:subject>
  <dc:creator>Pr. Ari Celso Cidral</dc:creator>
  <dc:description>Edição: Dilenio Enderle</dc:description>
  <cp:lastModifiedBy>Pr. Marcelo Carvalho</cp:lastModifiedBy>
  <cp:revision>113</cp:revision>
  <dcterms:created xsi:type="dcterms:W3CDTF">1601-01-01T00:00:00Z</dcterms:created>
  <dcterms:modified xsi:type="dcterms:W3CDTF">2022-05-19T08:50:08Z</dcterms:modified>
</cp:coreProperties>
</file>