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7" r:id="rId2"/>
    <p:sldId id="288" r:id="rId3"/>
    <p:sldId id="289" r:id="rId4"/>
    <p:sldId id="256"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3" r:id="rId29"/>
    <p:sldId id="282" r:id="rId30"/>
    <p:sldId id="290" r:id="rId31"/>
  </p:sldIdLst>
  <p:sldSz cx="9144000" cy="6858000" type="screen4x3"/>
  <p:notesSz cx="6858000" cy="9144000"/>
  <p:defaultTextStyle>
    <a:defPPr>
      <a:defRPr lang="pt-BR"/>
    </a:defPPr>
    <a:lvl1pPr algn="l" rtl="0" fontAlgn="base">
      <a:spcBef>
        <a:spcPct val="50000"/>
      </a:spcBef>
      <a:spcAft>
        <a:spcPct val="0"/>
      </a:spcAft>
      <a:defRPr sz="3200" b="1" kern="1200">
        <a:solidFill>
          <a:srgbClr val="FFFF00"/>
        </a:solidFill>
        <a:latin typeface="Souvenir Lt BT" pitchFamily="18" charset="0"/>
        <a:ea typeface="+mn-ea"/>
        <a:cs typeface="+mn-cs"/>
      </a:defRPr>
    </a:lvl1pPr>
    <a:lvl2pPr marL="457200" algn="l" rtl="0" fontAlgn="base">
      <a:spcBef>
        <a:spcPct val="50000"/>
      </a:spcBef>
      <a:spcAft>
        <a:spcPct val="0"/>
      </a:spcAft>
      <a:defRPr sz="3200" b="1" kern="1200">
        <a:solidFill>
          <a:srgbClr val="FFFF00"/>
        </a:solidFill>
        <a:latin typeface="Souvenir Lt BT" pitchFamily="18" charset="0"/>
        <a:ea typeface="+mn-ea"/>
        <a:cs typeface="+mn-cs"/>
      </a:defRPr>
    </a:lvl2pPr>
    <a:lvl3pPr marL="914400" algn="l" rtl="0" fontAlgn="base">
      <a:spcBef>
        <a:spcPct val="50000"/>
      </a:spcBef>
      <a:spcAft>
        <a:spcPct val="0"/>
      </a:spcAft>
      <a:defRPr sz="3200" b="1" kern="1200">
        <a:solidFill>
          <a:srgbClr val="FFFF00"/>
        </a:solidFill>
        <a:latin typeface="Souvenir Lt BT" pitchFamily="18" charset="0"/>
        <a:ea typeface="+mn-ea"/>
        <a:cs typeface="+mn-cs"/>
      </a:defRPr>
    </a:lvl3pPr>
    <a:lvl4pPr marL="1371600" algn="l" rtl="0" fontAlgn="base">
      <a:spcBef>
        <a:spcPct val="50000"/>
      </a:spcBef>
      <a:spcAft>
        <a:spcPct val="0"/>
      </a:spcAft>
      <a:defRPr sz="3200" b="1" kern="1200">
        <a:solidFill>
          <a:srgbClr val="FFFF00"/>
        </a:solidFill>
        <a:latin typeface="Souvenir Lt BT" pitchFamily="18" charset="0"/>
        <a:ea typeface="+mn-ea"/>
        <a:cs typeface="+mn-cs"/>
      </a:defRPr>
    </a:lvl4pPr>
    <a:lvl5pPr marL="1828800" algn="l" rtl="0" fontAlgn="base">
      <a:spcBef>
        <a:spcPct val="50000"/>
      </a:spcBef>
      <a:spcAft>
        <a:spcPct val="0"/>
      </a:spcAft>
      <a:defRPr sz="3200" b="1" kern="1200">
        <a:solidFill>
          <a:srgbClr val="FFFF00"/>
        </a:solidFill>
        <a:latin typeface="Souvenir Lt BT" pitchFamily="18" charset="0"/>
        <a:ea typeface="+mn-ea"/>
        <a:cs typeface="+mn-cs"/>
      </a:defRPr>
    </a:lvl5pPr>
    <a:lvl6pPr marL="2286000" algn="l" defTabSz="914400" rtl="0" eaLnBrk="1" latinLnBrk="0" hangingPunct="1">
      <a:defRPr sz="3200" b="1" kern="1200">
        <a:solidFill>
          <a:srgbClr val="FFFF00"/>
        </a:solidFill>
        <a:latin typeface="Souvenir Lt BT" pitchFamily="18" charset="0"/>
        <a:ea typeface="+mn-ea"/>
        <a:cs typeface="+mn-cs"/>
      </a:defRPr>
    </a:lvl6pPr>
    <a:lvl7pPr marL="2743200" algn="l" defTabSz="914400" rtl="0" eaLnBrk="1" latinLnBrk="0" hangingPunct="1">
      <a:defRPr sz="3200" b="1" kern="1200">
        <a:solidFill>
          <a:srgbClr val="FFFF00"/>
        </a:solidFill>
        <a:latin typeface="Souvenir Lt BT" pitchFamily="18" charset="0"/>
        <a:ea typeface="+mn-ea"/>
        <a:cs typeface="+mn-cs"/>
      </a:defRPr>
    </a:lvl7pPr>
    <a:lvl8pPr marL="3200400" algn="l" defTabSz="914400" rtl="0" eaLnBrk="1" latinLnBrk="0" hangingPunct="1">
      <a:defRPr sz="3200" b="1" kern="1200">
        <a:solidFill>
          <a:srgbClr val="FFFF00"/>
        </a:solidFill>
        <a:latin typeface="Souvenir Lt BT" pitchFamily="18" charset="0"/>
        <a:ea typeface="+mn-ea"/>
        <a:cs typeface="+mn-cs"/>
      </a:defRPr>
    </a:lvl8pPr>
    <a:lvl9pPr marL="3657600" algn="l" defTabSz="914400" rtl="0" eaLnBrk="1" latinLnBrk="0" hangingPunct="1">
      <a:defRPr sz="3200" b="1" kern="1200">
        <a:solidFill>
          <a:srgbClr val="FFFF00"/>
        </a:solidFill>
        <a:latin typeface="Souvenir Lt BT"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3" d="100"/>
          <a:sy n="33" d="100"/>
        </p:scale>
        <p:origin x="139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0" d="100"/>
          <a:sy n="50" d="100"/>
        </p:scale>
        <p:origin x="-186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CC7AA76-B919-AAC0-F756-5B7C1911891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Arial" panose="020B0604020202020204" pitchFamily="34" charset="0"/>
              </a:defRPr>
            </a:lvl1pPr>
          </a:lstStyle>
          <a:p>
            <a:endParaRPr lang="pt-BR" altLang="pt-BR"/>
          </a:p>
        </p:txBody>
      </p:sp>
      <p:sp>
        <p:nvSpPr>
          <p:cNvPr id="38915" name="Rectangle 3">
            <a:extLst>
              <a:ext uri="{FF2B5EF4-FFF2-40B4-BE49-F238E27FC236}">
                <a16:creationId xmlns:a16="http://schemas.microsoft.com/office/drawing/2014/main" id="{0434E228-9410-9A93-C156-24F378B9E96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Arial" panose="020B0604020202020204" pitchFamily="34" charset="0"/>
              </a:defRPr>
            </a:lvl1pPr>
          </a:lstStyle>
          <a:p>
            <a:endParaRPr lang="pt-BR" altLang="pt-BR"/>
          </a:p>
        </p:txBody>
      </p:sp>
      <p:sp>
        <p:nvSpPr>
          <p:cNvPr id="38916" name="Rectangle 4">
            <a:extLst>
              <a:ext uri="{FF2B5EF4-FFF2-40B4-BE49-F238E27FC236}">
                <a16:creationId xmlns:a16="http://schemas.microsoft.com/office/drawing/2014/main" id="{32D8A749-DE28-C385-8B6D-10AF3B31E6B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a:extLst>
              <a:ext uri="{FF2B5EF4-FFF2-40B4-BE49-F238E27FC236}">
                <a16:creationId xmlns:a16="http://schemas.microsoft.com/office/drawing/2014/main" id="{623F5AA1-B706-631B-1134-ACDBCDC9C77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38918" name="Rectangle 6">
            <a:extLst>
              <a:ext uri="{FF2B5EF4-FFF2-40B4-BE49-F238E27FC236}">
                <a16:creationId xmlns:a16="http://schemas.microsoft.com/office/drawing/2014/main" id="{1F718CAF-0BD6-0F1B-7B5C-B38D6C89593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Arial" panose="020B0604020202020204" pitchFamily="34" charset="0"/>
              </a:defRPr>
            </a:lvl1pPr>
          </a:lstStyle>
          <a:p>
            <a:endParaRPr lang="pt-BR" altLang="pt-BR"/>
          </a:p>
        </p:txBody>
      </p:sp>
      <p:sp>
        <p:nvSpPr>
          <p:cNvPr id="38919" name="Rectangle 7">
            <a:extLst>
              <a:ext uri="{FF2B5EF4-FFF2-40B4-BE49-F238E27FC236}">
                <a16:creationId xmlns:a16="http://schemas.microsoft.com/office/drawing/2014/main" id="{CE692FDA-6EDE-C54D-940F-F128E8AE316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Arial" panose="020B0604020202020204" pitchFamily="34" charset="0"/>
              </a:defRPr>
            </a:lvl1pPr>
          </a:lstStyle>
          <a:p>
            <a:fld id="{1C49DDCB-D7C3-4628-A121-FFF981ACDBD5}"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4CA596-13F5-7C98-C0E6-8F58585E66D4}"/>
              </a:ext>
            </a:extLst>
          </p:cNvPr>
          <p:cNvSpPr>
            <a:spLocks noGrp="1" noChangeArrowheads="1"/>
          </p:cNvSpPr>
          <p:nvPr>
            <p:ph type="sldNum" sz="quarter" idx="5"/>
          </p:nvPr>
        </p:nvSpPr>
        <p:spPr>
          <a:ln/>
        </p:spPr>
        <p:txBody>
          <a:bodyPr/>
          <a:lstStyle/>
          <a:p>
            <a:fld id="{EAA8D269-7A4C-4E46-8731-4D342370747B}" type="slidenum">
              <a:rPr lang="pt-BR" altLang="pt-BR"/>
              <a:pPr/>
              <a:t>4</a:t>
            </a:fld>
            <a:endParaRPr lang="pt-BR" altLang="pt-BR"/>
          </a:p>
        </p:txBody>
      </p:sp>
      <p:sp>
        <p:nvSpPr>
          <p:cNvPr id="39938" name="Rectangle 2">
            <a:extLst>
              <a:ext uri="{FF2B5EF4-FFF2-40B4-BE49-F238E27FC236}">
                <a16:creationId xmlns:a16="http://schemas.microsoft.com/office/drawing/2014/main" id="{D7FA9A63-3FCD-38B7-D937-D3C0A8C03BF9}"/>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3E72913F-2292-C318-AC1B-7ECF2A7B4059}"/>
              </a:ext>
            </a:extLst>
          </p:cNvPr>
          <p:cNvSpPr>
            <a:spLocks noGrp="1" noChangeArrowheads="1"/>
          </p:cNvSpPr>
          <p:nvPr>
            <p:ph type="body" idx="1"/>
          </p:nvPr>
        </p:nvSpPr>
        <p:spPr/>
        <p:txBody>
          <a:bodyPr/>
          <a:lstStyle/>
          <a:p>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21DB09-905A-5918-7A9B-7F91650E7AE1}"/>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B264262-B8AE-619E-6CB8-049A88C1178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25DDDD2-3932-54B6-EB01-3B5EF7387718}"/>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5C63978D-20E9-27BA-361C-0EAAE69D6C31}"/>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C28ED94F-BCED-210C-9E76-4D58EACCA291}"/>
              </a:ext>
            </a:extLst>
          </p:cNvPr>
          <p:cNvSpPr>
            <a:spLocks noGrp="1"/>
          </p:cNvSpPr>
          <p:nvPr>
            <p:ph type="sldNum" sz="quarter" idx="12"/>
          </p:nvPr>
        </p:nvSpPr>
        <p:spPr/>
        <p:txBody>
          <a:bodyPr/>
          <a:lstStyle>
            <a:lvl1pPr>
              <a:defRPr/>
            </a:lvl1pPr>
          </a:lstStyle>
          <a:p>
            <a:fld id="{07689CDA-C3BA-4FDA-9E0F-E5F16D8E829E}" type="slidenum">
              <a:rPr lang="pt-BR" altLang="pt-BR"/>
              <a:pPr/>
              <a:t>‹nº›</a:t>
            </a:fld>
            <a:endParaRPr lang="pt-BR" altLang="pt-BR"/>
          </a:p>
        </p:txBody>
      </p:sp>
    </p:spTree>
    <p:extLst>
      <p:ext uri="{BB962C8B-B14F-4D97-AF65-F5344CB8AC3E}">
        <p14:creationId xmlns:p14="http://schemas.microsoft.com/office/powerpoint/2010/main" val="31651573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EA6101-6EF7-2E79-68ED-729FF264197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C655BEA-FA01-7C21-6804-0A518FBA7D2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2256AD8-664B-2641-E4BD-C369FFEBEA6C}"/>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537C5519-1812-FE6F-ADE4-36AA16EB6F89}"/>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1D563328-6D02-9FDD-EDF0-82868238ADCD}"/>
              </a:ext>
            </a:extLst>
          </p:cNvPr>
          <p:cNvSpPr>
            <a:spLocks noGrp="1"/>
          </p:cNvSpPr>
          <p:nvPr>
            <p:ph type="sldNum" sz="quarter" idx="12"/>
          </p:nvPr>
        </p:nvSpPr>
        <p:spPr/>
        <p:txBody>
          <a:bodyPr/>
          <a:lstStyle>
            <a:lvl1pPr>
              <a:defRPr/>
            </a:lvl1pPr>
          </a:lstStyle>
          <a:p>
            <a:fld id="{14DC3E47-3266-4F8A-8C0D-5BBE57EF90DB}" type="slidenum">
              <a:rPr lang="pt-BR" altLang="pt-BR"/>
              <a:pPr/>
              <a:t>‹nº›</a:t>
            </a:fld>
            <a:endParaRPr lang="pt-BR" altLang="pt-BR"/>
          </a:p>
        </p:txBody>
      </p:sp>
    </p:spTree>
    <p:extLst>
      <p:ext uri="{BB962C8B-B14F-4D97-AF65-F5344CB8AC3E}">
        <p14:creationId xmlns:p14="http://schemas.microsoft.com/office/powerpoint/2010/main" val="18538270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CD75DD-5E9A-9537-BFDC-7245CA70C142}"/>
              </a:ext>
            </a:extLst>
          </p:cNvPr>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1F8C2F7-5D25-18D1-F191-2B49F380BF0A}"/>
              </a:ext>
            </a:extLst>
          </p:cNvPr>
          <p:cNvSpPr>
            <a:spLocks noGrp="1"/>
          </p:cNvSpPr>
          <p:nvPr>
            <p:ph type="body" orient="vert" idx="1"/>
          </p:nvPr>
        </p:nvSpPr>
        <p:spPr>
          <a:xfrm>
            <a:off x="457200" y="274638"/>
            <a:ext cx="6019800" cy="585152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35451C8-FEA4-2725-96A8-F6C6C1B8D11D}"/>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C5316186-368F-F559-F7FE-E9D5851F56E4}"/>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23823AF9-9CCA-88C4-2046-5516FACD5A66}"/>
              </a:ext>
            </a:extLst>
          </p:cNvPr>
          <p:cNvSpPr>
            <a:spLocks noGrp="1"/>
          </p:cNvSpPr>
          <p:nvPr>
            <p:ph type="sldNum" sz="quarter" idx="12"/>
          </p:nvPr>
        </p:nvSpPr>
        <p:spPr/>
        <p:txBody>
          <a:bodyPr/>
          <a:lstStyle>
            <a:lvl1pPr>
              <a:defRPr/>
            </a:lvl1pPr>
          </a:lstStyle>
          <a:p>
            <a:fld id="{895D1D0F-CD93-4B3A-A70D-82D181AD661E}" type="slidenum">
              <a:rPr lang="pt-BR" altLang="pt-BR"/>
              <a:pPr/>
              <a:t>‹nº›</a:t>
            </a:fld>
            <a:endParaRPr lang="pt-BR" altLang="pt-BR"/>
          </a:p>
        </p:txBody>
      </p:sp>
    </p:spTree>
    <p:extLst>
      <p:ext uri="{BB962C8B-B14F-4D97-AF65-F5344CB8AC3E}">
        <p14:creationId xmlns:p14="http://schemas.microsoft.com/office/powerpoint/2010/main" val="5734286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AD5A56-B77D-D20F-9878-6616C35E081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EFC8F0C-7014-2037-4039-E5CD38CED8B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1E03C19-A179-7919-4521-AE55DBE23C5A}"/>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74095A57-0990-17E8-3725-5B1FEC963DE5}"/>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A6894287-432B-51B9-5716-25660677D21C}"/>
              </a:ext>
            </a:extLst>
          </p:cNvPr>
          <p:cNvSpPr>
            <a:spLocks noGrp="1"/>
          </p:cNvSpPr>
          <p:nvPr>
            <p:ph type="sldNum" sz="quarter" idx="12"/>
          </p:nvPr>
        </p:nvSpPr>
        <p:spPr/>
        <p:txBody>
          <a:bodyPr/>
          <a:lstStyle>
            <a:lvl1pPr>
              <a:defRPr/>
            </a:lvl1pPr>
          </a:lstStyle>
          <a:p>
            <a:fld id="{B626339D-8602-4512-AFA6-90F58266BC92}" type="slidenum">
              <a:rPr lang="pt-BR" altLang="pt-BR"/>
              <a:pPr/>
              <a:t>‹nº›</a:t>
            </a:fld>
            <a:endParaRPr lang="pt-BR" altLang="pt-BR"/>
          </a:p>
        </p:txBody>
      </p:sp>
    </p:spTree>
    <p:extLst>
      <p:ext uri="{BB962C8B-B14F-4D97-AF65-F5344CB8AC3E}">
        <p14:creationId xmlns:p14="http://schemas.microsoft.com/office/powerpoint/2010/main" val="322443477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3351B2-65DD-A94B-29D7-8C5CAA8B2412}"/>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CA834BE-7761-6D4C-7BFC-1EEFB8B8B5A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FB03692-290D-01BD-ABC6-7CACA75BA37C}"/>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DF52FA57-1771-6368-075F-56C45DA2480C}"/>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0E58C98C-7B04-E541-85B8-E4557513E951}"/>
              </a:ext>
            </a:extLst>
          </p:cNvPr>
          <p:cNvSpPr>
            <a:spLocks noGrp="1"/>
          </p:cNvSpPr>
          <p:nvPr>
            <p:ph type="sldNum" sz="quarter" idx="12"/>
          </p:nvPr>
        </p:nvSpPr>
        <p:spPr/>
        <p:txBody>
          <a:bodyPr/>
          <a:lstStyle>
            <a:lvl1pPr>
              <a:defRPr/>
            </a:lvl1pPr>
          </a:lstStyle>
          <a:p>
            <a:fld id="{F913F797-50CA-415E-A834-19FB72C9777C}" type="slidenum">
              <a:rPr lang="pt-BR" altLang="pt-BR"/>
              <a:pPr/>
              <a:t>‹nº›</a:t>
            </a:fld>
            <a:endParaRPr lang="pt-BR" altLang="pt-BR"/>
          </a:p>
        </p:txBody>
      </p:sp>
    </p:spTree>
    <p:extLst>
      <p:ext uri="{BB962C8B-B14F-4D97-AF65-F5344CB8AC3E}">
        <p14:creationId xmlns:p14="http://schemas.microsoft.com/office/powerpoint/2010/main" val="406720792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1B5B60-EE63-4FCD-7298-D42409B577B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0A6369F-6FE7-2F2D-BA90-5CB912A2B637}"/>
              </a:ext>
            </a:extLst>
          </p:cNvPr>
          <p:cNvSpPr>
            <a:spLocks noGrp="1"/>
          </p:cNvSpPr>
          <p:nvPr>
            <p:ph sz="half" idx="1"/>
          </p:nvPr>
        </p:nvSpPr>
        <p:spPr>
          <a:xfrm>
            <a:off x="457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B062485-6DCB-173D-A3E9-2EF3D757AE8F}"/>
              </a:ext>
            </a:extLst>
          </p:cNvPr>
          <p:cNvSpPr>
            <a:spLocks noGrp="1"/>
          </p:cNvSpPr>
          <p:nvPr>
            <p:ph sz="half" idx="2"/>
          </p:nvPr>
        </p:nvSpPr>
        <p:spPr>
          <a:xfrm>
            <a:off x="4648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565925C-32BC-248B-46C1-586F6F9B2F0B}"/>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0E3B7250-BF05-C013-51FA-3EE03F2005FE}"/>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7634B2AC-E68F-03A9-5124-76BD55BD436F}"/>
              </a:ext>
            </a:extLst>
          </p:cNvPr>
          <p:cNvSpPr>
            <a:spLocks noGrp="1"/>
          </p:cNvSpPr>
          <p:nvPr>
            <p:ph type="sldNum" sz="quarter" idx="12"/>
          </p:nvPr>
        </p:nvSpPr>
        <p:spPr/>
        <p:txBody>
          <a:bodyPr/>
          <a:lstStyle>
            <a:lvl1pPr>
              <a:defRPr/>
            </a:lvl1pPr>
          </a:lstStyle>
          <a:p>
            <a:fld id="{2FBF44E6-BE36-45F8-87F0-CFC97D472220}" type="slidenum">
              <a:rPr lang="pt-BR" altLang="pt-BR"/>
              <a:pPr/>
              <a:t>‹nº›</a:t>
            </a:fld>
            <a:endParaRPr lang="pt-BR" altLang="pt-BR"/>
          </a:p>
        </p:txBody>
      </p:sp>
    </p:spTree>
    <p:extLst>
      <p:ext uri="{BB962C8B-B14F-4D97-AF65-F5344CB8AC3E}">
        <p14:creationId xmlns:p14="http://schemas.microsoft.com/office/powerpoint/2010/main" val="28450941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5416B-A703-FF8D-AAD6-EC8F72C46161}"/>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3D4F655-F22D-9EDC-76BD-2ED4F82EB11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D9AD206-2ACB-AE1D-2D8B-A15B41A8D907}"/>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F6DC594-18F3-3AA8-2AAB-354F8A6DCAC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DD3223E-43A7-A283-0237-6D37D31C835F}"/>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744429D-8839-3439-A27D-272363DAEE17}"/>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1EDB3AEB-BADB-5165-A1D2-EC13878A1742}"/>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D7801F90-943C-FF9B-37C1-71626BB24BA1}"/>
              </a:ext>
            </a:extLst>
          </p:cNvPr>
          <p:cNvSpPr>
            <a:spLocks noGrp="1"/>
          </p:cNvSpPr>
          <p:nvPr>
            <p:ph type="sldNum" sz="quarter" idx="12"/>
          </p:nvPr>
        </p:nvSpPr>
        <p:spPr/>
        <p:txBody>
          <a:bodyPr/>
          <a:lstStyle>
            <a:lvl1pPr>
              <a:defRPr/>
            </a:lvl1pPr>
          </a:lstStyle>
          <a:p>
            <a:fld id="{A5C1C9A2-5CF3-40C3-AA5B-B9F3DC896165}" type="slidenum">
              <a:rPr lang="pt-BR" altLang="pt-BR"/>
              <a:pPr/>
              <a:t>‹nº›</a:t>
            </a:fld>
            <a:endParaRPr lang="pt-BR" altLang="pt-BR"/>
          </a:p>
        </p:txBody>
      </p:sp>
    </p:spTree>
    <p:extLst>
      <p:ext uri="{BB962C8B-B14F-4D97-AF65-F5344CB8AC3E}">
        <p14:creationId xmlns:p14="http://schemas.microsoft.com/office/powerpoint/2010/main" val="17121806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F106F2-59FD-A2E9-1749-22403BD309E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B440C28-2AA7-3E98-5573-E24838B4218B}"/>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0B75072D-2F01-8560-096A-D5D19426E09B}"/>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92BECC59-48AD-7008-0A0A-B2D222F3208B}"/>
              </a:ext>
            </a:extLst>
          </p:cNvPr>
          <p:cNvSpPr>
            <a:spLocks noGrp="1"/>
          </p:cNvSpPr>
          <p:nvPr>
            <p:ph type="sldNum" sz="quarter" idx="12"/>
          </p:nvPr>
        </p:nvSpPr>
        <p:spPr/>
        <p:txBody>
          <a:bodyPr/>
          <a:lstStyle>
            <a:lvl1pPr>
              <a:defRPr/>
            </a:lvl1pPr>
          </a:lstStyle>
          <a:p>
            <a:fld id="{5F7495EA-DC39-48E4-908F-AFE644579604}" type="slidenum">
              <a:rPr lang="pt-BR" altLang="pt-BR"/>
              <a:pPr/>
              <a:t>‹nº›</a:t>
            </a:fld>
            <a:endParaRPr lang="pt-BR" altLang="pt-BR"/>
          </a:p>
        </p:txBody>
      </p:sp>
    </p:spTree>
    <p:extLst>
      <p:ext uri="{BB962C8B-B14F-4D97-AF65-F5344CB8AC3E}">
        <p14:creationId xmlns:p14="http://schemas.microsoft.com/office/powerpoint/2010/main" val="36846834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34D4532-58B1-A929-1C43-06BFEFD1695D}"/>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3E94D108-A9F0-C1D6-DF64-F7E9880D4C69}"/>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8C9F508F-A288-E25C-B879-8D52BF016D9F}"/>
              </a:ext>
            </a:extLst>
          </p:cNvPr>
          <p:cNvSpPr>
            <a:spLocks noGrp="1"/>
          </p:cNvSpPr>
          <p:nvPr>
            <p:ph type="sldNum" sz="quarter" idx="12"/>
          </p:nvPr>
        </p:nvSpPr>
        <p:spPr/>
        <p:txBody>
          <a:bodyPr/>
          <a:lstStyle>
            <a:lvl1pPr>
              <a:defRPr/>
            </a:lvl1pPr>
          </a:lstStyle>
          <a:p>
            <a:fld id="{E235056A-0A6A-4BBA-A466-E7FF5E6E09B4}" type="slidenum">
              <a:rPr lang="pt-BR" altLang="pt-BR"/>
              <a:pPr/>
              <a:t>‹nº›</a:t>
            </a:fld>
            <a:endParaRPr lang="pt-BR" altLang="pt-BR"/>
          </a:p>
        </p:txBody>
      </p:sp>
    </p:spTree>
    <p:extLst>
      <p:ext uri="{BB962C8B-B14F-4D97-AF65-F5344CB8AC3E}">
        <p14:creationId xmlns:p14="http://schemas.microsoft.com/office/powerpoint/2010/main" val="56254661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AD59E-8B08-9262-2A26-60E94F1A22EE}"/>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E7918F9-7BE3-7037-40FE-038CCA00092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0DAED3D-8260-962A-5960-20177B338AF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DF0CC60-71A7-9587-DF8A-B1F079ECE51A}"/>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424186FC-C050-B7C5-CE0F-156193327D3F}"/>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9BD10F45-2C41-103B-E28E-6323D0E798F8}"/>
              </a:ext>
            </a:extLst>
          </p:cNvPr>
          <p:cNvSpPr>
            <a:spLocks noGrp="1"/>
          </p:cNvSpPr>
          <p:nvPr>
            <p:ph type="sldNum" sz="quarter" idx="12"/>
          </p:nvPr>
        </p:nvSpPr>
        <p:spPr/>
        <p:txBody>
          <a:bodyPr/>
          <a:lstStyle>
            <a:lvl1pPr>
              <a:defRPr/>
            </a:lvl1pPr>
          </a:lstStyle>
          <a:p>
            <a:fld id="{37F95533-D084-4288-8F03-E5A63BAA9D58}" type="slidenum">
              <a:rPr lang="pt-BR" altLang="pt-BR"/>
              <a:pPr/>
              <a:t>‹nº›</a:t>
            </a:fld>
            <a:endParaRPr lang="pt-BR" altLang="pt-BR"/>
          </a:p>
        </p:txBody>
      </p:sp>
    </p:spTree>
    <p:extLst>
      <p:ext uri="{BB962C8B-B14F-4D97-AF65-F5344CB8AC3E}">
        <p14:creationId xmlns:p14="http://schemas.microsoft.com/office/powerpoint/2010/main" val="255982320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A8A76-86D7-1004-866E-F6B964394366}"/>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8D10110-24A6-D50B-DC13-F6DCCD7E41C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A9A5E41-9FFF-28A9-C6DC-EF379607D56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CC57CE9-D60D-FD45-DAB5-FE8F8AD13F2B}"/>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686D9C9D-1044-2B33-5731-28CC00310046}"/>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16633B9F-8012-6511-9F23-452830355DD4}"/>
              </a:ext>
            </a:extLst>
          </p:cNvPr>
          <p:cNvSpPr>
            <a:spLocks noGrp="1"/>
          </p:cNvSpPr>
          <p:nvPr>
            <p:ph type="sldNum" sz="quarter" idx="12"/>
          </p:nvPr>
        </p:nvSpPr>
        <p:spPr/>
        <p:txBody>
          <a:bodyPr/>
          <a:lstStyle>
            <a:lvl1pPr>
              <a:defRPr/>
            </a:lvl1pPr>
          </a:lstStyle>
          <a:p>
            <a:fld id="{CED9E110-0C10-46A6-B918-E463474D9F8E}" type="slidenum">
              <a:rPr lang="pt-BR" altLang="pt-BR"/>
              <a:pPr/>
              <a:t>‹nº›</a:t>
            </a:fld>
            <a:endParaRPr lang="pt-BR" altLang="pt-BR"/>
          </a:p>
        </p:txBody>
      </p:sp>
    </p:spTree>
    <p:extLst>
      <p:ext uri="{BB962C8B-B14F-4D97-AF65-F5344CB8AC3E}">
        <p14:creationId xmlns:p14="http://schemas.microsoft.com/office/powerpoint/2010/main" val="1397802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8091232-57EE-3E0E-E496-451C17F187E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C60DA900-135E-B3B0-8C01-6488530ECFA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0DDF6A0E-4A83-2FFF-611A-BCECDB6EA08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latin typeface="+mn-lt"/>
              </a:defRPr>
            </a:lvl1pPr>
          </a:lstStyle>
          <a:p>
            <a:endParaRPr lang="pt-BR" altLang="pt-BR"/>
          </a:p>
        </p:txBody>
      </p:sp>
      <p:sp>
        <p:nvSpPr>
          <p:cNvPr id="1029" name="Rectangle 5">
            <a:extLst>
              <a:ext uri="{FF2B5EF4-FFF2-40B4-BE49-F238E27FC236}">
                <a16:creationId xmlns:a16="http://schemas.microsoft.com/office/drawing/2014/main" id="{49F654E0-C4CB-7F43-CC92-4F456106C18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latin typeface="+mn-lt"/>
              </a:defRPr>
            </a:lvl1pPr>
          </a:lstStyle>
          <a:p>
            <a:endParaRPr lang="pt-BR" altLang="pt-BR"/>
          </a:p>
        </p:txBody>
      </p:sp>
      <p:sp>
        <p:nvSpPr>
          <p:cNvPr id="1030" name="Rectangle 6">
            <a:extLst>
              <a:ext uri="{FF2B5EF4-FFF2-40B4-BE49-F238E27FC236}">
                <a16:creationId xmlns:a16="http://schemas.microsoft.com/office/drawing/2014/main" id="{26F4D7F9-E71D-6369-E815-20F38594201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latin typeface="+mn-lt"/>
              </a:defRPr>
            </a:lvl1pPr>
          </a:lstStyle>
          <a:p>
            <a:fld id="{3FEB54FD-F6C3-4D5A-B76A-36A7A3D55304}"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81" name="Picture 5">
            <a:extLst>
              <a:ext uri="{FF2B5EF4-FFF2-40B4-BE49-F238E27FC236}">
                <a16:creationId xmlns:a16="http://schemas.microsoft.com/office/drawing/2014/main" id="{FE5C99A3-154B-E159-DE75-B56DC4D72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8" name="Text Box 2">
            <a:extLst>
              <a:ext uri="{FF2B5EF4-FFF2-40B4-BE49-F238E27FC236}">
                <a16:creationId xmlns:a16="http://schemas.microsoft.com/office/drawing/2014/main" id="{EFAA29F8-87BD-9D76-5B10-1F8C229566A7}"/>
              </a:ext>
            </a:extLst>
          </p:cNvPr>
          <p:cNvSpPr txBox="1">
            <a:spLocks noChangeArrowheads="1"/>
          </p:cNvSpPr>
          <p:nvPr/>
        </p:nvSpPr>
        <p:spPr bwMode="auto">
          <a:xfrm>
            <a:off x="684213" y="1341438"/>
            <a:ext cx="4464050" cy="44783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A sétima trombeta apresenta o tempo do fim quando o remanescente fiel proclama o evangelho eterno e a mensagem dos três anjos a todo o mundo.</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60" name="Picture 8">
            <a:extLst>
              <a:ext uri="{FF2B5EF4-FFF2-40B4-BE49-F238E27FC236}">
                <a16:creationId xmlns:a16="http://schemas.microsoft.com/office/drawing/2014/main" id="{07D60D9B-3FB1-FF7C-279C-9327BDCFC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4" name="Text Box 2">
            <a:extLst>
              <a:ext uri="{FF2B5EF4-FFF2-40B4-BE49-F238E27FC236}">
                <a16:creationId xmlns:a16="http://schemas.microsoft.com/office/drawing/2014/main" id="{2D05B65B-B134-754C-40C6-FEA7182344E7}"/>
              </a:ext>
            </a:extLst>
          </p:cNvPr>
          <p:cNvSpPr txBox="1">
            <a:spLocks noChangeArrowheads="1"/>
          </p:cNvSpPr>
          <p:nvPr/>
        </p:nvSpPr>
        <p:spPr bwMode="auto">
          <a:xfrm>
            <a:off x="611188" y="908050"/>
            <a:ext cx="4105275"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latin typeface="Arial" panose="020B0604020202020204" pitchFamily="34" charset="0"/>
              </a:rPr>
              <a:t>Que eventos sucederiam no tempo da sétima trombeta?</a:t>
            </a:r>
          </a:p>
        </p:txBody>
      </p:sp>
      <p:sp>
        <p:nvSpPr>
          <p:cNvPr id="23555" name="Text Box 3">
            <a:extLst>
              <a:ext uri="{FF2B5EF4-FFF2-40B4-BE49-F238E27FC236}">
                <a16:creationId xmlns:a16="http://schemas.microsoft.com/office/drawing/2014/main" id="{AEDCEF26-1F6D-B8F8-B142-18D865F60555}"/>
              </a:ext>
            </a:extLst>
          </p:cNvPr>
          <p:cNvSpPr txBox="1">
            <a:spLocks noChangeArrowheads="1"/>
          </p:cNvSpPr>
          <p:nvPr/>
        </p:nvSpPr>
        <p:spPr bwMode="auto">
          <a:xfrm>
            <a:off x="468313" y="4149725"/>
            <a:ext cx="8353425" cy="23479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“O sétimo anjo tocou a trombeta, e houve no céu grandes vozes, dizendo: O reino do mundo se tornou de nosso Senhor e do seu Cristo, e Ele reinará pelos séculos dos séculos.”</a:t>
            </a:r>
          </a:p>
          <a:p>
            <a:pPr algn="r"/>
            <a:r>
              <a:rPr lang="pt-BR" altLang="pt-BR" sz="2400">
                <a:latin typeface="Arial" panose="020B0604020202020204" pitchFamily="34" charset="0"/>
              </a:rPr>
              <a:t> Apocalipse 11:15</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3" name="Picture 5">
            <a:extLst>
              <a:ext uri="{FF2B5EF4-FFF2-40B4-BE49-F238E27FC236}">
                <a16:creationId xmlns:a16="http://schemas.microsoft.com/office/drawing/2014/main" id="{351B90E2-731F-1828-1E17-04719A47F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0" name="Text Box 2">
            <a:extLst>
              <a:ext uri="{FF2B5EF4-FFF2-40B4-BE49-F238E27FC236}">
                <a16:creationId xmlns:a16="http://schemas.microsoft.com/office/drawing/2014/main" id="{7755A815-2ADF-925A-6515-41197DB32E10}"/>
              </a:ext>
            </a:extLst>
          </p:cNvPr>
          <p:cNvSpPr txBox="1">
            <a:spLocks noChangeArrowheads="1"/>
          </p:cNvSpPr>
          <p:nvPr/>
        </p:nvSpPr>
        <p:spPr bwMode="auto">
          <a:xfrm>
            <a:off x="4283075" y="260350"/>
            <a:ext cx="4610100" cy="54530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As palavras de São João no sentido de que “abriu-se... o santuário de Deus, que se acha no Céu, e foi vista a arca da aliança no seu santuário”, descrevem o lugar santíssimo, pois era ali que a arca estava.</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10" name="Picture 6">
            <a:extLst>
              <a:ext uri="{FF2B5EF4-FFF2-40B4-BE49-F238E27FC236}">
                <a16:creationId xmlns:a16="http://schemas.microsoft.com/office/drawing/2014/main" id="{DFF1DBE3-33DC-4581-3A27-10266A272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6" name="Text Box 2">
            <a:extLst>
              <a:ext uri="{FF2B5EF4-FFF2-40B4-BE49-F238E27FC236}">
                <a16:creationId xmlns:a16="http://schemas.microsoft.com/office/drawing/2014/main" id="{058284AC-CFF3-9636-27C6-54A45AC0E3D4}"/>
              </a:ext>
            </a:extLst>
          </p:cNvPr>
          <p:cNvSpPr txBox="1">
            <a:spLocks noChangeArrowheads="1"/>
          </p:cNvSpPr>
          <p:nvPr/>
        </p:nvSpPr>
        <p:spPr bwMode="auto">
          <a:xfrm>
            <a:off x="250825" y="260350"/>
            <a:ext cx="4752975" cy="64277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Foi ali que Jesus entrou ao se cumprirem os 2300 dias, em 1844, o que nos permite entender que a partir dessa época entramos no período da sétima trombeta. Quando Cristo sair do lugar santíssimo, terão terminado o juízo investigativo...</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5" name="Picture 5">
            <a:extLst>
              <a:ext uri="{FF2B5EF4-FFF2-40B4-BE49-F238E27FC236}">
                <a16:creationId xmlns:a16="http://schemas.microsoft.com/office/drawing/2014/main" id="{3A4FAAAC-67AE-36EE-E163-BF7B62064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2" name="Text Box 2">
            <a:extLst>
              <a:ext uri="{FF2B5EF4-FFF2-40B4-BE49-F238E27FC236}">
                <a16:creationId xmlns:a16="http://schemas.microsoft.com/office/drawing/2014/main" id="{EE08683D-A95C-6CE2-9358-CEB113A63D54}"/>
              </a:ext>
            </a:extLst>
          </p:cNvPr>
          <p:cNvSpPr txBox="1">
            <a:spLocks noChangeArrowheads="1"/>
          </p:cNvSpPr>
          <p:nvPr/>
        </p:nvSpPr>
        <p:spPr bwMode="auto">
          <a:xfrm>
            <a:off x="323850" y="404813"/>
            <a:ext cx="4176713" cy="6070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...sua obra mediadora e o tempo da graça, e terão lugar as bodas do Cordeiro. Em realidade, no Apocalipse, se fala de duas ceias: uma é a grande ceia de Deus, que se refere ao castigo dos ímpios e a outra é a ceia do Cordeiro, que se refere a recompensa dos fieis.</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65" name="Picture 9">
            <a:extLst>
              <a:ext uri="{FF2B5EF4-FFF2-40B4-BE49-F238E27FC236}">
                <a16:creationId xmlns:a16="http://schemas.microsoft.com/office/drawing/2014/main" id="{A6A9D23E-57C9-6A76-EF85-59B0D0622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8" name="Text Box 2">
            <a:extLst>
              <a:ext uri="{FF2B5EF4-FFF2-40B4-BE49-F238E27FC236}">
                <a16:creationId xmlns:a16="http://schemas.microsoft.com/office/drawing/2014/main" id="{C3F74B09-D999-EAEE-6639-54BC5A688DA9}"/>
              </a:ext>
            </a:extLst>
          </p:cNvPr>
          <p:cNvSpPr txBox="1">
            <a:spLocks noChangeArrowheads="1"/>
          </p:cNvSpPr>
          <p:nvPr/>
        </p:nvSpPr>
        <p:spPr bwMode="auto">
          <a:xfrm>
            <a:off x="323850" y="188913"/>
            <a:ext cx="7993063" cy="13731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latin typeface="Arial" panose="020B0604020202020204" pitchFamily="34" charset="0"/>
              </a:rPr>
              <a:t>Que conotação tem a grande ceia das aves, convocada por Deus, para os que recusaram a graça salvadora de Cristo?</a:t>
            </a:r>
          </a:p>
        </p:txBody>
      </p:sp>
      <p:sp>
        <p:nvSpPr>
          <p:cNvPr id="19459" name="Text Box 3">
            <a:extLst>
              <a:ext uri="{FF2B5EF4-FFF2-40B4-BE49-F238E27FC236}">
                <a16:creationId xmlns:a16="http://schemas.microsoft.com/office/drawing/2014/main" id="{770233E3-3BF6-FB66-9B0F-19E4180B08CF}"/>
              </a:ext>
            </a:extLst>
          </p:cNvPr>
          <p:cNvSpPr txBox="1">
            <a:spLocks noChangeArrowheads="1"/>
          </p:cNvSpPr>
          <p:nvPr/>
        </p:nvSpPr>
        <p:spPr bwMode="auto">
          <a:xfrm>
            <a:off x="396875" y="2020888"/>
            <a:ext cx="4319588" cy="41449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“Viu o céu aberto, e eis um cavalo branco. O seu cavaleiro se chama Fiel e Verdadeiro e julga e peleja com justiça.”</a:t>
            </a:r>
            <a:r>
              <a:rPr lang="pt-BR" altLang="pt-BR">
                <a:latin typeface="Arial" panose="020B0604020202020204" pitchFamily="34" charset="0"/>
              </a:rPr>
              <a:t> </a:t>
            </a:r>
          </a:p>
          <a:p>
            <a:pPr algn="r"/>
            <a:r>
              <a:rPr lang="pt-BR" altLang="pt-BR" sz="2800">
                <a:latin typeface="Arial" panose="020B0604020202020204" pitchFamily="34" charset="0"/>
              </a:rPr>
              <a:t>Apocalipse 19:11</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7" name="Picture 5">
            <a:extLst>
              <a:ext uri="{FF2B5EF4-FFF2-40B4-BE49-F238E27FC236}">
                <a16:creationId xmlns:a16="http://schemas.microsoft.com/office/drawing/2014/main" id="{984FD13E-BD0D-FB13-870D-DAAEDC8A8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a:extLst>
              <a:ext uri="{FF2B5EF4-FFF2-40B4-BE49-F238E27FC236}">
                <a16:creationId xmlns:a16="http://schemas.microsoft.com/office/drawing/2014/main" id="{B66211B9-8AEB-FD04-1612-3388050FE678}"/>
              </a:ext>
            </a:extLst>
          </p:cNvPr>
          <p:cNvSpPr txBox="1">
            <a:spLocks noChangeArrowheads="1"/>
          </p:cNvSpPr>
          <p:nvPr/>
        </p:nvSpPr>
        <p:spPr bwMode="auto">
          <a:xfrm>
            <a:off x="611188" y="765175"/>
            <a:ext cx="4751387" cy="54530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Esta “ceia das aves” afeta o mesmo grupo descrito em Apocalipse 6:15-17, o qual não pode resistir à presença do Senhor por não haver aceito a salvação em Cristo e conseqüentemente não haver-se preparado para recebê-lo.</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3" name="Picture 5">
            <a:extLst>
              <a:ext uri="{FF2B5EF4-FFF2-40B4-BE49-F238E27FC236}">
                <a16:creationId xmlns:a16="http://schemas.microsoft.com/office/drawing/2014/main" id="{600220F1-D629-9A9E-C670-F9AADD3A4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0" name="Text Box 2">
            <a:extLst>
              <a:ext uri="{FF2B5EF4-FFF2-40B4-BE49-F238E27FC236}">
                <a16:creationId xmlns:a16="http://schemas.microsoft.com/office/drawing/2014/main" id="{C7C88F80-E1FA-EF17-A31D-6DD0E5685F21}"/>
              </a:ext>
            </a:extLst>
          </p:cNvPr>
          <p:cNvSpPr txBox="1">
            <a:spLocks noChangeArrowheads="1"/>
          </p:cNvSpPr>
          <p:nvPr/>
        </p:nvSpPr>
        <p:spPr bwMode="auto">
          <a:xfrm>
            <a:off x="4787900" y="692150"/>
            <a:ext cx="3673475" cy="3387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3600">
                <a:solidFill>
                  <a:schemeClr val="bg1"/>
                </a:solidFill>
                <a:latin typeface="Arial" panose="020B0604020202020204" pitchFamily="34" charset="0"/>
              </a:rPr>
              <a:t>No final do milênio serão destruídos definitivamente pela segunda morte.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96" name="Picture 12">
            <a:extLst>
              <a:ext uri="{FF2B5EF4-FFF2-40B4-BE49-F238E27FC236}">
                <a16:creationId xmlns:a16="http://schemas.microsoft.com/office/drawing/2014/main" id="{298914BB-DBB9-47E5-67FE-37C65D770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6" name="Text Box 2">
            <a:extLst>
              <a:ext uri="{FF2B5EF4-FFF2-40B4-BE49-F238E27FC236}">
                <a16:creationId xmlns:a16="http://schemas.microsoft.com/office/drawing/2014/main" id="{4016C8F1-30FE-60BD-DD34-7BD5EBB44C54}"/>
              </a:ext>
            </a:extLst>
          </p:cNvPr>
          <p:cNvSpPr txBox="1">
            <a:spLocks noChangeArrowheads="1"/>
          </p:cNvSpPr>
          <p:nvPr/>
        </p:nvSpPr>
        <p:spPr bwMode="auto">
          <a:xfrm>
            <a:off x="4068763" y="692150"/>
            <a:ext cx="4824412" cy="39354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Roy Allan Anderson, em seu livro “O Apocalipse Revelado”, nos diz que nos ajudará muito na compreensão desta figura profética, termos algumas noções de como eram as bodas ou casamentos orientais.</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74" name="Picture 14">
            <a:extLst>
              <a:ext uri="{FF2B5EF4-FFF2-40B4-BE49-F238E27FC236}">
                <a16:creationId xmlns:a16="http://schemas.microsoft.com/office/drawing/2014/main" id="{72F10AB8-D36C-C6AF-A2DA-56B6D44F2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2" name="Text Box 2">
            <a:extLst>
              <a:ext uri="{FF2B5EF4-FFF2-40B4-BE49-F238E27FC236}">
                <a16:creationId xmlns:a16="http://schemas.microsoft.com/office/drawing/2014/main" id="{1091EE13-47B2-CC09-8069-58F93161995A}"/>
              </a:ext>
            </a:extLst>
          </p:cNvPr>
          <p:cNvSpPr txBox="1">
            <a:spLocks noChangeArrowheads="1"/>
          </p:cNvSpPr>
          <p:nvPr/>
        </p:nvSpPr>
        <p:spPr bwMode="auto">
          <a:xfrm>
            <a:off x="323850" y="188913"/>
            <a:ext cx="5616575"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latin typeface="Arial" panose="020B0604020202020204" pitchFamily="34" charset="0"/>
              </a:rPr>
              <a:t>Normalmente haviam cinco momentos importantes:</a:t>
            </a:r>
          </a:p>
        </p:txBody>
      </p:sp>
      <p:sp>
        <p:nvSpPr>
          <p:cNvPr id="15363" name="Text Box 3">
            <a:extLst>
              <a:ext uri="{FF2B5EF4-FFF2-40B4-BE49-F238E27FC236}">
                <a16:creationId xmlns:a16="http://schemas.microsoft.com/office/drawing/2014/main" id="{3F313CEB-0393-1BEE-CC93-7DD70EB3B7C4}"/>
              </a:ext>
            </a:extLst>
          </p:cNvPr>
          <p:cNvSpPr txBox="1">
            <a:spLocks noChangeArrowheads="1"/>
          </p:cNvSpPr>
          <p:nvPr/>
        </p:nvSpPr>
        <p:spPr bwMode="auto">
          <a:xfrm>
            <a:off x="395288" y="1412875"/>
            <a:ext cx="7705725"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1) O compromisso matrimonial, que tinha muito mais seriedade do que tem hoje no ocidente.</a:t>
            </a:r>
          </a:p>
        </p:txBody>
      </p:sp>
      <p:sp>
        <p:nvSpPr>
          <p:cNvPr id="15364" name="Text Box 4">
            <a:extLst>
              <a:ext uri="{FF2B5EF4-FFF2-40B4-BE49-F238E27FC236}">
                <a16:creationId xmlns:a16="http://schemas.microsoft.com/office/drawing/2014/main" id="{5FB6C842-C304-835D-B725-564E39794368}"/>
              </a:ext>
            </a:extLst>
          </p:cNvPr>
          <p:cNvSpPr txBox="1">
            <a:spLocks noChangeArrowheads="1"/>
          </p:cNvSpPr>
          <p:nvPr/>
        </p:nvSpPr>
        <p:spPr bwMode="auto">
          <a:xfrm>
            <a:off x="468313" y="3068638"/>
            <a:ext cx="5256212"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2) O pagamento do dote matrimonial.</a:t>
            </a:r>
          </a:p>
        </p:txBody>
      </p:sp>
      <p:sp>
        <p:nvSpPr>
          <p:cNvPr id="15373" name="Text Box 13">
            <a:extLst>
              <a:ext uri="{FF2B5EF4-FFF2-40B4-BE49-F238E27FC236}">
                <a16:creationId xmlns:a16="http://schemas.microsoft.com/office/drawing/2014/main" id="{CF635C20-3DB7-88B0-F99C-72293D6F347B}"/>
              </a:ext>
            </a:extLst>
          </p:cNvPr>
          <p:cNvSpPr txBox="1">
            <a:spLocks noChangeArrowheads="1"/>
          </p:cNvSpPr>
          <p:nvPr/>
        </p:nvSpPr>
        <p:spPr bwMode="auto">
          <a:xfrm>
            <a:off x="468313" y="4437063"/>
            <a:ext cx="5111750" cy="1800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3) O período de preparação pessoal da noiva para as bodas, durante o qual o noivo preparava o lar.</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51" name="Picture 15">
            <a:extLst>
              <a:ext uri="{FF2B5EF4-FFF2-40B4-BE49-F238E27FC236}">
                <a16:creationId xmlns:a16="http://schemas.microsoft.com/office/drawing/2014/main" id="{4477D2DD-CE0A-199C-C575-5C2BA73D5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a:extLst>
              <a:ext uri="{FF2B5EF4-FFF2-40B4-BE49-F238E27FC236}">
                <a16:creationId xmlns:a16="http://schemas.microsoft.com/office/drawing/2014/main" id="{B9A05768-7D92-12A8-2D28-0B8B53A0B35A}"/>
              </a:ext>
            </a:extLst>
          </p:cNvPr>
          <p:cNvSpPr txBox="1">
            <a:spLocks noChangeArrowheads="1"/>
          </p:cNvSpPr>
          <p:nvPr/>
        </p:nvSpPr>
        <p:spPr bwMode="auto">
          <a:xfrm>
            <a:off x="323850" y="188913"/>
            <a:ext cx="7416800" cy="15541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4) A cerimônia das bodas, que não se realizava na igreja como fazemos hoje.</a:t>
            </a:r>
          </a:p>
        </p:txBody>
      </p:sp>
      <p:sp>
        <p:nvSpPr>
          <p:cNvPr id="14340" name="Text Box 4">
            <a:extLst>
              <a:ext uri="{FF2B5EF4-FFF2-40B4-BE49-F238E27FC236}">
                <a16:creationId xmlns:a16="http://schemas.microsoft.com/office/drawing/2014/main" id="{FCC1809F-805D-DEAE-EEC8-6074131A7BB5}"/>
              </a:ext>
            </a:extLst>
          </p:cNvPr>
          <p:cNvSpPr txBox="1">
            <a:spLocks noChangeArrowheads="1"/>
          </p:cNvSpPr>
          <p:nvPr/>
        </p:nvSpPr>
        <p:spPr bwMode="auto">
          <a:xfrm>
            <a:off x="395288" y="1773238"/>
            <a:ext cx="5761037" cy="3508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latin typeface="Arial" panose="020B0604020202020204" pitchFamily="34" charset="0"/>
              </a:rPr>
              <a:t>Consistia em uma cerimônia simples, quando o noivo dava seu reconhecimento público do pedido de casamento, punha sua capa nos ombros da noiva, enquanto o cortejo se encaminhava para o lugar da festa.</a:t>
            </a:r>
          </a:p>
        </p:txBody>
      </p:sp>
      <p:sp>
        <p:nvSpPr>
          <p:cNvPr id="14350" name="Text Box 14">
            <a:extLst>
              <a:ext uri="{FF2B5EF4-FFF2-40B4-BE49-F238E27FC236}">
                <a16:creationId xmlns:a16="http://schemas.microsoft.com/office/drawing/2014/main" id="{7DB94E7B-0CCD-D271-79B3-EFF5FFB6E71C}"/>
              </a:ext>
            </a:extLst>
          </p:cNvPr>
          <p:cNvSpPr txBox="1">
            <a:spLocks noChangeArrowheads="1"/>
          </p:cNvSpPr>
          <p:nvPr/>
        </p:nvSpPr>
        <p:spPr bwMode="auto">
          <a:xfrm>
            <a:off x="395288" y="5516563"/>
            <a:ext cx="5761037"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5) A festa, normalmente na casa do pai do noivo.</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7" name="Picture 9">
            <a:extLst>
              <a:ext uri="{FF2B5EF4-FFF2-40B4-BE49-F238E27FC236}">
                <a16:creationId xmlns:a16="http://schemas.microsoft.com/office/drawing/2014/main" id="{1164C48A-5814-5D83-2B4E-55725AB3C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1" name="Text Box 3">
            <a:extLst>
              <a:ext uri="{FF2B5EF4-FFF2-40B4-BE49-F238E27FC236}">
                <a16:creationId xmlns:a16="http://schemas.microsoft.com/office/drawing/2014/main" id="{D1BD8BA3-FC5A-CFCF-D55F-8686D8B5DDF4}"/>
              </a:ext>
            </a:extLst>
          </p:cNvPr>
          <p:cNvSpPr txBox="1">
            <a:spLocks noChangeArrowheads="1"/>
          </p:cNvSpPr>
          <p:nvPr/>
        </p:nvSpPr>
        <p:spPr bwMode="auto">
          <a:xfrm>
            <a:off x="684213" y="836613"/>
            <a:ext cx="3744912"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latin typeface="Arial" panose="020B0604020202020204" pitchFamily="34" charset="0"/>
              </a:rPr>
              <a:t>Quem é a noiva com quem o Cordeiro Se casará?</a:t>
            </a:r>
          </a:p>
        </p:txBody>
      </p:sp>
      <p:sp>
        <p:nvSpPr>
          <p:cNvPr id="12292" name="Text Box 4">
            <a:extLst>
              <a:ext uri="{FF2B5EF4-FFF2-40B4-BE49-F238E27FC236}">
                <a16:creationId xmlns:a16="http://schemas.microsoft.com/office/drawing/2014/main" id="{030A4847-E33B-DDAE-17B3-2903D57ABE30}"/>
              </a:ext>
            </a:extLst>
          </p:cNvPr>
          <p:cNvSpPr txBox="1">
            <a:spLocks noChangeArrowheads="1"/>
          </p:cNvSpPr>
          <p:nvPr/>
        </p:nvSpPr>
        <p:spPr bwMode="auto">
          <a:xfrm>
            <a:off x="5868988" y="617538"/>
            <a:ext cx="2879725" cy="57642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“Então, veio um dos sete anjos que tem as sete taças cheias dos últimos sete flagelos e falou comigo dizendo: Vem, mostrar-te-ei a noiva, a esposa do Cordeiro.” </a:t>
            </a:r>
          </a:p>
          <a:p>
            <a:r>
              <a:rPr lang="pt-BR" altLang="pt-BR" sz="2400">
                <a:latin typeface="Arial" panose="020B0604020202020204" pitchFamily="34" charset="0"/>
              </a:rPr>
              <a:t>Apocalipse 21:9</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9" name="Picture 5">
            <a:extLst>
              <a:ext uri="{FF2B5EF4-FFF2-40B4-BE49-F238E27FC236}">
                <a16:creationId xmlns:a16="http://schemas.microsoft.com/office/drawing/2014/main" id="{3A6706F7-A78D-5D31-AA90-F85A7E1C0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6" name="Text Box 2">
            <a:extLst>
              <a:ext uri="{FF2B5EF4-FFF2-40B4-BE49-F238E27FC236}">
                <a16:creationId xmlns:a16="http://schemas.microsoft.com/office/drawing/2014/main" id="{5B4D3503-42BE-3F5F-01DA-63D995DC0AC5}"/>
              </a:ext>
            </a:extLst>
          </p:cNvPr>
          <p:cNvSpPr txBox="1">
            <a:spLocks noChangeArrowheads="1"/>
          </p:cNvSpPr>
          <p:nvPr/>
        </p:nvSpPr>
        <p:spPr bwMode="auto">
          <a:xfrm>
            <a:off x="323850" y="549275"/>
            <a:ext cx="4535488" cy="5940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A Nova Jerusalém, símbolo do remanescente fiel, é a esposa de Cristo. A referência aqui não é ao edifício da igreja, pois Apocalipse 19:7 e 8, fala de pessoas justificadas pelo Senhor e que vivem em harmonia com a vontade de Deus. </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8" name="Picture 8">
            <a:extLst>
              <a:ext uri="{FF2B5EF4-FFF2-40B4-BE49-F238E27FC236}">
                <a16:creationId xmlns:a16="http://schemas.microsoft.com/office/drawing/2014/main" id="{19BB3B5B-9E6C-A3F8-462B-AD823FE07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2" name="Text Box 2">
            <a:extLst>
              <a:ext uri="{FF2B5EF4-FFF2-40B4-BE49-F238E27FC236}">
                <a16:creationId xmlns:a16="http://schemas.microsoft.com/office/drawing/2014/main" id="{8C28783A-4A66-0C94-1175-BFA870746CA8}"/>
              </a:ext>
            </a:extLst>
          </p:cNvPr>
          <p:cNvSpPr txBox="1">
            <a:spLocks noChangeArrowheads="1"/>
          </p:cNvSpPr>
          <p:nvPr/>
        </p:nvSpPr>
        <p:spPr bwMode="auto">
          <a:xfrm>
            <a:off x="1763713" y="333375"/>
            <a:ext cx="6264275"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latin typeface="Arial" panose="020B0604020202020204" pitchFamily="34" charset="0"/>
              </a:rPr>
              <a:t>Quando se manifestou o interesse de Cristo por sua igreja?</a:t>
            </a:r>
          </a:p>
        </p:txBody>
      </p:sp>
      <p:sp>
        <p:nvSpPr>
          <p:cNvPr id="10243" name="Text Box 3">
            <a:extLst>
              <a:ext uri="{FF2B5EF4-FFF2-40B4-BE49-F238E27FC236}">
                <a16:creationId xmlns:a16="http://schemas.microsoft.com/office/drawing/2014/main" id="{ADB6983C-CA86-51A0-6200-2EBAE6BBAEDA}"/>
              </a:ext>
            </a:extLst>
          </p:cNvPr>
          <p:cNvSpPr txBox="1">
            <a:spLocks noChangeArrowheads="1"/>
          </p:cNvSpPr>
          <p:nvPr/>
        </p:nvSpPr>
        <p:spPr bwMode="auto">
          <a:xfrm>
            <a:off x="1116013" y="1604963"/>
            <a:ext cx="3816350" cy="463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“Assim como nos escolheu, nele, antes da fundação do mundo, para sermos santos e irrepreensíveis perante Ele; e em amor.” </a:t>
            </a:r>
          </a:p>
          <a:p>
            <a:pPr algn="r"/>
            <a:r>
              <a:rPr lang="pt-BR" altLang="pt-BR" sz="2800">
                <a:latin typeface="Arial" panose="020B0604020202020204" pitchFamily="34" charset="0"/>
              </a:rPr>
              <a:t>Efésios 1:4</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4" name="Picture 8">
            <a:extLst>
              <a:ext uri="{FF2B5EF4-FFF2-40B4-BE49-F238E27FC236}">
                <a16:creationId xmlns:a16="http://schemas.microsoft.com/office/drawing/2014/main" id="{6C966FA7-3AC0-7BEE-6E3C-F0C5A8EDE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Text Box 2">
            <a:extLst>
              <a:ext uri="{FF2B5EF4-FFF2-40B4-BE49-F238E27FC236}">
                <a16:creationId xmlns:a16="http://schemas.microsoft.com/office/drawing/2014/main" id="{6B187ABD-2812-421B-23F3-F413C65AFA1A}"/>
              </a:ext>
            </a:extLst>
          </p:cNvPr>
          <p:cNvSpPr txBox="1">
            <a:spLocks noChangeArrowheads="1"/>
          </p:cNvSpPr>
          <p:nvPr/>
        </p:nvSpPr>
        <p:spPr bwMode="auto">
          <a:xfrm>
            <a:off x="1908175" y="130175"/>
            <a:ext cx="5616575"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latin typeface="Arial" panose="020B0604020202020204" pitchFamily="34" charset="0"/>
              </a:rPr>
              <a:t>Quando se concretizou o compromisso matrimonial?</a:t>
            </a:r>
          </a:p>
        </p:txBody>
      </p:sp>
      <p:sp>
        <p:nvSpPr>
          <p:cNvPr id="9219" name="Text Box 3">
            <a:extLst>
              <a:ext uri="{FF2B5EF4-FFF2-40B4-BE49-F238E27FC236}">
                <a16:creationId xmlns:a16="http://schemas.microsoft.com/office/drawing/2014/main" id="{2FB2BD08-3E01-1222-3F09-098A2E3F0DB3}"/>
              </a:ext>
            </a:extLst>
          </p:cNvPr>
          <p:cNvSpPr txBox="1">
            <a:spLocks noChangeArrowheads="1"/>
          </p:cNvSpPr>
          <p:nvPr/>
        </p:nvSpPr>
        <p:spPr bwMode="auto">
          <a:xfrm>
            <a:off x="1008063" y="1844675"/>
            <a:ext cx="4356100" cy="4144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“Desposar-te-ei comigo para sempre, desposar-te-ei comigo em justiça, e em juízo, e em benignidade, e em misericórdias.” </a:t>
            </a:r>
          </a:p>
          <a:p>
            <a:pPr algn="r"/>
            <a:r>
              <a:rPr lang="pt-BR" altLang="pt-BR" sz="2800">
                <a:latin typeface="Arial" panose="020B0604020202020204" pitchFamily="34" charset="0"/>
              </a:rPr>
              <a:t>Oséias 2:19</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00" name="Picture 8">
            <a:extLst>
              <a:ext uri="{FF2B5EF4-FFF2-40B4-BE49-F238E27FC236}">
                <a16:creationId xmlns:a16="http://schemas.microsoft.com/office/drawing/2014/main" id="{914B7DA8-2CE7-2903-20BE-174FD1E43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4" name="Text Box 2">
            <a:extLst>
              <a:ext uri="{FF2B5EF4-FFF2-40B4-BE49-F238E27FC236}">
                <a16:creationId xmlns:a16="http://schemas.microsoft.com/office/drawing/2014/main" id="{9603F03D-91BE-EE5B-0C61-58CA52CF3F6E}"/>
              </a:ext>
            </a:extLst>
          </p:cNvPr>
          <p:cNvSpPr txBox="1">
            <a:spLocks noChangeArrowheads="1"/>
          </p:cNvSpPr>
          <p:nvPr/>
        </p:nvSpPr>
        <p:spPr bwMode="auto">
          <a:xfrm>
            <a:off x="142875" y="765175"/>
            <a:ext cx="6084888" cy="1800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latin typeface="Arial" panose="020B0604020202020204" pitchFamily="34" charset="0"/>
              </a:rPr>
              <a:t>Qual foi o dote que Nosso Senhor Jesus Cristo pagou para ter direito de receber sua igreja como esposa?</a:t>
            </a:r>
          </a:p>
        </p:txBody>
      </p:sp>
      <p:sp>
        <p:nvSpPr>
          <p:cNvPr id="8195" name="Text Box 3">
            <a:extLst>
              <a:ext uri="{FF2B5EF4-FFF2-40B4-BE49-F238E27FC236}">
                <a16:creationId xmlns:a16="http://schemas.microsoft.com/office/drawing/2014/main" id="{A17CCD2D-B645-5DAF-2B78-68C438AB215F}"/>
              </a:ext>
            </a:extLst>
          </p:cNvPr>
          <p:cNvSpPr txBox="1">
            <a:spLocks noChangeArrowheads="1"/>
          </p:cNvSpPr>
          <p:nvPr/>
        </p:nvSpPr>
        <p:spPr bwMode="auto">
          <a:xfrm>
            <a:off x="323850" y="2997200"/>
            <a:ext cx="4752975" cy="36290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“Sabendo que não foi mediante coisas corruptíveis, como prata ou ouro, que fostes resgatados do vosso fútil procedimento que vossos pais legaram”</a:t>
            </a:r>
            <a:r>
              <a:rPr lang="pt-BR" altLang="pt-BR" sz="2800">
                <a:latin typeface="Arial" panose="020B0604020202020204" pitchFamily="34" charset="0"/>
              </a:rPr>
              <a:t> </a:t>
            </a:r>
          </a:p>
          <a:p>
            <a:pPr algn="r"/>
            <a:r>
              <a:rPr lang="pt-BR" altLang="pt-BR" sz="2400">
                <a:latin typeface="Arial" panose="020B0604020202020204" pitchFamily="34" charset="0"/>
              </a:rPr>
              <a:t>I Pedro 1:19</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6" name="Picture 8">
            <a:extLst>
              <a:ext uri="{FF2B5EF4-FFF2-40B4-BE49-F238E27FC236}">
                <a16:creationId xmlns:a16="http://schemas.microsoft.com/office/drawing/2014/main" id="{2559CF39-9FB4-26D6-1449-D758C364C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0" name="Text Box 2">
            <a:extLst>
              <a:ext uri="{FF2B5EF4-FFF2-40B4-BE49-F238E27FC236}">
                <a16:creationId xmlns:a16="http://schemas.microsoft.com/office/drawing/2014/main" id="{8F6BBEAF-E7ED-E6B0-7E0D-9586D7B06FCC}"/>
              </a:ext>
            </a:extLst>
          </p:cNvPr>
          <p:cNvSpPr txBox="1">
            <a:spLocks noChangeArrowheads="1"/>
          </p:cNvSpPr>
          <p:nvPr/>
        </p:nvSpPr>
        <p:spPr bwMode="auto">
          <a:xfrm>
            <a:off x="395288" y="333375"/>
            <a:ext cx="5472112"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latin typeface="Arial" panose="020B0604020202020204" pitchFamily="34" charset="0"/>
              </a:rPr>
              <a:t>Que faria o Senhor Jesus durante o período de preparação de sua esposa?</a:t>
            </a:r>
          </a:p>
        </p:txBody>
      </p:sp>
      <p:sp>
        <p:nvSpPr>
          <p:cNvPr id="7171" name="Text Box 3">
            <a:extLst>
              <a:ext uri="{FF2B5EF4-FFF2-40B4-BE49-F238E27FC236}">
                <a16:creationId xmlns:a16="http://schemas.microsoft.com/office/drawing/2014/main" id="{BC288B07-CDDB-3162-D9A4-E70947B18D85}"/>
              </a:ext>
            </a:extLst>
          </p:cNvPr>
          <p:cNvSpPr txBox="1">
            <a:spLocks noChangeArrowheads="1"/>
          </p:cNvSpPr>
          <p:nvPr/>
        </p:nvSpPr>
        <p:spPr bwMode="auto">
          <a:xfrm>
            <a:off x="395288" y="2565400"/>
            <a:ext cx="5329237" cy="36290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“Não se turbe o vosso coração, credes em Deus, crede também em mim. Na casa de meu Pai há muitas moradas, se assim não fora, eu vo-lo teria dito. Pois vou preparar-vos lugar.” </a:t>
            </a:r>
          </a:p>
          <a:p>
            <a:pPr algn="r"/>
            <a:r>
              <a:rPr lang="pt-BR" altLang="pt-BR" sz="2400">
                <a:latin typeface="Arial" panose="020B0604020202020204" pitchFamily="34" charset="0"/>
              </a:rPr>
              <a:t>João 14:1-3</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52" name="Picture 8">
            <a:extLst>
              <a:ext uri="{FF2B5EF4-FFF2-40B4-BE49-F238E27FC236}">
                <a16:creationId xmlns:a16="http://schemas.microsoft.com/office/drawing/2014/main" id="{21EC11D2-BFFA-D2CF-E769-ED7E873FF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6" name="Text Box 2">
            <a:extLst>
              <a:ext uri="{FF2B5EF4-FFF2-40B4-BE49-F238E27FC236}">
                <a16:creationId xmlns:a16="http://schemas.microsoft.com/office/drawing/2014/main" id="{AEA0F8F5-3C4D-D295-1BAA-00F156709F0F}"/>
              </a:ext>
            </a:extLst>
          </p:cNvPr>
          <p:cNvSpPr txBox="1">
            <a:spLocks noChangeArrowheads="1"/>
          </p:cNvSpPr>
          <p:nvPr/>
        </p:nvSpPr>
        <p:spPr bwMode="auto">
          <a:xfrm>
            <a:off x="395288" y="692150"/>
            <a:ext cx="4319587"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latin typeface="Arial" panose="020B0604020202020204" pitchFamily="34" charset="0"/>
              </a:rPr>
              <a:t>Que inclui a preparação da igreja para o encontro com Cristo, o esposo?</a:t>
            </a:r>
          </a:p>
        </p:txBody>
      </p:sp>
      <p:sp>
        <p:nvSpPr>
          <p:cNvPr id="6147" name="Text Box 3">
            <a:extLst>
              <a:ext uri="{FF2B5EF4-FFF2-40B4-BE49-F238E27FC236}">
                <a16:creationId xmlns:a16="http://schemas.microsoft.com/office/drawing/2014/main" id="{E59F5724-7141-A149-3EED-E18084B73CF0}"/>
              </a:ext>
            </a:extLst>
          </p:cNvPr>
          <p:cNvSpPr txBox="1">
            <a:spLocks noChangeArrowheads="1"/>
          </p:cNvSpPr>
          <p:nvPr/>
        </p:nvSpPr>
        <p:spPr bwMode="auto">
          <a:xfrm>
            <a:off x="468313" y="3390900"/>
            <a:ext cx="4105275" cy="27749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“Sendo justificados gratuitamente, por sua graça, mediante a redenção que há em Cristo Jesus.”</a:t>
            </a:r>
          </a:p>
          <a:p>
            <a:pPr algn="r"/>
            <a:r>
              <a:rPr lang="pt-BR" altLang="pt-BR" sz="2400">
                <a:latin typeface="Arial" panose="020B0604020202020204" pitchFamily="34" charset="0"/>
              </a:rPr>
              <a:t>Romanos 3:24</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a:extLst>
              <a:ext uri="{FF2B5EF4-FFF2-40B4-BE49-F238E27FC236}">
                <a16:creationId xmlns:a16="http://schemas.microsoft.com/office/drawing/2014/main" id="{CB687F96-5185-0150-2ECF-C79E42854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Text Box 2">
            <a:extLst>
              <a:ext uri="{FF2B5EF4-FFF2-40B4-BE49-F238E27FC236}">
                <a16:creationId xmlns:a16="http://schemas.microsoft.com/office/drawing/2014/main" id="{CD881E19-B2BE-F334-3BF5-E43D638AF077}"/>
              </a:ext>
            </a:extLst>
          </p:cNvPr>
          <p:cNvSpPr txBox="1">
            <a:spLocks noChangeArrowheads="1"/>
          </p:cNvSpPr>
          <p:nvPr/>
        </p:nvSpPr>
        <p:spPr bwMode="auto">
          <a:xfrm>
            <a:off x="323850" y="260350"/>
            <a:ext cx="7416800"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latin typeface="Arial" panose="020B0604020202020204" pitchFamily="34" charset="0"/>
              </a:rPr>
              <a:t>De acordo com a revelação de Deus, quem são os bem-aventurados?</a:t>
            </a:r>
          </a:p>
        </p:txBody>
      </p:sp>
      <p:sp>
        <p:nvSpPr>
          <p:cNvPr id="4099" name="Text Box 3">
            <a:extLst>
              <a:ext uri="{FF2B5EF4-FFF2-40B4-BE49-F238E27FC236}">
                <a16:creationId xmlns:a16="http://schemas.microsoft.com/office/drawing/2014/main" id="{F7B775A7-9C8E-F196-4FA1-D3F5F000A056}"/>
              </a:ext>
            </a:extLst>
          </p:cNvPr>
          <p:cNvSpPr txBox="1">
            <a:spLocks noChangeArrowheads="1"/>
          </p:cNvSpPr>
          <p:nvPr/>
        </p:nvSpPr>
        <p:spPr bwMode="auto">
          <a:xfrm>
            <a:off x="395288" y="1893888"/>
            <a:ext cx="4464050" cy="40560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“Então, me falou o anjo: Escreve. Bem-aventurados aqueles que são chamados à ceia das bodas do Cordeiro. E acrescentou: São estas as verdadeiras palavras do Senhor.” </a:t>
            </a:r>
          </a:p>
          <a:p>
            <a:pPr algn="r"/>
            <a:r>
              <a:rPr lang="pt-BR" altLang="pt-BR" sz="2400">
                <a:latin typeface="Arial" panose="020B0604020202020204" pitchFamily="34" charset="0"/>
              </a:rPr>
              <a:t>Apocalipse 19:9</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8" name="Picture 8">
            <a:extLst>
              <a:ext uri="{FF2B5EF4-FFF2-40B4-BE49-F238E27FC236}">
                <a16:creationId xmlns:a16="http://schemas.microsoft.com/office/drawing/2014/main" id="{99C4A5C6-9C21-2F81-2F98-EA2B91080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Text Box 2">
            <a:extLst>
              <a:ext uri="{FF2B5EF4-FFF2-40B4-BE49-F238E27FC236}">
                <a16:creationId xmlns:a16="http://schemas.microsoft.com/office/drawing/2014/main" id="{005E11D1-3AC8-B23C-3AC9-1A1B2523EC1E}"/>
              </a:ext>
            </a:extLst>
          </p:cNvPr>
          <p:cNvSpPr txBox="1">
            <a:spLocks noChangeArrowheads="1"/>
          </p:cNvSpPr>
          <p:nvPr/>
        </p:nvSpPr>
        <p:spPr bwMode="auto">
          <a:xfrm>
            <a:off x="179388" y="193675"/>
            <a:ext cx="5040312" cy="30813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latin typeface="Arial" panose="020B0604020202020204" pitchFamily="34" charset="0"/>
              </a:rPr>
              <a:t>Antes de deixar as cortes de glória, depois de terminada a intercessão, Jesus se apresenta ante o Pai e recebe o domínio, a glória e o reino: Que anúncio se fará então?</a:t>
            </a:r>
          </a:p>
        </p:txBody>
      </p:sp>
      <p:sp>
        <p:nvSpPr>
          <p:cNvPr id="5123" name="Text Box 3">
            <a:extLst>
              <a:ext uri="{FF2B5EF4-FFF2-40B4-BE49-F238E27FC236}">
                <a16:creationId xmlns:a16="http://schemas.microsoft.com/office/drawing/2014/main" id="{CDE53409-78E4-4B32-F4C2-964BE2609AB9}"/>
              </a:ext>
            </a:extLst>
          </p:cNvPr>
          <p:cNvSpPr txBox="1">
            <a:spLocks noChangeArrowheads="1"/>
          </p:cNvSpPr>
          <p:nvPr/>
        </p:nvSpPr>
        <p:spPr bwMode="auto">
          <a:xfrm>
            <a:off x="395288" y="3429000"/>
            <a:ext cx="4608512" cy="32019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“Alegremo-nos, exultemos e demos-lhe a glória, porque são chegadas as bodas do cordeiro, cuja esposa já se ataviou.”</a:t>
            </a:r>
            <a:r>
              <a:rPr lang="pt-BR" altLang="pt-BR" sz="2800">
                <a:latin typeface="Arial" panose="020B0604020202020204" pitchFamily="34" charset="0"/>
              </a:rPr>
              <a:t> </a:t>
            </a:r>
          </a:p>
          <a:p>
            <a:pPr algn="r"/>
            <a:r>
              <a:rPr lang="pt-BR" altLang="pt-BR" sz="2400">
                <a:latin typeface="Arial" panose="020B0604020202020204" pitchFamily="34" charset="0"/>
              </a:rPr>
              <a:t>Apocalipse 19:7</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BA4F49E7-9B25-088F-4E51-2DDD4C1A6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7">
            <a:extLst>
              <a:ext uri="{FF2B5EF4-FFF2-40B4-BE49-F238E27FC236}">
                <a16:creationId xmlns:a16="http://schemas.microsoft.com/office/drawing/2014/main" id="{534BDBAD-F66F-8F8D-867B-F5B6AA567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2" name="Text Box 4">
            <a:extLst>
              <a:ext uri="{FF2B5EF4-FFF2-40B4-BE49-F238E27FC236}">
                <a16:creationId xmlns:a16="http://schemas.microsoft.com/office/drawing/2014/main" id="{AA775232-5CAF-E2D1-569C-6A1F5EE520FA}"/>
              </a:ext>
            </a:extLst>
          </p:cNvPr>
          <p:cNvSpPr txBox="1">
            <a:spLocks noChangeArrowheads="1"/>
          </p:cNvSpPr>
          <p:nvPr/>
        </p:nvSpPr>
        <p:spPr bwMode="auto">
          <a:xfrm>
            <a:off x="395288" y="479425"/>
            <a:ext cx="4103687" cy="4965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Jesus nos dá, em Sua revelação de Apocalipse, uma visão profética tridimensional de que finalmente chegaria a ser a história desde os dias apostólicos até o tempo do fim.</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5" name="Picture 13">
            <a:extLst>
              <a:ext uri="{FF2B5EF4-FFF2-40B4-BE49-F238E27FC236}">
                <a16:creationId xmlns:a16="http://schemas.microsoft.com/office/drawing/2014/main" id="{31CE7D46-97CE-1281-DCA9-368145268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a:extLst>
              <a:ext uri="{FF2B5EF4-FFF2-40B4-BE49-F238E27FC236}">
                <a16:creationId xmlns:a16="http://schemas.microsoft.com/office/drawing/2014/main" id="{486C9FB2-3195-95D6-BF21-1EA5F1B3E23E}"/>
              </a:ext>
            </a:extLst>
          </p:cNvPr>
          <p:cNvSpPr txBox="1">
            <a:spLocks noChangeArrowheads="1"/>
          </p:cNvSpPr>
          <p:nvPr/>
        </p:nvSpPr>
        <p:spPr bwMode="auto">
          <a:xfrm>
            <a:off x="684213" y="814388"/>
            <a:ext cx="4175125" cy="18018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342900" indent="-342900">
              <a:spcBef>
                <a:spcPct val="0"/>
              </a:spcBef>
              <a:defRPr>
                <a:solidFill>
                  <a:schemeClr val="tx1"/>
                </a:solidFill>
                <a:latin typeface="Arial" panose="020B0604020202020204" pitchFamily="34" charset="0"/>
              </a:defRPr>
            </a:lvl1pPr>
            <a:lvl2pPr marL="800100" indent="-342900">
              <a:spcBef>
                <a:spcPct val="0"/>
              </a:spcBef>
              <a:defRPr>
                <a:solidFill>
                  <a:schemeClr val="tx1"/>
                </a:solidFill>
                <a:latin typeface="Arial" panose="020B0604020202020204" pitchFamily="34" charset="0"/>
              </a:defRPr>
            </a:lvl2pPr>
            <a:lvl3pPr marL="1257300" indent="-342900">
              <a:spcBef>
                <a:spcPct val="0"/>
              </a:spcBef>
              <a:defRPr>
                <a:solidFill>
                  <a:schemeClr val="tx1"/>
                </a:solidFill>
                <a:latin typeface="Arial" panose="020B0604020202020204" pitchFamily="34" charset="0"/>
              </a:defRPr>
            </a:lvl3pPr>
            <a:lvl4pPr marL="1714500" indent="-342900">
              <a:spcBef>
                <a:spcPct val="0"/>
              </a:spcBef>
              <a:defRPr>
                <a:solidFill>
                  <a:schemeClr val="tx1"/>
                </a:solidFill>
                <a:latin typeface="Arial" panose="020B0604020202020204" pitchFamily="34" charset="0"/>
              </a:defRPr>
            </a:lvl4pPr>
            <a:lvl5pPr marL="2171700" indent="-342900">
              <a:spcBef>
                <a:spcPct val="0"/>
              </a:spcBef>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pt-BR" altLang="pt-BR" sz="2800">
                <a:solidFill>
                  <a:srgbClr val="FFFF00"/>
                </a:solidFill>
              </a:rPr>
              <a:t> As sete igrejas</a:t>
            </a:r>
          </a:p>
          <a:p>
            <a:pPr>
              <a:spcBef>
                <a:spcPct val="50000"/>
              </a:spcBef>
              <a:buFontTx/>
              <a:buAutoNum type="arabicPeriod"/>
            </a:pPr>
            <a:r>
              <a:rPr lang="pt-BR" altLang="pt-BR" sz="2800">
                <a:solidFill>
                  <a:srgbClr val="FFFF00"/>
                </a:solidFill>
              </a:rPr>
              <a:t> Os sete selos</a:t>
            </a:r>
          </a:p>
          <a:p>
            <a:pPr>
              <a:spcBef>
                <a:spcPct val="50000"/>
              </a:spcBef>
              <a:buFontTx/>
              <a:buAutoNum type="arabicPeriod"/>
            </a:pPr>
            <a:r>
              <a:rPr lang="pt-BR" altLang="pt-BR" sz="2800">
                <a:solidFill>
                  <a:srgbClr val="FFFF00"/>
                </a:solidFill>
              </a:rPr>
              <a:t> As sete trombetas</a:t>
            </a:r>
          </a:p>
        </p:txBody>
      </p:sp>
      <p:sp>
        <p:nvSpPr>
          <p:cNvPr id="3078" name="Text Box 6">
            <a:extLst>
              <a:ext uri="{FF2B5EF4-FFF2-40B4-BE49-F238E27FC236}">
                <a16:creationId xmlns:a16="http://schemas.microsoft.com/office/drawing/2014/main" id="{4B1DEA57-540F-352F-315B-45A2E28E5309}"/>
              </a:ext>
            </a:extLst>
          </p:cNvPr>
          <p:cNvSpPr txBox="1">
            <a:spLocks noChangeArrowheads="1"/>
          </p:cNvSpPr>
          <p:nvPr/>
        </p:nvSpPr>
        <p:spPr bwMode="auto">
          <a:xfrm>
            <a:off x="539750" y="3068638"/>
            <a:ext cx="5472113" cy="301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A profecia das sete igrejas nos revela a história religiosa da era cristã, salientando suas faltas e prometendo o galardão aos vencedores.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701" name="Picture 5">
            <a:extLst>
              <a:ext uri="{FF2B5EF4-FFF2-40B4-BE49-F238E27FC236}">
                <a16:creationId xmlns:a16="http://schemas.microsoft.com/office/drawing/2014/main" id="{59D2758E-73D8-7B2C-A5D6-0FA73422F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698" name="Text Box 2">
            <a:extLst>
              <a:ext uri="{FF2B5EF4-FFF2-40B4-BE49-F238E27FC236}">
                <a16:creationId xmlns:a16="http://schemas.microsoft.com/office/drawing/2014/main" id="{22148F67-6AB5-8E60-7DF6-1C2781C72320}"/>
              </a:ext>
            </a:extLst>
          </p:cNvPr>
          <p:cNvSpPr txBox="1">
            <a:spLocks noChangeArrowheads="1"/>
          </p:cNvSpPr>
          <p:nvPr/>
        </p:nvSpPr>
        <p:spPr bwMode="auto">
          <a:xfrm>
            <a:off x="611188" y="765175"/>
            <a:ext cx="5472112" cy="54530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Nessa profecia Deus destaca seu interesse e amor por Seu povo. Os sete selos profetizam a história cristã, expondo especialmente o triste processo da apostasia. Também se apresenta a Deus controlando a história e dando fim a dor e ao sofrimento.</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9" name="Picture 7">
            <a:extLst>
              <a:ext uri="{FF2B5EF4-FFF2-40B4-BE49-F238E27FC236}">
                <a16:creationId xmlns:a16="http://schemas.microsoft.com/office/drawing/2014/main" id="{5AE350F3-FFD6-87DC-7FE2-942252AF0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4" name="Text Box 2">
            <a:extLst>
              <a:ext uri="{FF2B5EF4-FFF2-40B4-BE49-F238E27FC236}">
                <a16:creationId xmlns:a16="http://schemas.microsoft.com/office/drawing/2014/main" id="{6FDA7721-870C-1321-CD3F-EC80B86D0C9F}"/>
              </a:ext>
            </a:extLst>
          </p:cNvPr>
          <p:cNvSpPr txBox="1">
            <a:spLocks noChangeArrowheads="1"/>
          </p:cNvSpPr>
          <p:nvPr/>
        </p:nvSpPr>
        <p:spPr bwMode="auto">
          <a:xfrm>
            <a:off x="755650" y="1268413"/>
            <a:ext cx="4248150" cy="3387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3600">
                <a:solidFill>
                  <a:schemeClr val="bg1"/>
                </a:solidFill>
                <a:latin typeface="Arial" panose="020B0604020202020204" pitchFamily="34" charset="0"/>
              </a:rPr>
              <a:t>As sete trombetas pintam a história militar que ocorreria na era cristã em relação a igreja.</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9" name="Picture 5">
            <a:extLst>
              <a:ext uri="{FF2B5EF4-FFF2-40B4-BE49-F238E27FC236}">
                <a16:creationId xmlns:a16="http://schemas.microsoft.com/office/drawing/2014/main" id="{4572D58D-CE17-D2DE-C1B6-160FA8824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a:extLst>
              <a:ext uri="{FF2B5EF4-FFF2-40B4-BE49-F238E27FC236}">
                <a16:creationId xmlns:a16="http://schemas.microsoft.com/office/drawing/2014/main" id="{DC3F8A17-2E5B-A184-548D-4F2BDF9AD826}"/>
              </a:ext>
            </a:extLst>
          </p:cNvPr>
          <p:cNvSpPr txBox="1">
            <a:spLocks noChangeArrowheads="1"/>
          </p:cNvSpPr>
          <p:nvPr/>
        </p:nvSpPr>
        <p:spPr bwMode="auto">
          <a:xfrm>
            <a:off x="611188" y="3656013"/>
            <a:ext cx="6985000" cy="3013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400">
                <a:solidFill>
                  <a:schemeClr val="bg1"/>
                </a:solidFill>
                <a:latin typeface="Arial" panose="020B0604020202020204" pitchFamily="34" charset="0"/>
              </a:rPr>
              <a:t>Na verdade as primeiras quatro trombetas de Apocalipse 8:6-13, mostram a desintegração do império romano (tanto do oriente como do ocidente), fustigado pelas tribos bárbaras, as quais prepararam o caminho para Roma papal. Tanto Daniel como o Apocalipse profetizam que este poder religioso perseguiria durante 1.260 anos os que cressem na Bíblia.</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5" name="Picture 5">
            <a:extLst>
              <a:ext uri="{FF2B5EF4-FFF2-40B4-BE49-F238E27FC236}">
                <a16:creationId xmlns:a16="http://schemas.microsoft.com/office/drawing/2014/main" id="{3D8D8675-B944-CE66-B288-5B66495A5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a:extLst>
              <a:ext uri="{FF2B5EF4-FFF2-40B4-BE49-F238E27FC236}">
                <a16:creationId xmlns:a16="http://schemas.microsoft.com/office/drawing/2014/main" id="{68225FD9-F1BC-45C1-8A4F-7981EC8FEDDE}"/>
              </a:ext>
            </a:extLst>
          </p:cNvPr>
          <p:cNvSpPr txBox="1">
            <a:spLocks noChangeArrowheads="1"/>
          </p:cNvSpPr>
          <p:nvPr/>
        </p:nvSpPr>
        <p:spPr bwMode="auto">
          <a:xfrm>
            <a:off x="468313" y="584200"/>
            <a:ext cx="4175125" cy="5940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A quinta e sexta trombeta em Apocalipse 9:1-21, descrevem a investida das tribos maometanas, sob o comando de vários líderes, constituindo-se em outro poder que lutaria contra o cristianismo.</a:t>
            </a:r>
          </a:p>
        </p:txBody>
      </p:sp>
    </p:spTree>
  </p:cSld>
  <p:clrMapOvr>
    <a:masterClrMapping/>
  </p:clrMapOvr>
  <p:transition>
    <p:fade/>
  </p:transition>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altLang="pt-BR" sz="3200" b="1" i="0" u="none" strike="noStrike" cap="none" normalizeH="0" baseline="0" smtClean="0">
            <a:ln>
              <a:noFill/>
            </a:ln>
            <a:solidFill>
              <a:srgbClr val="FFFF00"/>
            </a:solidFill>
            <a:effectLst/>
            <a:latin typeface="Souvenir Lt BT" pitchFamily="18" charset="0"/>
          </a:defRPr>
        </a:defPPr>
      </a:lstStyle>
    </a:spDef>
    <a:lnDef>
      <a:spPr bwMode="auto">
        <a:xfrm>
          <a:off x="0" y="0"/>
          <a:ext cx="1" cy="1"/>
        </a:xfrm>
        <a:custGeom>
          <a:avLst/>
          <a:gdLst/>
          <a:ahLst/>
          <a:cxnLst/>
          <a:rect l="0" t="0" r="0" b="0"/>
          <a:pathLst/>
        </a:cu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altLang="pt-BR" sz="3200" b="1" i="0" u="none" strike="noStrike" cap="none" normalizeH="0" baseline="0" smtClean="0">
            <a:ln>
              <a:noFill/>
            </a:ln>
            <a:solidFill>
              <a:srgbClr val="FFFF00"/>
            </a:solidFill>
            <a:effectLst/>
            <a:latin typeface="Souvenir Lt BT" pitchFamily="18"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1131</Words>
  <Application>Microsoft Office PowerPoint</Application>
  <PresentationFormat>Apresentação na tela (4:3)</PresentationFormat>
  <Paragraphs>55</Paragraphs>
  <Slides>30</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30</vt:i4>
      </vt:variant>
    </vt:vector>
  </HeadingPairs>
  <TitlesOfParts>
    <vt:vector size="33" baseType="lpstr">
      <vt:lpstr>Arial</vt:lpstr>
      <vt:lpstr>Souvenir Lt BT</vt:lpstr>
      <vt:lpstr>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Soar da Sétima Trombeta</dc:title>
  <dc:subject>Apocalipse</dc:subject>
  <dc:creator>Pr. Ari Celso Cidral</dc:creator>
  <dc:description>Edição: Dilenio Enderle</dc:description>
  <cp:lastModifiedBy>Pr. Marcelo Carvalho</cp:lastModifiedBy>
  <cp:revision>112</cp:revision>
  <dcterms:created xsi:type="dcterms:W3CDTF">2003-01-23T13:53:11Z</dcterms:created>
  <dcterms:modified xsi:type="dcterms:W3CDTF">2022-05-19T08:49:37Z</dcterms:modified>
</cp:coreProperties>
</file>