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FFFFF"/>
    <a:srgbClr val="FFFF00"/>
    <a:srgbClr val="FF66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086A4B9-F44D-4D08-5B84-EADAB45A37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5449D2C-3EBA-BC1E-A289-E1F7B1D129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8120BC8-66CC-2847-928C-BF0646457C15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3BC7A4C-4D48-1D13-2017-1D68AE1F665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31D5700-D66C-7E7D-1F93-85E22F1E59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48B0DD10-4E14-EE19-E205-B686AB3626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D89C7B-A7CB-4C70-8BEC-F25C3B03EB9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75A8F0-EFFC-73C2-4BD1-EE93771A2D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95CC0-A96D-403D-99EB-5A348F788FB5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3389C51-6D8B-A05C-11BB-373247422F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E124B47-5DE2-54F2-3985-A05E9ABB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  <a:p>
            <a:r>
              <a:rPr lang="pt-BR" altLang="pt-BR" sz="2000"/>
              <a:t>FALAR SOBRE OS PROBLEMAS ATUAIS DA HUMANIDADE NOS PRÓXIMOS SLIDES</a:t>
            </a:r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041BDC-561C-33D8-8C79-BB98D94C9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50A4B-9687-4861-8CC9-44AA0DEF9491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246A8707-F838-D918-A46D-F25D6982BF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A9D327C-3CB5-966B-D43B-B5C0A663BC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D989B7-4BA4-9294-29CD-D0AE6FBC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12D28-97E7-4A33-9DFB-D2DDAEDCA81F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706953E-8228-B424-55A8-CC80761E75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9ABE4E4-69B9-40FA-41F4-2B677AE18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F50BA2-1E17-D3C0-266E-96374C148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F57FA-1DE7-4537-9A05-BA6083F5623A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1E6EC26E-A08A-08DD-78C3-93625AF9C4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F1F31EE-8805-3654-EEA7-96E91F78C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CBA3E-04CC-CD62-093D-C0870BF32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B4F94F-5FA1-054D-B335-CF09686A6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6BA97E-47EB-87AC-DDA6-CE86035F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A25083-3BEE-1BF2-C281-C229ACA6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0F0A86-C162-164C-3422-9B35C61D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616C3-D90E-4259-8B05-E8A002E94D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475331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DA713-B2B0-CE1F-EA6D-C68724D7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BF13D1E-EA13-CB95-E705-F060703FB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D98B67-B969-CC26-D93C-068FE310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46CFDF-CBA4-F9AA-4B8C-3621FC5C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EE1879-19C2-06AA-538E-FFEA03B2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4263B-BA53-4972-A84B-AAA9C7B9C2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6496587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5FB8C9-8C0E-A940-0756-EC002BBF30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EE6B7E-D2DE-A6E5-99BA-F8DA3434A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8C8D5-E4C2-E92B-860B-A47C490CD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8319A1-5510-1E47-6D29-6454F2AC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53FF19-FBFA-02C6-C821-E94A2193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7A294-F64E-4E4A-A4FA-6F282871AC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1474191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757295-A272-5659-097F-FC22777F134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E8A6D48-4F4B-0010-A8A8-A6A9014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4C7C79-6FE8-3E54-AB0D-BB8865C9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F6078E1-297C-EC7C-855B-C7E2D38B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22BDDB-B965-449C-8EB9-E10CEE8BF3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6470831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D7891-D146-B351-6CA4-8B33E85072E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C1566C-7103-C2FD-FBB3-0FC7F81866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A3EB2-C379-E305-3F40-72221855BCE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147C0C9-896B-529A-4BE8-E621D7F4525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D7AC7AE-20FA-7211-1724-B3AFDF507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16A3D0A-233B-8E91-317F-7CDE813B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C5321F1-C391-B579-1E7C-1838478C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A38FF45-E951-80D4-9506-DBF746AF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4B959E-B054-4018-95F4-B867625D6F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209301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EA289-4CF5-B2A7-7BBA-6EF5B9F0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C3B98F-F5DB-2F3D-8A4C-78E87E563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AE6D34-3F4F-BC99-1BD2-B4BB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1D56F2-791C-6E40-9D7F-35BF337D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69FCBB-20AF-1E7F-3F5C-CD14E063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D0A5F-3A24-47BA-98B6-4A30A08FBD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8005922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70FD4-2B3D-DB35-0B94-6F2A95F9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BBBB80-D521-ACDD-2686-A3A89B13B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B4093-104C-5606-38CD-EB85AC23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1CC91A-3DA3-87FA-679D-13646DF0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ABF793-A617-48CF-A1F7-DFBEDBBE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289A4-B798-4C49-9589-84197C18671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2857020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F7E57-21D2-D4BA-83B8-4C9AA9C0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BBBF3F-F77F-DCF5-AC90-A31036965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BEAA54-3ED1-A1E3-A1E4-D65E77CDB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385C58-6853-864C-8850-5EFFEF37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1E5F26-DF12-CDD6-6515-04335630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B4B301-82F8-4AF3-53D7-983D50BA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3161A-D0D8-4EB7-95E2-CF96CBBA25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3621171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19F20B-D514-70A9-6C5D-5B49918E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9FB75E-2672-BADC-96BB-EDD787A02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75C12DE-82D6-8A2B-1FA5-89683B18B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F53D197-26F6-F0CC-2A0C-AB1B75E79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CEE151F-722D-4820-2968-42C5FAC87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916EAD-1DCC-7A98-6A4D-C6E4EE7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C4357B-40D9-BE8E-844D-A35D6ABE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1486E32-4F89-C42A-7B77-281B7B1E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991B6-D0C1-4B28-B44D-2FA0CD5919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4503784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7FF5A-3140-9B36-B3DB-77D3A7B5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42736C-C9BE-7D82-8DAE-364F84F0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B2CAC8-1274-D3D0-68F2-685B4CAE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4D2210-BB81-86A3-4E7D-1F438533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07863-08E2-4381-8D59-C947626B288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439816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B82817F-0E32-E360-FF2D-BD3B5094E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0E8B06E-37D5-FF31-F78E-49C3835C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D69BD2-A20C-28AC-3496-6D8361A84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86844-7C8A-463B-9945-BBEA5063DE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1271697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D88A5-6182-AC6A-D1C3-2B44734B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1F75B9-E280-B93F-FC54-92D96FE0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0647BD-C879-0FA9-FB64-1339169B8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1AE199-0A59-B6E9-46D2-895BDCE7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2719A5-7091-25FB-D5FF-8294EDB7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481534-2497-B91D-9A78-C1782B13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5FB2C-67F8-449D-AEDD-6894991814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8989667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4BC5B-CE8E-6065-739F-9370CA33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B2ADA7B-676C-8A55-F14A-71BB1B78F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946549-44F3-71C0-FF13-E92667945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7A119A-5AEA-89FC-575A-3E847E50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C1F54D-D654-2513-4B77-CAC33720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E4C390-746B-F245-100D-D1920E6C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4CC8F-F79B-4DED-B670-6598014B03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5823179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F97B96C-B8EA-B7BE-BB33-E5BB9CF02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F03EEA-84F5-C709-EBB6-9C00DC676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427B12-504A-A208-10D2-0B6362A39F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7F423C8-DB5D-8A7B-F83B-F72A434623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C2FE68-036F-99B1-1AB2-0B6805BE7D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07A7B3-DEDD-4F3B-B742-3FBE57560FD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split orient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5554C7E-9649-C2DC-246E-F1BC2798D2D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>
            <a:extLst>
              <a:ext uri="{FF2B5EF4-FFF2-40B4-BE49-F238E27FC236}">
                <a16:creationId xmlns:a16="http://schemas.microsoft.com/office/drawing/2014/main" id="{B17701D0-B092-DD84-5FD2-E89641C0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8101012" cy="60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0AD6F9E0-6D5B-8EDE-4142-8DE34F250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0"/>
            <a:ext cx="94519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47DE7E24-CD9B-CCD8-4FCE-9074FE4D9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19200"/>
            <a:ext cx="7242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C733CD79-9552-D88B-7878-5580DE75B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70013"/>
            <a:ext cx="7891462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000" b="1">
                <a:solidFill>
                  <a:schemeClr val="bg1"/>
                </a:solidFill>
              </a:rPr>
              <a:t>Precisamos de um guia infalível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85A4FC7-D77B-1CB2-56D7-DD7053CE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FFAAA79F-B938-8B53-0C2D-A3F4586F7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908050"/>
            <a:ext cx="6737350" cy="9144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5400" b="1">
                <a:solidFill>
                  <a:schemeClr val="bg1"/>
                </a:solidFill>
              </a:rPr>
              <a:t>Falta alguma coisa?</a:t>
            </a: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E52C2E8-050F-53DD-3AD2-4945345A5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81075"/>
            <a:ext cx="8964612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D371604F-C1DC-E53A-AB58-A458165D5398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6388" name="Text Box 4">
            <a:extLst>
              <a:ext uri="{FF2B5EF4-FFF2-40B4-BE49-F238E27FC236}">
                <a16:creationId xmlns:a16="http://schemas.microsoft.com/office/drawing/2014/main" id="{95E537F9-33FB-D025-9A62-2461BD8C6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2022475"/>
            <a:ext cx="4657725" cy="27749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8800" b="1">
                <a:solidFill>
                  <a:srgbClr val="FFFF00"/>
                </a:solidFill>
              </a:rPr>
              <a:t>A Bíblia </a:t>
            </a:r>
          </a:p>
          <a:p>
            <a:pPr eaLnBrk="0" hangingPunct="0"/>
            <a:r>
              <a:rPr lang="pt-BR" altLang="pt-BR" sz="8800" b="1">
                <a:solidFill>
                  <a:srgbClr val="FFFF00"/>
                </a:solidFill>
              </a:rPr>
              <a:t>Sagrada</a:t>
            </a: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D2F46858-6A8F-A27C-763F-BC911607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A3E82AE4-7026-9522-756E-2BB061BD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3816350" cy="31115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6600" b="1">
                <a:solidFill>
                  <a:schemeClr val="bg1"/>
                </a:solidFill>
              </a:rPr>
              <a:t>Como chegou até nós?</a:t>
            </a: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>
            <a:extLst>
              <a:ext uri="{FF2B5EF4-FFF2-40B4-BE49-F238E27FC236}">
                <a16:creationId xmlns:a16="http://schemas.microsoft.com/office/drawing/2014/main" id="{2C868127-47FA-ACE5-5A16-0222D3AF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A92993B7-11B8-74A2-2E56-AFD8C4F0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648DC90A-02B2-ED54-AB5B-083F08DEC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081463"/>
            <a:ext cx="5040312" cy="2774950"/>
          </a:xfrm>
          <a:prstGeom prst="rect">
            <a:avLst/>
          </a:prstGeom>
          <a:noFill/>
          <a:ln>
            <a:noFill/>
          </a:ln>
          <a:effectLst>
            <a:outerShdw dist="40161" dir="11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200" b="1">
                <a:solidFill>
                  <a:srgbClr val="3399FF"/>
                </a:solidFill>
              </a:rPr>
              <a:t>NOVO TESTAMENTO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3200" b="1">
                <a:solidFill>
                  <a:srgbClr val="3399FF"/>
                </a:solidFill>
              </a:rPr>
              <a:t>APOCALIPSE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3200" b="1">
                <a:solidFill>
                  <a:srgbClr val="3399FF"/>
                </a:solidFill>
              </a:rPr>
              <a:t>100 DC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3200" b="1">
                <a:solidFill>
                  <a:srgbClr val="3399FF"/>
                </a:solidFill>
              </a:rPr>
              <a:t>           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732D6591-8CAA-F08F-6E02-17886C57F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84138"/>
            <a:ext cx="6661150" cy="8239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800" b="1">
                <a:solidFill>
                  <a:schemeClr val="bg1"/>
                </a:solidFill>
              </a:rPr>
              <a:t>Como surgiu a Bíblia?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856F7F09-8DA1-ECE9-D0C0-E2BF19F4B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13112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l-GR" altLang="pt-BR" sz="4000" b="1" i="1">
                <a:solidFill>
                  <a:srgbClr val="FFFF00"/>
                </a:solidFill>
                <a:cs typeface="Arial" panose="020B0604020202020204" pitchFamily="34" charset="0"/>
              </a:rPr>
              <a:t>βιβλια</a:t>
            </a:r>
            <a:r>
              <a:rPr lang="en-US" altLang="pt-BR" sz="4000" b="1" i="1">
                <a:solidFill>
                  <a:srgbClr val="FFFF00"/>
                </a:solidFill>
                <a:cs typeface="Arial" panose="020B0604020202020204" pitchFamily="34" charset="0"/>
              </a:rPr>
              <a:t> – </a:t>
            </a:r>
            <a:r>
              <a:rPr lang="en-US" altLang="pt-BR" sz="4000" b="1">
                <a:solidFill>
                  <a:srgbClr val="FFFF00"/>
                </a:solidFill>
                <a:cs typeface="Arial" panose="020B0604020202020204" pitchFamily="34" charset="0"/>
              </a:rPr>
              <a:t>plural de </a:t>
            </a:r>
            <a:r>
              <a:rPr lang="el-GR" altLang="pt-BR" sz="4000" b="1" i="1">
                <a:solidFill>
                  <a:srgbClr val="FFFF00"/>
                </a:solidFill>
                <a:cs typeface="Arial" panose="020B0604020202020204" pitchFamily="34" charset="0"/>
              </a:rPr>
              <a:t>βιβλιον</a:t>
            </a:r>
            <a:r>
              <a:rPr lang="en-US" altLang="pt-BR" sz="4000" b="1" i="1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pt-BR" sz="4000" b="1">
                <a:solidFill>
                  <a:srgbClr val="FFFF00"/>
                </a:solidFill>
                <a:cs typeface="Arial" panose="020B0604020202020204" pitchFamily="34" charset="0"/>
              </a:rPr>
              <a:t>(livrinho)</a:t>
            </a:r>
            <a:r>
              <a:rPr lang="en-US" altLang="pt-BR" sz="4000" b="1">
                <a:solidFill>
                  <a:srgbClr val="FF9933"/>
                </a:solidFill>
              </a:rPr>
              <a:t> </a:t>
            </a:r>
            <a:r>
              <a:rPr lang="en-US" altLang="pt-BR" sz="4000" b="1">
                <a:solidFill>
                  <a:srgbClr val="FF9933"/>
                </a:solidFill>
                <a:sym typeface="Wingdings" panose="05000000000000000000" pitchFamily="2" charset="2"/>
              </a:rPr>
              <a:t></a:t>
            </a:r>
            <a:r>
              <a:rPr lang="en-US" altLang="pt-BR" sz="4000" b="1">
                <a:solidFill>
                  <a:srgbClr val="FF9933"/>
                </a:solidFill>
              </a:rPr>
              <a:t> BÍBLIA significa “livrinhos”</a:t>
            </a:r>
            <a:endParaRPr lang="pt-BR" altLang="pt-BR" sz="4000" b="1">
              <a:solidFill>
                <a:srgbClr val="FF9933"/>
              </a:solidFill>
            </a:endParaRP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04588965-1AAD-5F00-2E16-AC058EDE6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3284538"/>
            <a:ext cx="5040313" cy="2774950"/>
          </a:xfrm>
          <a:prstGeom prst="rect">
            <a:avLst/>
          </a:prstGeom>
          <a:noFill/>
          <a:ln>
            <a:noFill/>
          </a:ln>
          <a:effectLst>
            <a:outerShdw dist="40161" dir="11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3200" b="1">
                <a:solidFill>
                  <a:srgbClr val="FF3300"/>
                </a:solidFill>
              </a:rPr>
              <a:t>VELHO TESTAMENTO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3200" b="1">
                <a:solidFill>
                  <a:srgbClr val="FF3300"/>
                </a:solidFill>
              </a:rPr>
              <a:t>1 </a:t>
            </a:r>
            <a:r>
              <a:rPr lang="en-US" altLang="pt-BR" sz="3200" b="1">
                <a:solidFill>
                  <a:srgbClr val="FF3300"/>
                </a:solidFill>
              </a:rPr>
              <a:t>º JÓ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3200" b="1">
                <a:solidFill>
                  <a:srgbClr val="FF3300"/>
                </a:solidFill>
              </a:rPr>
              <a:t>1500 AC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pt-BR" sz="3200" b="1">
                <a:solidFill>
                  <a:srgbClr val="FF3300"/>
                </a:solidFill>
              </a:rPr>
              <a:t>           </a:t>
            </a: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C552E48-9CE4-8DBB-8921-47E62FE95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0366A235-17D9-40AE-2FED-6631860C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519363"/>
            <a:ext cx="8496300" cy="451008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4400" b="1" i="1">
                <a:solidFill>
                  <a:srgbClr val="FF9933"/>
                </a:solidFill>
              </a:rPr>
              <a:t>MOÍSES:</a:t>
            </a:r>
            <a:r>
              <a:rPr lang="en-US" altLang="pt-BR" sz="4000" b="1" i="1"/>
              <a:t> </a:t>
            </a:r>
            <a:r>
              <a:rPr lang="en-US" altLang="pt-BR" sz="4000" b="1" i="1">
                <a:solidFill>
                  <a:schemeClr val="bg1"/>
                </a:solidFill>
              </a:rPr>
              <a:t>Foi quem mais</a:t>
            </a:r>
            <a:r>
              <a:rPr lang="en-US" altLang="pt-BR" sz="4000" b="1" i="1"/>
              <a:t> </a:t>
            </a:r>
            <a:r>
              <a:rPr lang="en-US" altLang="pt-BR" sz="4000" b="1" i="1">
                <a:solidFill>
                  <a:schemeClr val="bg1"/>
                </a:solidFill>
              </a:rPr>
              <a:t>contribui para o VT. </a:t>
            </a:r>
            <a:r>
              <a:rPr lang="en-US" altLang="pt-BR" sz="4000" b="1" i="1">
                <a:solidFill>
                  <a:srgbClr val="FF9933"/>
                </a:solidFill>
                <a:sym typeface="Wingdings" panose="05000000000000000000" pitchFamily="2" charset="2"/>
              </a:rPr>
              <a:t></a:t>
            </a:r>
            <a:r>
              <a:rPr lang="en-US" altLang="pt-BR" sz="4000" b="1" i="1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altLang="pt-BR" sz="4000" b="1" i="1">
                <a:solidFill>
                  <a:schemeClr val="bg1"/>
                </a:solidFill>
              </a:rPr>
              <a:t>Gênesis, Êxodo, Levítico, Números, Deuteronômio, Jó e o Salmo 90.</a:t>
            </a:r>
            <a:endParaRPr lang="en-US" altLang="pt-BR" sz="4000" b="1" i="1"/>
          </a:p>
          <a:p>
            <a:pPr eaLnBrk="0" hangingPunct="0">
              <a:spcBef>
                <a:spcPct val="50000"/>
              </a:spcBef>
            </a:pPr>
            <a:r>
              <a:rPr lang="en-US" altLang="pt-BR" sz="4400" b="1" i="1">
                <a:solidFill>
                  <a:srgbClr val="FF9933"/>
                </a:solidFill>
              </a:rPr>
              <a:t>PAULO:</a:t>
            </a:r>
            <a:r>
              <a:rPr lang="en-US" altLang="pt-BR" sz="4000" b="1" i="1"/>
              <a:t> </a:t>
            </a:r>
            <a:r>
              <a:rPr lang="en-US" altLang="pt-BR" sz="4000" b="1" i="1">
                <a:solidFill>
                  <a:schemeClr val="bg1"/>
                </a:solidFill>
              </a:rPr>
              <a:t>NT 13 epístolas</a:t>
            </a:r>
            <a:endParaRPr lang="en-US" altLang="pt-BR" sz="4000" b="1" i="1"/>
          </a:p>
          <a:p>
            <a:pPr eaLnBrk="0" hangingPunct="0">
              <a:spcBef>
                <a:spcPct val="50000"/>
              </a:spcBef>
            </a:pPr>
            <a:endParaRPr lang="en-US" altLang="pt-BR" sz="4000" b="1"/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C8E210F-CDAA-3824-7107-AEE37C81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6988"/>
            <a:ext cx="91789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DFD3336E-A8CD-130F-0FB7-6A4C614B6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4450"/>
            <a:ext cx="6757988" cy="13112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4000" b="1">
                <a:solidFill>
                  <a:srgbClr val="FF9933"/>
                </a:solidFill>
              </a:rPr>
              <a:t>“A Bíblia é uma coleção de 66 livros.”</a:t>
            </a:r>
            <a:endParaRPr lang="pt-BR" altLang="pt-BR" sz="3600" b="1">
              <a:solidFill>
                <a:srgbClr val="FF9933"/>
              </a:solidFill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C58605BD-3214-0DC5-960A-A6DBF262C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341438"/>
            <a:ext cx="368935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3600" b="1">
                <a:solidFill>
                  <a:schemeClr val="bg1"/>
                </a:solidFill>
              </a:rPr>
              <a:t>39 livros no V.T.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F90D4266-BC55-7E0D-1A03-17EAE091C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63" y="1341438"/>
            <a:ext cx="371475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3600" b="1">
                <a:solidFill>
                  <a:schemeClr val="bg1"/>
                </a:solidFill>
              </a:rPr>
              <a:t>27 livros no N.T.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00C8F579-D965-2E5E-B333-EF659357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6575" y="1949450"/>
            <a:ext cx="12819063" cy="9747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2900" b="1" i="1">
                <a:solidFill>
                  <a:srgbClr val="FF9933"/>
                </a:solidFill>
              </a:rPr>
              <a:t>Traduzida inteiramente ou em parte </a:t>
            </a:r>
          </a:p>
          <a:p>
            <a:pPr algn="ctr" eaLnBrk="0" hangingPunct="0"/>
            <a:r>
              <a:rPr lang="pt-BR" altLang="pt-BR" sz="2900" b="1" i="1">
                <a:solidFill>
                  <a:srgbClr val="FF9933"/>
                </a:solidFill>
              </a:rPr>
              <a:t>em mais de 2.060 línguas e dialetos</a:t>
            </a:r>
            <a:r>
              <a:rPr lang="pt-BR" altLang="pt-BR" sz="2900" b="1">
                <a:solidFill>
                  <a:srgbClr val="FF9933"/>
                </a:solidFill>
              </a:rPr>
              <a:t>.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353624A4-47EE-814E-59B7-32E3AF7B1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924175"/>
            <a:ext cx="6064250" cy="11906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600" b="1">
                <a:solidFill>
                  <a:schemeClr val="bg1"/>
                </a:solidFill>
              </a:rPr>
              <a:t>Escrita num período de 1.600 anos.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6EA6961E-8DFE-45A9-7735-81A389399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5638800"/>
            <a:ext cx="313055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3600" b="1">
                <a:solidFill>
                  <a:srgbClr val="FF9933"/>
                </a:solidFill>
              </a:rPr>
              <a:t>40 escritores.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083BECE1-38BC-8506-90B3-8CED9FB31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5638800"/>
            <a:ext cx="356235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3600" b="1">
                <a:solidFill>
                  <a:srgbClr val="FF9933"/>
                </a:solidFill>
              </a:rPr>
              <a:t>O autor é Deus.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2A74FE53-8D3F-4A43-7312-FC16A1EC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0675" y="4254500"/>
            <a:ext cx="12819063" cy="9747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2900" b="1">
                <a:solidFill>
                  <a:srgbClr val="FF9933"/>
                </a:solidFill>
              </a:rPr>
              <a:t>Maior “</a:t>
            </a:r>
            <a:r>
              <a:rPr lang="pt-BR" altLang="pt-BR" sz="2900" b="1" i="1">
                <a:solidFill>
                  <a:srgbClr val="FF9933"/>
                </a:solidFill>
              </a:rPr>
              <a:t>best seller” </a:t>
            </a:r>
            <a:r>
              <a:rPr lang="pt-BR" altLang="pt-BR" sz="2900" b="1">
                <a:solidFill>
                  <a:srgbClr val="FF9933"/>
                </a:solidFill>
              </a:rPr>
              <a:t>de toda história humana:</a:t>
            </a:r>
          </a:p>
          <a:p>
            <a:pPr algn="ctr" eaLnBrk="0" hangingPunct="0"/>
            <a:r>
              <a:rPr lang="pt-BR" altLang="pt-BR" sz="2900" b="1">
                <a:solidFill>
                  <a:srgbClr val="FF9933"/>
                </a:solidFill>
              </a:rPr>
              <a:t>150 milhões de cópias vendidas anualmente</a:t>
            </a: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>
            <a:extLst>
              <a:ext uri="{FF2B5EF4-FFF2-40B4-BE49-F238E27FC236}">
                <a16:creationId xmlns:a16="http://schemas.microsoft.com/office/drawing/2014/main" id="{E79BC634-99BD-8B3B-C38B-B89E4C34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BF6376D3-3AD0-61A0-51C3-5DC8166F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54356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4800" b="1">
                <a:solidFill>
                  <a:schemeClr val="bg1"/>
                </a:solidFill>
              </a:rPr>
              <a:t>Foi escrita em três línguas: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3A30092E-A02E-1600-4EA3-728A01EFB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708275"/>
            <a:ext cx="2963862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800" b="1">
                <a:solidFill>
                  <a:srgbClr val="FFFF00"/>
                </a:solidFill>
              </a:rPr>
              <a:t>Hebraico</a:t>
            </a:r>
          </a:p>
          <a:p>
            <a:pPr eaLnBrk="0" hangingPunct="0"/>
            <a:r>
              <a:rPr lang="pt-BR" altLang="pt-BR" sz="4800" b="1">
                <a:solidFill>
                  <a:schemeClr val="bg1"/>
                </a:solidFill>
              </a:rPr>
              <a:t>Aramaico</a:t>
            </a:r>
          </a:p>
          <a:p>
            <a:pPr eaLnBrk="0" hangingPunct="0"/>
            <a:r>
              <a:rPr lang="pt-BR" altLang="pt-BR" sz="4800" b="1">
                <a:solidFill>
                  <a:srgbClr val="FFFF00"/>
                </a:solidFill>
              </a:rPr>
              <a:t>Grego</a:t>
            </a:r>
          </a:p>
        </p:txBody>
      </p:sp>
      <p:pic>
        <p:nvPicPr>
          <p:cNvPr id="21513" name="Picture 9">
            <a:extLst>
              <a:ext uri="{FF2B5EF4-FFF2-40B4-BE49-F238E27FC236}">
                <a16:creationId xmlns:a16="http://schemas.microsoft.com/office/drawing/2014/main" id="{BE573BD5-9121-73B6-B819-BCA8CF60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5613"/>
            <a:ext cx="6477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C54690A3-01F8-9CA8-32F8-4BD38555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6477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90C1B8DE-CD33-DFD5-8DC6-C7B04BFAF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35475"/>
            <a:ext cx="6477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32347D4-83DA-E59B-5A55-52BE52BA2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4000" cy="681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B02A424-08FA-5BE1-C622-6DFA34935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D517076F-D516-3B4C-41FE-F5A7B2689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FE3A9DFF-36EF-804E-18EB-30CD3BB4A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338" y="2233613"/>
            <a:ext cx="47307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27ECD564-1CA7-B8DA-E291-9F792192C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6194425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6000" b="1">
                <a:solidFill>
                  <a:schemeClr val="bg1"/>
                </a:solidFill>
              </a:rPr>
              <a:t>A Bíblia contém: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E6E094DD-E9CA-DEB6-82C5-4586D1CD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1574800"/>
            <a:ext cx="5259387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4000">
                <a:solidFill>
                  <a:schemeClr val="bg1"/>
                </a:solidFill>
                <a:latin typeface="Arial Black" panose="020B0A04020102020204" pitchFamily="34" charset="0"/>
              </a:rPr>
              <a:t>773.693 palavras. </a:t>
            </a:r>
          </a:p>
          <a:p>
            <a:pPr algn="ctr" eaLnBrk="0" hangingPunct="0"/>
            <a:r>
              <a:rPr lang="pt-BR" altLang="pt-BR" sz="4000">
                <a:solidFill>
                  <a:schemeClr val="bg1"/>
                </a:solidFill>
                <a:latin typeface="Arial Black" panose="020B0A04020102020204" pitchFamily="34" charset="0"/>
              </a:rPr>
              <a:t>3.566.480 letras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47EBF6B3-BF00-00DE-87FC-D5FD4A557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3014663"/>
            <a:ext cx="506095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4000">
                <a:solidFill>
                  <a:schemeClr val="bg1"/>
                </a:solidFill>
                <a:latin typeface="Arial Black" panose="020B0A04020102020204" pitchFamily="34" charset="0"/>
              </a:rPr>
              <a:t>1.189 capítulos</a:t>
            </a:r>
          </a:p>
          <a:p>
            <a:pPr algn="ctr" eaLnBrk="0" hangingPunct="0"/>
            <a:r>
              <a:rPr lang="pt-BR" altLang="pt-BR" sz="4000">
                <a:solidFill>
                  <a:schemeClr val="bg1"/>
                </a:solidFill>
                <a:latin typeface="Arial Black" panose="020B0A04020102020204" pitchFamily="34" charset="0"/>
              </a:rPr>
              <a:t>31.102 versículos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60003F06-A23E-CC39-B18D-8D839FC2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4670425"/>
            <a:ext cx="6527800" cy="19208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4000">
                <a:solidFill>
                  <a:srgbClr val="FF3300"/>
                </a:solidFill>
                <a:latin typeface="Arial Black" panose="020B0A04020102020204" pitchFamily="34" charset="0"/>
              </a:rPr>
              <a:t>O número 7 é</a:t>
            </a:r>
          </a:p>
          <a:p>
            <a:pPr algn="ctr" eaLnBrk="0" hangingPunct="0"/>
            <a:r>
              <a:rPr lang="pt-BR" altLang="pt-BR" sz="4000">
                <a:solidFill>
                  <a:srgbClr val="FF3300"/>
                </a:solidFill>
                <a:latin typeface="Arial Black" panose="020B0A04020102020204" pitchFamily="34" charset="0"/>
              </a:rPr>
              <a:t>Um dos mais citados</a:t>
            </a:r>
          </a:p>
          <a:p>
            <a:pPr algn="ctr" eaLnBrk="0" hangingPunct="0"/>
            <a:r>
              <a:rPr lang="pt-BR" altLang="pt-BR" sz="4000">
                <a:solidFill>
                  <a:srgbClr val="FF3300"/>
                </a:solidFill>
                <a:latin typeface="Arial Black" panose="020B0A04020102020204" pitchFamily="34" charset="0"/>
              </a:rPr>
              <a:t>E representa perfeição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4F0D21F-EC9D-D34D-CAF8-C99F336C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b="3751"/>
          <a:stretch>
            <a:fillRect/>
          </a:stretch>
        </p:blipFill>
        <p:spPr bwMode="auto">
          <a:xfrm>
            <a:off x="3635375" y="3135313"/>
            <a:ext cx="5508625" cy="372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02F947EB-5F1D-AB74-86F2-DAAD4606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0" b="6038"/>
          <a:stretch>
            <a:fillRect/>
          </a:stretch>
        </p:blipFill>
        <p:spPr bwMode="auto">
          <a:xfrm>
            <a:off x="4500563" y="0"/>
            <a:ext cx="464343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42E4E58-8EDD-2720-779C-A3EC48CC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0675"/>
            <a:ext cx="363537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74E2ED12-2065-F99A-7BA0-8A702D38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5551488"/>
            <a:ext cx="4248150" cy="118903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7200" b="1">
                <a:solidFill>
                  <a:schemeClr val="bg1"/>
                </a:solidFill>
              </a:rPr>
              <a:t>Guerras?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9A8832E4-A3F0-AF6C-1F4C-AB0A249F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" b="3627"/>
          <a:stretch>
            <a:fillRect/>
          </a:stretch>
        </p:blipFill>
        <p:spPr bwMode="auto">
          <a:xfrm>
            <a:off x="0" y="0"/>
            <a:ext cx="4572000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FD5D415-2967-5C6D-3DF0-01F03BD62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030538"/>
            <a:ext cx="4349750" cy="118903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7200" b="1">
                <a:solidFill>
                  <a:schemeClr val="bg1"/>
                </a:solidFill>
              </a:rPr>
              <a:t>Por que...</a:t>
            </a:r>
          </a:p>
        </p:txBody>
      </p:sp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32FC9EE-9509-07FB-0199-CD494F0F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E4B15A0B-D6F4-8D3A-C094-A2CB75131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76250"/>
            <a:ext cx="57562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000" b="1">
                <a:solidFill>
                  <a:schemeClr val="accent1"/>
                </a:solidFill>
                <a:latin typeface="Tahoma" panose="020B0604030504040204" pitchFamily="34" charset="0"/>
              </a:rPr>
              <a:t>Subdivisões da Bíblia: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20DE3C75-D3E0-83C8-60F2-9F3B91617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35150"/>
            <a:ext cx="7416800" cy="4473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AutoNum type="arabicPeriod"/>
            </a:pP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</a:rPr>
              <a:t>História </a:t>
            </a: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 de Gênesis à Ester e Atos (NT).</a:t>
            </a:r>
          </a:p>
          <a:p>
            <a:pPr eaLnBrk="0" hangingPunct="0">
              <a:buFontTx/>
              <a:buAutoNum type="arabicPeriod"/>
            </a:pPr>
            <a:endParaRPr lang="pt-BR" altLang="pt-BR" sz="2400" b="1">
              <a:solidFill>
                <a:schemeClr val="bg1"/>
              </a:solidFill>
              <a:latin typeface="Tahoma" panose="020B0604030504040204" pitchFamily="34" charset="0"/>
              <a:sym typeface="Wingdings" panose="05000000000000000000" pitchFamily="2" charset="2"/>
            </a:endParaRPr>
          </a:p>
          <a:p>
            <a:pPr eaLnBrk="0" hangingPunct="0">
              <a:buFontTx/>
              <a:buAutoNum type="arabicPeriod"/>
            </a:pP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</a:rPr>
              <a:t>Poesia </a:t>
            </a: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 de Jó à Eclesiastes.</a:t>
            </a:r>
          </a:p>
          <a:p>
            <a:pPr eaLnBrk="0" hangingPunct="0">
              <a:buFontTx/>
              <a:buAutoNum type="arabicPeriod"/>
            </a:pPr>
            <a:endParaRPr lang="pt-BR" altLang="pt-BR" sz="2400" b="1">
              <a:solidFill>
                <a:schemeClr val="bg1"/>
              </a:solidFill>
              <a:latin typeface="Tahoma" panose="020B0604030504040204" pitchFamily="34" charset="0"/>
              <a:sym typeface="Wingdings" panose="05000000000000000000" pitchFamily="2" charset="2"/>
            </a:endParaRPr>
          </a:p>
          <a:p>
            <a:pPr eaLnBrk="0" hangingPunct="0">
              <a:buFontTx/>
              <a:buAutoNum type="arabicPeriod"/>
            </a:pP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</a:rPr>
              <a:t>Profecia </a:t>
            </a: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 de Isaías a Malaquias e Apocalipse (NT).</a:t>
            </a:r>
          </a:p>
          <a:p>
            <a:pPr eaLnBrk="0" hangingPunct="0">
              <a:buFontTx/>
              <a:buAutoNum type="arabicPeriod"/>
            </a:pPr>
            <a:endParaRPr lang="pt-BR" altLang="pt-BR" sz="2400" b="1">
              <a:solidFill>
                <a:schemeClr val="bg1"/>
              </a:solidFill>
              <a:latin typeface="Tahoma" panose="020B0604030504040204" pitchFamily="34" charset="0"/>
              <a:sym typeface="Wingdings" panose="05000000000000000000" pitchFamily="2" charset="2"/>
            </a:endParaRPr>
          </a:p>
          <a:p>
            <a:pPr eaLnBrk="0" hangingPunct="0">
              <a:buFontTx/>
              <a:buAutoNum type="arabicPeriod"/>
            </a:pP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Evangelhos  Mateus, Marcos, Lucas e João.</a:t>
            </a:r>
          </a:p>
          <a:p>
            <a:pPr eaLnBrk="0" hangingPunct="0">
              <a:buFontTx/>
              <a:buAutoNum type="arabicPeriod"/>
            </a:pPr>
            <a:endParaRPr lang="pt-BR" altLang="pt-BR" sz="2400" b="1">
              <a:solidFill>
                <a:schemeClr val="bg1"/>
              </a:solidFill>
              <a:latin typeface="Tahoma" panose="020B0604030504040204" pitchFamily="34" charset="0"/>
              <a:sym typeface="Wingdings" panose="05000000000000000000" pitchFamily="2" charset="2"/>
            </a:endParaRPr>
          </a:p>
          <a:p>
            <a:pPr eaLnBrk="0" hangingPunct="0">
              <a:buFontTx/>
              <a:buAutoNum type="arabicPeriod"/>
            </a:pPr>
            <a:r>
              <a:rPr lang="pt-BR" altLang="pt-BR" sz="2400" b="1">
                <a:solidFill>
                  <a:schemeClr val="bg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Cartas  de Romanos à Judas.</a:t>
            </a:r>
          </a:p>
          <a:p>
            <a:pPr eaLnBrk="0" hangingPunct="0">
              <a:buFontTx/>
              <a:buAutoNum type="arabicPeriod"/>
            </a:pPr>
            <a:endParaRPr lang="pt-BR" altLang="pt-BR" sz="2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>
            <a:extLst>
              <a:ext uri="{FF2B5EF4-FFF2-40B4-BE49-F238E27FC236}">
                <a16:creationId xmlns:a16="http://schemas.microsoft.com/office/drawing/2014/main" id="{94BE5492-8449-AB96-B8C2-D1A0BB9C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33A232CD-19F2-9CD1-7D90-3A2180202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8229600" cy="34417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Em 1450 dC, na Inglaterra, JOÃO GÜTEMBERG inventou, a imprensa e o primeiro livro a ser impresso foi a Bíblia.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5E264081-4AC1-572F-A935-B0723F61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502025"/>
            <a:ext cx="2325687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175F7E6A-6CEC-5A55-A51F-618FBEFF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7E2D1D4F-4886-625C-6F6A-0D63D7D6C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941888"/>
            <a:ext cx="8715375" cy="10985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Personagem Central</a:t>
            </a:r>
          </a:p>
        </p:txBody>
      </p:sp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1842277-E9AD-4EED-691A-39413F18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 altLang="pt-BR" sz="2400">
              <a:latin typeface="Bertram" pitchFamily="82" charset="0"/>
            </a:endParaRP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F7FBC9B7-59EE-AA81-865D-1DF5CBED4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811463"/>
            <a:ext cx="82629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400" b="1">
                <a:solidFill>
                  <a:srgbClr val="FF3300"/>
                </a:solidFill>
                <a:latin typeface="Arial Black" panose="020B0A04020102020204" pitchFamily="34" charset="0"/>
              </a:rPr>
              <a:t>Qual o conselho de Maria?</a:t>
            </a:r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3874744-0B74-16B5-C215-1860D246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1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1CEF7E07-9C4F-9A56-49F3-F3FC4E24A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0"/>
            <a:ext cx="4284662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64B05407-9FD5-9F76-F227-A046F70E0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20713"/>
            <a:ext cx="5257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000">
                <a:solidFill>
                  <a:srgbClr val="FF3300"/>
                </a:solidFill>
                <a:latin typeface="Arial Black" panose="020B0A04020102020204" pitchFamily="34" charset="0"/>
              </a:rPr>
              <a:t>“FAZEI TUDO O QUE ELE VOS DISSER.”</a:t>
            </a:r>
            <a:r>
              <a:rPr lang="en-US" altLang="pt-BR" sz="2400">
                <a:solidFill>
                  <a:srgbClr val="FF3300"/>
                </a:solidFill>
                <a:latin typeface="Arial Black" panose="020B0A04020102020204" pitchFamily="34" charset="0"/>
              </a:rPr>
              <a:t>  </a:t>
            </a:r>
            <a:r>
              <a:rPr lang="en-US" altLang="pt-BR" sz="2400">
                <a:solidFill>
                  <a:schemeClr val="bg1"/>
                </a:solidFill>
                <a:latin typeface="Arial Black" panose="020B0A04020102020204" pitchFamily="34" charset="0"/>
              </a:rPr>
              <a:t>JOÃO 2:5</a:t>
            </a: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6080E1F-DD21-BE64-DF06-3BDA45A5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E2D83E8D-458C-5FE3-97E8-87DE8756F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260350"/>
            <a:ext cx="4967287" cy="2835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O que Jesus </a:t>
            </a:r>
          </a:p>
          <a:p>
            <a:pPr algn="ctr" eaLnBrk="0" hangingPunct="0"/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nos manda </a:t>
            </a:r>
          </a:p>
          <a:p>
            <a:pPr algn="ctr" eaLnBrk="0" hangingPunct="0"/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fazer?</a:t>
            </a: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0400E5D-90B1-5A95-B43B-B7E2C77F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882DAD22-361F-1D36-2705-5CBD42CC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271463"/>
            <a:ext cx="7058025" cy="26527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“EXAMINAIS AS  ESCRITURAS.”</a:t>
            </a:r>
            <a:r>
              <a:rPr lang="en-US" altLang="pt-BR" sz="4800" b="1">
                <a:solidFill>
                  <a:schemeClr val="bg1"/>
                </a:solidFill>
                <a:latin typeface="Tahoma" panose="020B0604030504040204" pitchFamily="34" charset="0"/>
              </a:rPr>
              <a:t>          JOÃO 5:39</a:t>
            </a:r>
          </a:p>
        </p:txBody>
      </p:sp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77414AD-F726-646E-0549-E9A761CA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554DCCA5-B164-BB0E-8023-9C6F5877D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86038"/>
            <a:ext cx="749935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5400" b="1">
                <a:solidFill>
                  <a:schemeClr val="bg1"/>
                </a:solidFill>
              </a:rPr>
              <a:t>Ela mostra o caminho.</a:t>
            </a: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E1D8F4C5-15E6-8604-1CCA-706E1E9B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09C5AA49-A1C3-551D-F5D5-63F512DB3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5029200" cy="2654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66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4800" b="1">
                <a:solidFill>
                  <a:schemeClr val="bg1"/>
                </a:solidFill>
              </a:rPr>
              <a:t>O que é a Bíblia para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4800" b="1">
                <a:solidFill>
                  <a:schemeClr val="bg1"/>
                </a:solidFill>
              </a:rPr>
              <a:t>os que a lêem?</a:t>
            </a: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3991A29-7646-B9A8-898A-69A63484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FA4DE30A-C7DD-584D-3C4C-69CE0EAF2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5029200" cy="2836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“ Lâmpada para os meus pés é a tua palavra e luz, para o meu caminho.”</a:t>
            </a:r>
            <a:r>
              <a:rPr lang="pt-BR" altLang="pt-BR" sz="3600">
                <a:solidFill>
                  <a:schemeClr val="accent2"/>
                </a:solidFill>
                <a:latin typeface="Arial Black" panose="020B0A04020102020204" pitchFamily="34" charset="0"/>
              </a:rPr>
              <a:t>      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2400">
                <a:solidFill>
                  <a:schemeClr val="accent2"/>
                </a:solidFill>
                <a:latin typeface="Arial Black" panose="020B0A04020102020204" pitchFamily="34" charset="0"/>
              </a:rPr>
              <a:t>                </a:t>
            </a:r>
            <a:r>
              <a:rPr lang="pt-BR" altLang="pt-BR" sz="2400">
                <a:solidFill>
                  <a:schemeClr val="bg1"/>
                </a:solidFill>
                <a:latin typeface="Arial Black" panose="020B0A04020102020204" pitchFamily="34" charset="0"/>
              </a:rPr>
              <a:t>Salmos 119:105</a:t>
            </a:r>
            <a:endParaRPr lang="pt-BR" altLang="pt-BR" sz="36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A4AEE0-3B18-E388-436A-2124ACB20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8A61E7FB-47E8-B41D-B90F-5179EAC27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EDB80657-4F98-005E-85D9-DF3D7F1BF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-131763"/>
            <a:ext cx="4498975" cy="1616076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10000">
                <a:solidFill>
                  <a:srgbClr val="FF3300"/>
                </a:solidFill>
              </a:rPr>
              <a:t>Fome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>
            <a:extLst>
              <a:ext uri="{FF2B5EF4-FFF2-40B4-BE49-F238E27FC236}">
                <a16:creationId xmlns:a16="http://schemas.microsoft.com/office/drawing/2014/main" id="{C36D0A51-29B7-E40A-2B14-1726FEB6E5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F9BF349-0510-F29F-4970-6534A7A6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DEC7113B-2AF5-72A8-2AFD-4B3A0552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1E7CC35F-C0BB-CD68-C591-EF183818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38150"/>
            <a:ext cx="7634288" cy="4359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000">
                <a:solidFill>
                  <a:srgbClr val="FF9933"/>
                </a:solidFill>
                <a:latin typeface="Arial Black" panose="020B0A04020102020204" pitchFamily="34" charset="0"/>
              </a:rPr>
              <a:t>“ Bem-aventurado aquele que lê, e bem-aventurados os que ouvem as palavras desta profecia, e guardam as coisas que nela estão escritas, porque o tempo está próximo.”  </a:t>
            </a:r>
            <a:r>
              <a:rPr lang="en-US" altLang="pt-BR" sz="2400">
                <a:solidFill>
                  <a:schemeClr val="bg1"/>
                </a:solidFill>
                <a:latin typeface="Arial Black" panose="020B0A04020102020204" pitchFamily="34" charset="0"/>
              </a:rPr>
              <a:t>APOCALIPSE 1:3</a:t>
            </a:r>
            <a:endParaRPr lang="en-US" alt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123723D8-3C98-C104-AA8D-7252778A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B5EFED3E-7443-1011-5E28-BD491618C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76250"/>
            <a:ext cx="6965950" cy="25590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5400" b="1">
                <a:solidFill>
                  <a:schemeClr val="bg1"/>
                </a:solidFill>
              </a:rPr>
              <a:t>O Fator Supremo da </a:t>
            </a:r>
          </a:p>
          <a:p>
            <a:pPr eaLnBrk="0" hangingPunct="0"/>
            <a:r>
              <a:rPr lang="pt-BR" altLang="pt-BR" sz="5400" b="1">
                <a:solidFill>
                  <a:schemeClr val="bg1"/>
                </a:solidFill>
              </a:rPr>
              <a:t>Felicidade Familiar</a:t>
            </a:r>
          </a:p>
          <a:p>
            <a:pPr eaLnBrk="0" hangingPunct="0"/>
            <a:endParaRPr lang="pt-BR" altLang="pt-BR" sz="5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14CC319-2614-15FD-C1F1-22230220D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538"/>
            <a:ext cx="9144000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EC0FCFB2-D5D7-6C4D-4F89-751CCFDE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615632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966DD6D9-CBFA-C998-539E-2B96671C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276475"/>
            <a:ext cx="5867400" cy="44005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EB76672E-1A19-1A50-C8F1-A1221BC7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3334" b="10001"/>
          <a:stretch>
            <a:fillRect/>
          </a:stretch>
        </p:blipFill>
        <p:spPr bwMode="auto">
          <a:xfrm>
            <a:off x="0" y="0"/>
            <a:ext cx="6227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59D83AE2-6724-247F-D49F-6E88CC7E9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0"/>
            <a:ext cx="2916237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E9D0A999-1A87-F4B9-B6F5-65FDB63D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620713"/>
            <a:ext cx="2916237" cy="5214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 O Inimigo de Deus não quer que você leia a Bíblia!</a:t>
            </a:r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4E44CC2B-2C5D-447A-B444-CFA5F504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BCDB4D1E-4A79-7C4F-D497-4CA0D54E4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81000"/>
            <a:ext cx="6324600" cy="39370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 b="1">
                <a:solidFill>
                  <a:srgbClr val="00FF00"/>
                </a:solidFill>
              </a:rPr>
              <a:t>“Pois tudo quanto outrora foi escrito, para o nosso ensino foi escrito, a fim de que, pela paciência e pela consolação das Escrituras, tenhamos esperança.”</a:t>
            </a:r>
            <a:r>
              <a:rPr lang="pt-BR" altLang="pt-BR" sz="3600" b="1">
                <a:solidFill>
                  <a:srgbClr val="CCFFFF"/>
                </a:solidFill>
              </a:rPr>
              <a:t> </a:t>
            </a:r>
            <a:r>
              <a:rPr lang="pt-BR" altLang="pt-BR" sz="2400" b="1">
                <a:solidFill>
                  <a:schemeClr val="bg1"/>
                </a:solidFill>
              </a:rPr>
              <a:t>Romanos</a:t>
            </a:r>
            <a:r>
              <a:rPr lang="pt-BR" altLang="pt-BR" sz="3600" b="1">
                <a:solidFill>
                  <a:schemeClr val="bg1"/>
                </a:solidFill>
              </a:rPr>
              <a:t> </a:t>
            </a:r>
            <a:r>
              <a:rPr lang="pt-BR" altLang="pt-BR" sz="2400" b="1">
                <a:solidFill>
                  <a:schemeClr val="bg1"/>
                </a:solidFill>
              </a:rPr>
              <a:t>15:4</a:t>
            </a:r>
            <a:endParaRPr lang="pt-BR" altLang="pt-BR" sz="3600" b="1"/>
          </a:p>
        </p:txBody>
      </p:sp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587FB16-3DE2-18C5-C3C2-7010BBF0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FCA20E3D-7BE5-D94F-A33D-01994BC6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F5BFECC5-68F4-5C5A-00F9-93F4DE6AF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495300"/>
            <a:ext cx="89852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4000">
                <a:solidFill>
                  <a:schemeClr val="bg1"/>
                </a:solidFill>
                <a:latin typeface="Arial Black" panose="020B0A04020102020204" pitchFamily="34" charset="0"/>
              </a:rPr>
              <a:t>Foi a Bíblia Inspirada por Deus?</a:t>
            </a:r>
          </a:p>
        </p:txBody>
      </p:sp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1C50474E-D1E5-0C56-EE83-3568AAA5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A3E47CE5-72F7-2B75-2054-679B8A298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4537075" cy="4144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</a:rPr>
              <a:t>“TODA A ESCRITURA  É DIVINAMENTE  INSPIRADA POR DEUS.”</a:t>
            </a:r>
            <a:r>
              <a:rPr lang="en-US" altLang="pt-BR" sz="4800" b="1">
                <a:solidFill>
                  <a:schemeClr val="bg1"/>
                </a:solidFill>
              </a:rPr>
              <a:t> 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altLang="pt-BR" sz="2800" b="1">
                <a:solidFill>
                  <a:srgbClr val="FFFF00"/>
                </a:solidFill>
              </a:rPr>
              <a:t>II Timóteo 3:16</a:t>
            </a:r>
            <a:endParaRPr lang="en-US" altLang="pt-BR" sz="4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9BA69562-940F-A22C-8DCB-9B779BBEA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8101012" cy="60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861CA7FD-0870-D4F8-63CE-11BF9D96B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341438"/>
            <a:ext cx="5775325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6000">
                <a:solidFill>
                  <a:schemeClr val="bg1"/>
                </a:solidFill>
                <a:latin typeface="Bertram" pitchFamily="82" charset="0"/>
              </a:rPr>
              <a:t>Para que serve?</a:t>
            </a: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25BBABC-56BF-F924-A73A-342BD6C7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A01B74A3-074F-A2F3-1783-75509CB1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117600"/>
            <a:ext cx="4826000" cy="17081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10600" b="1"/>
              <a:t>Miséria</a:t>
            </a: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6CEACE4-98AD-94CF-2AE8-97CFD0A5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ACF68084-ECCD-245C-1DF3-984827D62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916113"/>
            <a:ext cx="5292725" cy="37814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4000">
                <a:solidFill>
                  <a:srgbClr val="FFCC00"/>
                </a:solidFill>
                <a:latin typeface="Arial Black" panose="020B0A04020102020204" pitchFamily="34" charset="0"/>
              </a:rPr>
              <a:t>Ensinar                           Repreender                      Corrigir                         Instruir em Justiça.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altLang="pt-BR" sz="2800">
                <a:solidFill>
                  <a:schemeClr val="bg1"/>
                </a:solidFill>
                <a:latin typeface="Arial Black" panose="020B0A04020102020204" pitchFamily="34" charset="0"/>
              </a:rPr>
              <a:t>II Timóteo 3:16</a:t>
            </a:r>
            <a:endParaRPr lang="en-US" alt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4196294D-F556-0FDA-85E0-3849C165E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6250"/>
            <a:ext cx="5164137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6600">
                <a:solidFill>
                  <a:schemeClr val="bg1"/>
                </a:solidFill>
                <a:latin typeface="Arial Black" panose="020B0A04020102020204" pitchFamily="34" charset="0"/>
              </a:rPr>
              <a:t>É útil para:</a:t>
            </a:r>
          </a:p>
        </p:txBody>
      </p:sp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5338580C-54B3-E0FD-B6CB-E9CE66DF9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76FE617D-CDC2-9689-DA19-8BBE30732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54375"/>
            <a:ext cx="5632450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5400">
                <a:solidFill>
                  <a:schemeClr val="bg1"/>
                </a:solidFill>
                <a:latin typeface="Arial Black" panose="020B0A04020102020204" pitchFamily="34" charset="0"/>
              </a:rPr>
              <a:t>Quem recebeu</a:t>
            </a:r>
          </a:p>
          <a:p>
            <a:pPr eaLnBrk="0" hangingPunct="0"/>
            <a:r>
              <a:rPr lang="pt-BR" altLang="pt-BR" sz="5400">
                <a:solidFill>
                  <a:schemeClr val="bg1"/>
                </a:solidFill>
                <a:latin typeface="Arial Black" panose="020B0A04020102020204" pitchFamily="34" charset="0"/>
              </a:rPr>
              <a:t> a Inspiração?</a:t>
            </a:r>
          </a:p>
        </p:txBody>
      </p:sp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C6A2D58D-DB15-45D0-A3DE-078E8CD2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A1E84617-E2A1-8892-C891-06B5B5D64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628775"/>
            <a:ext cx="5562600" cy="3570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“Havendo Deus antigamente falado muitas vezes, e de muitas maneiras, aos pais, pelos profetas.”</a:t>
            </a:r>
            <a:endParaRPr lang="en-US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en-US" altLang="pt-BR" sz="3200">
                <a:solidFill>
                  <a:schemeClr val="bg1"/>
                </a:solidFill>
                <a:latin typeface="Arial Black" panose="020B0A04020102020204" pitchFamily="34" charset="0"/>
              </a:rPr>
              <a:t>       Hebreus 1:1</a:t>
            </a:r>
            <a:endParaRPr lang="en-US" alt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11D83AB-BE8D-053E-A417-42F106DC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A2C15471-817F-BCD7-B074-3086E51C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:a16="http://schemas.microsoft.com/office/drawing/2014/main" id="{96873D64-91BE-1513-E9DB-DCA842BAE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349500"/>
            <a:ext cx="4465638" cy="27717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4400">
                <a:solidFill>
                  <a:schemeClr val="bg1"/>
                </a:solidFill>
                <a:latin typeface="Arial Black" panose="020B0A04020102020204" pitchFamily="34" charset="0"/>
              </a:rPr>
              <a:t>Os Profetas</a:t>
            </a:r>
          </a:p>
          <a:p>
            <a:pPr eaLnBrk="0" hangingPunct="0"/>
            <a:r>
              <a:rPr lang="pt-BR" altLang="pt-BR" sz="4400">
                <a:solidFill>
                  <a:schemeClr val="bg1"/>
                </a:solidFill>
                <a:latin typeface="Arial Black" panose="020B0A04020102020204" pitchFamily="34" charset="0"/>
              </a:rPr>
              <a:t>escreviam </a:t>
            </a:r>
          </a:p>
          <a:p>
            <a:pPr eaLnBrk="0" hangingPunct="0"/>
            <a:r>
              <a:rPr lang="pt-BR" altLang="pt-BR" sz="4400">
                <a:solidFill>
                  <a:schemeClr val="bg1"/>
                </a:solidFill>
                <a:latin typeface="Arial Black" panose="020B0A04020102020204" pitchFamily="34" charset="0"/>
              </a:rPr>
              <a:t>o que bem </a:t>
            </a:r>
          </a:p>
          <a:p>
            <a:pPr eaLnBrk="0" hangingPunct="0"/>
            <a:r>
              <a:rPr lang="pt-BR" altLang="pt-BR" sz="4400">
                <a:solidFill>
                  <a:schemeClr val="bg1"/>
                </a:solidFill>
                <a:latin typeface="Arial Black" panose="020B0A04020102020204" pitchFamily="34" charset="0"/>
              </a:rPr>
              <a:t>queriam?</a:t>
            </a:r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C7A25BC8-3477-710A-8941-983E17CB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5BBA31E5-B148-CBE2-C885-D25219E31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89138"/>
            <a:ext cx="8642350" cy="3386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3600">
                <a:solidFill>
                  <a:schemeClr val="bg1"/>
                </a:solidFill>
                <a:latin typeface="Arial Black" panose="020B0A04020102020204" pitchFamily="34" charset="0"/>
              </a:rPr>
              <a:t>“Porque a profecia nunca foi produzida por vontade dos homens, mas homens santos da parte de Deus falaram movidos pelo Espírito Santo.”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r>
              <a:rPr lang="en-US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II Pedro 1:21</a:t>
            </a:r>
            <a:endParaRPr lang="en-US" altLang="pt-BR" sz="36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0CEFA4B3-D35D-77D7-B2AE-EF077406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47F62ADA-9BE0-6B88-E3B6-5B5B3399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91386A5E-E342-791B-F165-12C3B6A61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8001000" cy="25304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000">
                <a:solidFill>
                  <a:schemeClr val="bg1"/>
                </a:solidFill>
                <a:latin typeface="Arial Black" panose="020B0A04020102020204" pitchFamily="34" charset="0"/>
              </a:rPr>
              <a:t>“ É MAIS PRECIOSA QUE O OURO FINO E MAIS DOCE QUE O MEL QUE GOTEJA DOS FAVOS”   </a:t>
            </a:r>
            <a:r>
              <a:rPr lang="en-US" altLang="pt-BR" sz="2400">
                <a:solidFill>
                  <a:srgbClr val="FFCC00"/>
                </a:solidFill>
                <a:latin typeface="Arial Black" panose="020B0A04020102020204" pitchFamily="34" charset="0"/>
              </a:rPr>
              <a:t>Salmos 19:11</a:t>
            </a:r>
            <a:endParaRPr lang="en-US" altLang="pt-BR" sz="400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>
            <a:extLst>
              <a:ext uri="{FF2B5EF4-FFF2-40B4-BE49-F238E27FC236}">
                <a16:creationId xmlns:a16="http://schemas.microsoft.com/office/drawing/2014/main" id="{9CD2AD2E-CF86-1893-F59A-A65E7F219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Rectangle 5">
            <a:extLst>
              <a:ext uri="{FF2B5EF4-FFF2-40B4-BE49-F238E27FC236}">
                <a16:creationId xmlns:a16="http://schemas.microsoft.com/office/drawing/2014/main" id="{4C979CE7-42D8-A9E0-C734-CC5D21962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B6B6B4D3-FE2B-D7FA-C6B3-7150F100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16113"/>
            <a:ext cx="27987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7684488C-86BC-C938-D06C-D815C694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20938"/>
            <a:ext cx="17827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>
            <a:extLst>
              <a:ext uri="{FF2B5EF4-FFF2-40B4-BE49-F238E27FC236}">
                <a16:creationId xmlns:a16="http://schemas.microsoft.com/office/drawing/2014/main" id="{362BE611-1710-E69B-E58C-BC2ED0D0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1"/>
          <a:stretch>
            <a:fillRect/>
          </a:stretch>
        </p:blipFill>
        <p:spPr bwMode="auto">
          <a:xfrm>
            <a:off x="3348038" y="0"/>
            <a:ext cx="586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6CEC08EE-AC66-9F65-F27F-F143F9FED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4100"/>
            <a:ext cx="3960813" cy="3382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7200">
                <a:solidFill>
                  <a:schemeClr val="bg1"/>
                </a:solidFill>
                <a:latin typeface="Arial Black" panose="020B0A04020102020204" pitchFamily="34" charset="0"/>
              </a:rPr>
              <a:t>Jesus </a:t>
            </a:r>
          </a:p>
          <a:p>
            <a:pPr eaLnBrk="0" hangingPunct="0"/>
            <a:r>
              <a:rPr lang="pt-BR" altLang="pt-BR" sz="7200">
                <a:solidFill>
                  <a:schemeClr val="bg1"/>
                </a:solidFill>
                <a:latin typeface="Arial Black" panose="020B0A04020102020204" pitchFamily="34" charset="0"/>
              </a:rPr>
              <a:t>Lia a </a:t>
            </a:r>
          </a:p>
          <a:p>
            <a:pPr eaLnBrk="0" hangingPunct="0"/>
            <a:r>
              <a:rPr lang="pt-BR" altLang="pt-BR" sz="7200">
                <a:solidFill>
                  <a:schemeClr val="bg1"/>
                </a:solidFill>
                <a:latin typeface="Arial Black" panose="020B0A04020102020204" pitchFamily="34" charset="0"/>
              </a:rPr>
              <a:t>Bíblia?</a:t>
            </a: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4070599-D843-4B31-F1DD-10B06E5F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3824"/>
          <a:stretch>
            <a:fillRect/>
          </a:stretch>
        </p:blipFill>
        <p:spPr bwMode="auto">
          <a:xfrm>
            <a:off x="0" y="0"/>
            <a:ext cx="7667625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2223C562-1D36-DB7E-13F0-B78BC2F17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8AF34C30-8B33-87A8-62D3-EB2315017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34938"/>
            <a:ext cx="1476375" cy="66786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V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i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o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l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ê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n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c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i</a:t>
            </a:r>
          </a:p>
          <a:p>
            <a:pPr algn="ctr" eaLnBrk="0" hangingPunct="0"/>
            <a:r>
              <a:rPr lang="pt-BR" altLang="pt-BR" sz="4800" b="1">
                <a:solidFill>
                  <a:schemeClr val="bg1"/>
                </a:solidFill>
              </a:rPr>
              <a:t>a</a:t>
            </a:r>
          </a:p>
        </p:txBody>
      </p:sp>
    </p:spTree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2466E10C-6D23-00E3-7106-273EA042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>
            <a:extLst>
              <a:ext uri="{FF2B5EF4-FFF2-40B4-BE49-F238E27FC236}">
                <a16:creationId xmlns:a16="http://schemas.microsoft.com/office/drawing/2014/main" id="{A0AA3458-E618-C49A-E173-EE16F7730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6250"/>
            <a:ext cx="4608513" cy="44846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3600" b="1">
                <a:solidFill>
                  <a:srgbClr val="FFFF00"/>
                </a:solidFill>
              </a:rPr>
              <a:t>“ E começando por Moíses e todos os profetas, expunha-lhes o que a seu respeito constava em todas as   Escrituras.”  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</a:rPr>
              <a:t>Lucas 24:27</a:t>
            </a:r>
            <a:endParaRPr lang="en-US" altLang="pt-BR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511E551D-6DB3-0B08-8DF4-58101C7F4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97961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 altLang="pt-BR" sz="2400">
              <a:solidFill>
                <a:srgbClr val="66CCFF"/>
              </a:solidFill>
              <a:latin typeface="Bertram" pitchFamily="82" charset="0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2BAFB35A-13D3-1758-1B08-8C99152F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7235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Text Box 4">
            <a:extLst>
              <a:ext uri="{FF2B5EF4-FFF2-40B4-BE49-F238E27FC236}">
                <a16:creationId xmlns:a16="http://schemas.microsoft.com/office/drawing/2014/main" id="{BB0188A9-9950-85EB-4327-12C06510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15888"/>
            <a:ext cx="884238" cy="6704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sz="6200" b="1">
                <a:solidFill>
                  <a:schemeClr val="bg1"/>
                </a:solidFill>
              </a:rPr>
              <a:t>E</a:t>
            </a:r>
          </a:p>
          <a:p>
            <a:pPr algn="ctr" eaLnBrk="0" hangingPunct="0"/>
            <a:r>
              <a:rPr lang="pt-BR" altLang="pt-BR" sz="6200" b="1">
                <a:solidFill>
                  <a:schemeClr val="bg1"/>
                </a:solidFill>
              </a:rPr>
              <a:t>x</a:t>
            </a:r>
          </a:p>
          <a:p>
            <a:pPr algn="ctr" eaLnBrk="0" hangingPunct="0"/>
            <a:r>
              <a:rPr lang="pt-BR" altLang="pt-BR" sz="6200" b="1">
                <a:solidFill>
                  <a:schemeClr val="bg1"/>
                </a:solidFill>
              </a:rPr>
              <a:t>e</a:t>
            </a:r>
          </a:p>
          <a:p>
            <a:pPr algn="ctr" eaLnBrk="0" hangingPunct="0"/>
            <a:r>
              <a:rPr lang="pt-BR" altLang="pt-BR" sz="6200" b="1">
                <a:solidFill>
                  <a:schemeClr val="bg1"/>
                </a:solidFill>
              </a:rPr>
              <a:t>m</a:t>
            </a:r>
          </a:p>
          <a:p>
            <a:pPr algn="ctr" eaLnBrk="0" hangingPunct="0"/>
            <a:r>
              <a:rPr lang="pt-BR" altLang="pt-BR" sz="6200" b="1">
                <a:solidFill>
                  <a:schemeClr val="bg1"/>
                </a:solidFill>
              </a:rPr>
              <a:t>p</a:t>
            </a:r>
          </a:p>
          <a:p>
            <a:pPr algn="ctr" eaLnBrk="0" hangingPunct="0"/>
            <a:r>
              <a:rPr lang="pt-BR" altLang="pt-BR" sz="6200" b="1">
                <a:solidFill>
                  <a:schemeClr val="bg1"/>
                </a:solidFill>
              </a:rPr>
              <a:t>l</a:t>
            </a:r>
          </a:p>
          <a:p>
            <a:pPr algn="ctr" eaLnBrk="0" hangingPunct="0"/>
            <a:r>
              <a:rPr lang="pt-BR" altLang="pt-BR" sz="6200" b="1">
                <a:solidFill>
                  <a:schemeClr val="bg1"/>
                </a:solidFill>
              </a:rPr>
              <a:t>o</a:t>
            </a:r>
          </a:p>
        </p:txBody>
      </p:sp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>
            <a:extLst>
              <a:ext uri="{FF2B5EF4-FFF2-40B4-BE49-F238E27FC236}">
                <a16:creationId xmlns:a16="http://schemas.microsoft.com/office/drawing/2014/main" id="{5F453B05-A560-16AF-6A77-557B43B0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6ADCA13F-9635-3F35-00ED-719E2C97B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728663"/>
            <a:ext cx="4705350" cy="11890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7200" b="1">
                <a:solidFill>
                  <a:schemeClr val="bg1"/>
                </a:solidFill>
              </a:rPr>
              <a:t>Examinais</a:t>
            </a:r>
          </a:p>
        </p:txBody>
      </p:sp>
    </p:spTree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866E7BA-F7E2-7988-D8ED-6DAEE5554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0"/>
            <a:ext cx="2700337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901B0BCE-B5DE-F10C-D88B-B4536FD8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9"/>
          <a:stretch>
            <a:fillRect/>
          </a:stretch>
        </p:blipFill>
        <p:spPr bwMode="auto">
          <a:xfrm>
            <a:off x="0" y="0"/>
            <a:ext cx="6443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78827D5F-5B12-D053-A857-8D6A614F3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34975"/>
            <a:ext cx="3398837" cy="6130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6600">
                <a:solidFill>
                  <a:schemeClr val="bg1"/>
                </a:solidFill>
                <a:latin typeface="Arial Black" panose="020B0A04020102020204" pitchFamily="34" charset="0"/>
              </a:rPr>
              <a:t>Quem </a:t>
            </a:r>
          </a:p>
          <a:p>
            <a:pPr eaLnBrk="0" hangingPunct="0"/>
            <a:r>
              <a:rPr lang="pt-BR" altLang="pt-BR" sz="6600">
                <a:solidFill>
                  <a:schemeClr val="bg1"/>
                </a:solidFill>
                <a:latin typeface="Arial Black" panose="020B0A04020102020204" pitchFamily="34" charset="0"/>
              </a:rPr>
              <a:t>pode </a:t>
            </a:r>
          </a:p>
          <a:p>
            <a:pPr eaLnBrk="0" hangingPunct="0"/>
            <a:r>
              <a:rPr lang="pt-BR" altLang="pt-BR" sz="6600">
                <a:solidFill>
                  <a:schemeClr val="bg1"/>
                </a:solidFill>
                <a:latin typeface="Arial Black" panose="020B0A04020102020204" pitchFamily="34" charset="0"/>
              </a:rPr>
              <a:t>ser </a:t>
            </a:r>
          </a:p>
          <a:p>
            <a:pPr eaLnBrk="0" hangingPunct="0"/>
            <a:r>
              <a:rPr lang="pt-BR" altLang="pt-BR" sz="6600">
                <a:solidFill>
                  <a:schemeClr val="bg1"/>
                </a:solidFill>
                <a:latin typeface="Arial Black" panose="020B0A04020102020204" pitchFamily="34" charset="0"/>
              </a:rPr>
              <a:t>irmão </a:t>
            </a:r>
          </a:p>
          <a:p>
            <a:pPr eaLnBrk="0" hangingPunct="0"/>
            <a:r>
              <a:rPr lang="pt-BR" altLang="pt-BR" sz="6600">
                <a:solidFill>
                  <a:schemeClr val="bg1"/>
                </a:solidFill>
                <a:latin typeface="Arial Black" panose="020B0A04020102020204" pitchFamily="34" charset="0"/>
              </a:rPr>
              <a:t>de </a:t>
            </a:r>
          </a:p>
          <a:p>
            <a:pPr eaLnBrk="0" hangingPunct="0"/>
            <a:r>
              <a:rPr lang="pt-BR" altLang="pt-BR" sz="6600">
                <a:solidFill>
                  <a:schemeClr val="bg1"/>
                </a:solidFill>
                <a:latin typeface="Arial Black" panose="020B0A04020102020204" pitchFamily="34" charset="0"/>
              </a:rPr>
              <a:t>Jesus?</a:t>
            </a:r>
          </a:p>
        </p:txBody>
      </p:sp>
    </p:spTree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B6D9DAB-D8CD-27FE-37FD-E4F5764F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0"/>
            <a:ext cx="2700337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62C463E7-1B13-3DB1-AE7C-7CEDE4CE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9"/>
          <a:stretch>
            <a:fillRect/>
          </a:stretch>
        </p:blipFill>
        <p:spPr bwMode="auto">
          <a:xfrm>
            <a:off x="0" y="0"/>
            <a:ext cx="6443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B701724E-D9C6-A416-A46B-F13476BEC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542925"/>
            <a:ext cx="3097212" cy="59817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3600">
                <a:solidFill>
                  <a:schemeClr val="bg1"/>
                </a:solidFill>
                <a:latin typeface="Arial Black" panose="020B0A04020102020204" pitchFamily="34" charset="0"/>
              </a:rPr>
              <a:t>“A minha mãe e os meus irmãos são os que ouvem a Palavra de Deus e a põem em prática.”</a:t>
            </a:r>
          </a:p>
          <a:p>
            <a:pPr algn="r" eaLnBrk="0" hangingPunct="0"/>
            <a:r>
              <a:rPr lang="pt-BR" altLang="pt-BR" sz="2600">
                <a:solidFill>
                  <a:srgbClr val="FFFF00"/>
                </a:solidFill>
                <a:latin typeface="Arial Black" panose="020B0A04020102020204" pitchFamily="34" charset="0"/>
              </a:rPr>
              <a:t>Lucas 8:21</a:t>
            </a:r>
          </a:p>
        </p:txBody>
      </p:sp>
    </p:spTree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DEFDA087-B1EF-A8F5-C4FB-917FC26A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A536E308-43B4-45E7-D592-D55EE53A9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87500"/>
            <a:ext cx="8475662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400">
                <a:solidFill>
                  <a:schemeClr val="bg1"/>
                </a:solidFill>
                <a:latin typeface="Arial Black" panose="020B0A04020102020204" pitchFamily="34" charset="0"/>
              </a:rPr>
              <a:t>Onde encontrar a verdade?</a:t>
            </a:r>
          </a:p>
        </p:txBody>
      </p:sp>
    </p:spTree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>
            <a:extLst>
              <a:ext uri="{FF2B5EF4-FFF2-40B4-BE49-F238E27FC236}">
                <a16:creationId xmlns:a16="http://schemas.microsoft.com/office/drawing/2014/main" id="{87D3D611-96BB-5E51-1FCA-614A4141F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11288"/>
            <a:ext cx="7704137" cy="338613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4800">
                <a:solidFill>
                  <a:schemeClr val="bg1"/>
                </a:solidFill>
                <a:latin typeface="Arial Black" panose="020B0A04020102020204" pitchFamily="34" charset="0"/>
              </a:rPr>
              <a:t>“Santifica-os na verdade; a Tua palavra é a verdade.” </a:t>
            </a:r>
          </a:p>
          <a:p>
            <a:pPr algn="r" eaLnBrk="0" hangingPunct="0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João</a:t>
            </a:r>
            <a:r>
              <a:rPr lang="pt-BR" altLang="pt-BR" sz="480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3600">
                <a:solidFill>
                  <a:srgbClr val="FFFF00"/>
                </a:solidFill>
                <a:latin typeface="Arial Black" panose="020B0A04020102020204" pitchFamily="34" charset="0"/>
              </a:rPr>
              <a:t>17:17</a:t>
            </a:r>
            <a:endParaRPr lang="pt-BR" altLang="pt-BR" sz="48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738BC015-8019-2F3A-2A8D-1E36CAD5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50A8CEF7-AF83-B52B-75F5-2A9D7B33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66863"/>
            <a:ext cx="4959350" cy="11890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7200">
                <a:solidFill>
                  <a:schemeClr val="bg1"/>
                </a:solidFill>
                <a:latin typeface="Arial Black" panose="020B0A04020102020204" pitchFamily="34" charset="0"/>
              </a:rPr>
              <a:t>A Bíblia é</a:t>
            </a: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26EF7904-BDBE-19D2-EBE3-47E7934E9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0" y="4479925"/>
            <a:ext cx="541655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7200">
                <a:solidFill>
                  <a:schemeClr val="bg1"/>
                </a:solidFill>
                <a:latin typeface="Arial Black" panose="020B0A04020102020204" pitchFamily="34" charset="0"/>
              </a:rPr>
              <a:t>a verdade!</a:t>
            </a:r>
          </a:p>
        </p:txBody>
      </p:sp>
    </p:spTree>
  </p:cSld>
  <p:clrMapOvr>
    <a:masterClrMapping/>
  </p:clrMapOvr>
  <p:transition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>
            <a:extLst>
              <a:ext uri="{FF2B5EF4-FFF2-40B4-BE49-F238E27FC236}">
                <a16:creationId xmlns:a16="http://schemas.microsoft.com/office/drawing/2014/main" id="{DB7E1E0E-D726-D370-A4DF-9C2DAE88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73B96DB6-BDFD-F808-3026-C9EF7F09F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701675"/>
            <a:ext cx="63373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4400" b="1">
                <a:solidFill>
                  <a:schemeClr val="bg1"/>
                </a:solidFill>
              </a:rPr>
              <a:t>Vale para o mundo de hoje?</a:t>
            </a:r>
          </a:p>
        </p:txBody>
      </p:sp>
    </p:spTree>
  </p:cSld>
  <p:clrMapOvr>
    <a:masterClrMapping/>
  </p:clrMapOvr>
  <p:transition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70149395-4F6D-FBD0-1BDF-A0D3C661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42CD0A71-2BC6-11A1-161C-B7E2BEF6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981075"/>
            <a:ext cx="6477000" cy="40544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pt-BR" sz="4000">
                <a:solidFill>
                  <a:schemeClr val="bg1"/>
                </a:solidFill>
                <a:latin typeface="Arial Black" panose="020B0A04020102020204" pitchFamily="34" charset="0"/>
              </a:rPr>
              <a:t>“Seca-se a erva e cai a sua flor, mas a palavra do nosso Deus permanece eternamente. ”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altLang="pt-BR" sz="400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Isaías 40:8</a:t>
            </a:r>
            <a:endParaRPr lang="en-US" altLang="pt-BR" sz="4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7FBF8C3-26D1-4AAE-8DB2-6366D5C19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92375"/>
            <a:ext cx="9144000" cy="17287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E0EF58C5-00D7-CFA1-D9B2-EFC9A483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8DEEB54-2623-6345-91FC-6D8C7F62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221163"/>
            <a:ext cx="2881312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7BDA0D2C-22CB-AF71-1FF0-FCB9CD42F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590800"/>
            <a:ext cx="3975100" cy="1433513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8800" b="1">
                <a:solidFill>
                  <a:srgbClr val="FF3300"/>
                </a:solidFill>
              </a:rPr>
              <a:t>Crimes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AFE36C43-4D47-4570-887E-A43F94DD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879725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14E3B825-7AAD-677F-0D60-66175793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" b="4630"/>
          <a:stretch>
            <a:fillRect/>
          </a:stretch>
        </p:blipFill>
        <p:spPr bwMode="auto">
          <a:xfrm>
            <a:off x="2843213" y="4184650"/>
            <a:ext cx="3563937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6B81B217-E3B4-21DA-2DB1-5F2B088C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5580062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CF6C8D65-6B87-CB0A-8AA8-065AD5D5C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538"/>
            <a:ext cx="9144000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8615" name="Picture 7">
            <a:extLst>
              <a:ext uri="{FF2B5EF4-FFF2-40B4-BE49-F238E27FC236}">
                <a16:creationId xmlns:a16="http://schemas.microsoft.com/office/drawing/2014/main" id="{A659E991-49B9-A9C4-A057-038322FF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660BD191-A832-6846-2757-E331B5BDA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71758F2-6E75-FA9C-8A8D-4AE888B7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93189C8E-789B-9AB0-2525-39398F5A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36513"/>
            <a:ext cx="3773487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9600" b="1">
                <a:solidFill>
                  <a:schemeClr val="bg1"/>
                </a:solidFill>
              </a:rPr>
              <a:t>Vícios</a:t>
            </a:r>
          </a:p>
        </p:txBody>
      </p:sp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9" name="Picture 291">
            <a:extLst>
              <a:ext uri="{FF2B5EF4-FFF2-40B4-BE49-F238E27FC236}">
                <a16:creationId xmlns:a16="http://schemas.microsoft.com/office/drawing/2014/main" id="{0F978081-6E9F-1515-55AD-B4FA3818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80" name="Rectangle 292">
            <a:extLst>
              <a:ext uri="{FF2B5EF4-FFF2-40B4-BE49-F238E27FC236}">
                <a16:creationId xmlns:a16="http://schemas.microsoft.com/office/drawing/2014/main" id="{ED0BBA99-7445-4F20-D5F1-42440D599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611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581" name="Text Box 293">
            <a:extLst>
              <a:ext uri="{FF2B5EF4-FFF2-40B4-BE49-F238E27FC236}">
                <a16:creationId xmlns:a16="http://schemas.microsoft.com/office/drawing/2014/main" id="{EAA4C634-BE0F-4828-F9B6-8B981ADE3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6708775" cy="14319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400" b="1">
                <a:solidFill>
                  <a:schemeClr val="bg1"/>
                </a:solidFill>
              </a:rPr>
              <a:t>Como um grão de areia, </a:t>
            </a:r>
          </a:p>
          <a:p>
            <a:pPr eaLnBrk="0" hangingPunct="0"/>
            <a:r>
              <a:rPr lang="pt-BR" altLang="pt-BR" sz="4400" b="1">
                <a:solidFill>
                  <a:schemeClr val="bg1"/>
                </a:solidFill>
              </a:rPr>
              <a:t>parece nossa vida! </a:t>
            </a: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FA752BC-25BC-0FA6-F043-16453457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D405C16C-04A5-6E22-A9D4-62E243774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757363"/>
            <a:ext cx="4378325" cy="31115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6600" b="1">
                <a:solidFill>
                  <a:schemeClr val="hlink"/>
                </a:solidFill>
              </a:rPr>
              <a:t>Como </a:t>
            </a:r>
          </a:p>
          <a:p>
            <a:pPr eaLnBrk="0" hangingPunct="0"/>
            <a:r>
              <a:rPr lang="pt-BR" altLang="pt-BR" sz="6600" b="1">
                <a:solidFill>
                  <a:schemeClr val="hlink"/>
                </a:solidFill>
              </a:rPr>
              <a:t>Acreditar</a:t>
            </a:r>
          </a:p>
          <a:p>
            <a:pPr eaLnBrk="0" hangingPunct="0"/>
            <a:r>
              <a:rPr lang="pt-BR" altLang="pt-BR" sz="6600" b="1">
                <a:solidFill>
                  <a:schemeClr val="hlink"/>
                </a:solidFill>
              </a:rPr>
              <a:t>no futuro?</a:t>
            </a: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706</Words>
  <Application>Microsoft Office PowerPoint</Application>
  <PresentationFormat>Apresentação na tela (4:3)</PresentationFormat>
  <Paragraphs>140</Paragraphs>
  <Slides>61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1" baseType="lpstr">
      <vt:lpstr>Arial</vt:lpstr>
      <vt:lpstr>Franklin Gothic Medium</vt:lpstr>
      <vt:lpstr>Times New Roman</vt:lpstr>
      <vt:lpstr>Tahoma</vt:lpstr>
      <vt:lpstr>Lucida Sans Unicode</vt:lpstr>
      <vt:lpstr>Bertram</vt:lpstr>
      <vt:lpstr>Wingdings</vt:lpstr>
      <vt:lpstr>Arial Black</vt:lpstr>
      <vt:lpstr>Design padrão</vt:lpstr>
      <vt:lpstr>Slide do Microsoft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Ari.Cidral</dc:creator>
  <cp:lastModifiedBy>Pr. Marcelo Carvalho</cp:lastModifiedBy>
  <cp:revision>21</cp:revision>
  <dcterms:created xsi:type="dcterms:W3CDTF">2003-09-29T02:44:07Z</dcterms:created>
  <dcterms:modified xsi:type="dcterms:W3CDTF">2022-05-19T08:56:19Z</dcterms:modified>
</cp:coreProperties>
</file>