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48" r:id="rId1"/>
  </p:sldMasterIdLst>
  <p:notesMasterIdLst>
    <p:notesMasterId r:id="rId96"/>
  </p:notesMasterIdLst>
  <p:sldIdLst>
    <p:sldId id="376" r:id="rId2"/>
    <p:sldId id="377" r:id="rId3"/>
    <p:sldId id="381" r:id="rId4"/>
    <p:sldId id="256" r:id="rId5"/>
    <p:sldId id="370" r:id="rId6"/>
    <p:sldId id="375" r:id="rId7"/>
    <p:sldId id="365" r:id="rId8"/>
    <p:sldId id="369" r:id="rId9"/>
    <p:sldId id="367" r:id="rId10"/>
    <p:sldId id="368" r:id="rId11"/>
    <p:sldId id="371" r:id="rId12"/>
    <p:sldId id="372" r:id="rId13"/>
    <p:sldId id="373" r:id="rId14"/>
    <p:sldId id="366" r:id="rId15"/>
    <p:sldId id="345" r:id="rId16"/>
    <p:sldId id="258" r:id="rId17"/>
    <p:sldId id="259" r:id="rId18"/>
    <p:sldId id="260" r:id="rId19"/>
    <p:sldId id="350" r:id="rId20"/>
    <p:sldId id="261" r:id="rId21"/>
    <p:sldId id="347" r:id="rId22"/>
    <p:sldId id="348" r:id="rId23"/>
    <p:sldId id="349" r:id="rId24"/>
    <p:sldId id="283" r:id="rId25"/>
    <p:sldId id="264" r:id="rId26"/>
    <p:sldId id="265" r:id="rId27"/>
    <p:sldId id="266" r:id="rId28"/>
    <p:sldId id="267" r:id="rId29"/>
    <p:sldId id="268" r:id="rId30"/>
    <p:sldId id="262" r:id="rId31"/>
    <p:sldId id="272" r:id="rId32"/>
    <p:sldId id="274" r:id="rId33"/>
    <p:sldId id="275" r:id="rId34"/>
    <p:sldId id="351" r:id="rId35"/>
    <p:sldId id="271" r:id="rId36"/>
    <p:sldId id="273" r:id="rId37"/>
    <p:sldId id="276" r:id="rId38"/>
    <p:sldId id="277" r:id="rId39"/>
    <p:sldId id="278" r:id="rId40"/>
    <p:sldId id="279" r:id="rId41"/>
    <p:sldId id="280" r:id="rId42"/>
    <p:sldId id="281" r:id="rId43"/>
    <p:sldId id="282" r:id="rId44"/>
    <p:sldId id="284" r:id="rId45"/>
    <p:sldId id="285" r:id="rId46"/>
    <p:sldId id="286" r:id="rId47"/>
    <p:sldId id="287" r:id="rId48"/>
    <p:sldId id="288" r:id="rId49"/>
    <p:sldId id="289" r:id="rId50"/>
    <p:sldId id="290" r:id="rId51"/>
    <p:sldId id="291" r:id="rId52"/>
    <p:sldId id="294" r:id="rId53"/>
    <p:sldId id="295" r:id="rId54"/>
    <p:sldId id="355" r:id="rId55"/>
    <p:sldId id="353" r:id="rId56"/>
    <p:sldId id="354" r:id="rId57"/>
    <p:sldId id="383" r:id="rId58"/>
    <p:sldId id="356" r:id="rId59"/>
    <p:sldId id="357" r:id="rId60"/>
    <p:sldId id="358" r:id="rId61"/>
    <p:sldId id="352" r:id="rId62"/>
    <p:sldId id="337" r:id="rId63"/>
    <p:sldId id="301" r:id="rId64"/>
    <p:sldId id="298" r:id="rId65"/>
    <p:sldId id="302" r:id="rId66"/>
    <p:sldId id="339" r:id="rId67"/>
    <p:sldId id="303" r:id="rId68"/>
    <p:sldId id="304" r:id="rId69"/>
    <p:sldId id="305" r:id="rId70"/>
    <p:sldId id="340" r:id="rId71"/>
    <p:sldId id="306" r:id="rId72"/>
    <p:sldId id="307" r:id="rId73"/>
    <p:sldId id="308" r:id="rId74"/>
    <p:sldId id="359" r:id="rId75"/>
    <p:sldId id="309" r:id="rId76"/>
    <p:sldId id="310" r:id="rId77"/>
    <p:sldId id="311" r:id="rId78"/>
    <p:sldId id="312" r:id="rId79"/>
    <p:sldId id="314" r:id="rId80"/>
    <p:sldId id="315" r:id="rId81"/>
    <p:sldId id="316" r:id="rId82"/>
    <p:sldId id="317" r:id="rId83"/>
    <p:sldId id="318" r:id="rId84"/>
    <p:sldId id="319" r:id="rId85"/>
    <p:sldId id="380" r:id="rId86"/>
    <p:sldId id="382" r:id="rId87"/>
    <p:sldId id="361" r:id="rId88"/>
    <p:sldId id="360" r:id="rId89"/>
    <p:sldId id="322" r:id="rId90"/>
    <p:sldId id="323" r:id="rId91"/>
    <p:sldId id="324" r:id="rId92"/>
    <p:sldId id="325" r:id="rId93"/>
    <p:sldId id="326" r:id="rId94"/>
    <p:sldId id="379" r:id="rId95"/>
  </p:sldIdLst>
  <p:sldSz cx="9144000" cy="6858000" type="screen4x3"/>
  <p:notesSz cx="6858000" cy="9144000"/>
  <p:embeddedFontLst>
    <p:embeddedFont>
      <p:font typeface="Arial Black" panose="020B0A04020102020204" pitchFamily="34" charset="0"/>
      <p:regular r:id="rId97"/>
      <p:bold r:id="rId98"/>
      <p:italic r:id="rId99"/>
    </p:embeddedFont>
    <p:embeddedFont>
      <p:font typeface="Bookman Old Style" panose="02050604050505020204" pitchFamily="18" charset="0"/>
      <p:regular r:id="rId100"/>
      <p:bold r:id="rId101"/>
      <p:italic r:id="rId102"/>
      <p:boldItalic r:id="rId103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Bookman Old Style" panose="020506040505050202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Bookman Old Style" panose="020506040505050202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Bookman Old Style" panose="020506040505050202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Bookman Old Style" panose="020506040505050202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Bookman Old Style" panose="02050604050505020204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Bookman Old Style" panose="02050604050505020204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Bookman Old Style" panose="02050604050505020204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Bookman Old Style" panose="02050604050505020204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Bookman Old Style" panose="020506040505050202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000066"/>
    <a:srgbClr val="CC0000"/>
    <a:srgbClr val="FFFF00"/>
    <a:srgbClr val="FFCC00"/>
    <a:srgbClr val="CCFFFF"/>
    <a:srgbClr val="00FF00"/>
    <a:srgbClr val="FFFF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7" autoAdjust="0"/>
    <p:restoredTop sz="94575" autoAdjust="0"/>
  </p:normalViewPr>
  <p:slideViewPr>
    <p:cSldViewPr>
      <p:cViewPr varScale="1">
        <p:scale>
          <a:sx n="33" d="100"/>
          <a:sy n="33" d="100"/>
        </p:scale>
        <p:origin x="1392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notesViewPr>
    <p:cSldViewPr>
      <p:cViewPr>
        <p:scale>
          <a:sx n="73" d="100"/>
          <a:sy n="73" d="100"/>
        </p:scale>
        <p:origin x="-690" y="210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6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font" Target="fonts/font3.fntdata"/><Relationship Id="rId10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.fntdata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4.fntdata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font" Target="fonts/font2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FC5DA129-9665-92C0-4C9B-3D8ED2326B5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Times New Roman" panose="02020603050405020304" pitchFamily="18" charset="0"/>
              </a:defRPr>
            </a:lvl1pPr>
          </a:lstStyle>
          <a:p>
            <a:endParaRPr lang="pt-BR" altLang="pt-BR"/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03BC4048-1FE5-CD19-CA33-31083320837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Times New Roman" panose="02020603050405020304" pitchFamily="18" charset="0"/>
              </a:defRPr>
            </a:lvl1pPr>
          </a:lstStyle>
          <a:p>
            <a:endParaRPr lang="pt-BR" altLang="pt-BR"/>
          </a:p>
        </p:txBody>
      </p:sp>
      <p:sp>
        <p:nvSpPr>
          <p:cNvPr id="93188" name="Rectangle 4">
            <a:extLst>
              <a:ext uri="{FF2B5EF4-FFF2-40B4-BE49-F238E27FC236}">
                <a16:creationId xmlns:a16="http://schemas.microsoft.com/office/drawing/2014/main" id="{E98C0E13-3F6A-2815-691B-2D6A17CD5C4D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3189" name="Rectangle 5">
            <a:extLst>
              <a:ext uri="{FF2B5EF4-FFF2-40B4-BE49-F238E27FC236}">
                <a16:creationId xmlns:a16="http://schemas.microsoft.com/office/drawing/2014/main" id="{F9B97E54-64DE-43CC-82DC-2A56235E8E4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93190" name="Rectangle 6">
            <a:extLst>
              <a:ext uri="{FF2B5EF4-FFF2-40B4-BE49-F238E27FC236}">
                <a16:creationId xmlns:a16="http://schemas.microsoft.com/office/drawing/2014/main" id="{2C5D7710-E206-1BBE-F859-1AB4930B062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Times New Roman" panose="02020603050405020304" pitchFamily="18" charset="0"/>
              </a:defRPr>
            </a:lvl1pPr>
          </a:lstStyle>
          <a:p>
            <a:endParaRPr lang="pt-BR" altLang="pt-BR"/>
          </a:p>
        </p:txBody>
      </p:sp>
      <p:sp>
        <p:nvSpPr>
          <p:cNvPr id="93191" name="Rectangle 7">
            <a:extLst>
              <a:ext uri="{FF2B5EF4-FFF2-40B4-BE49-F238E27FC236}">
                <a16:creationId xmlns:a16="http://schemas.microsoft.com/office/drawing/2014/main" id="{E982EED5-D23D-5766-229A-308828431C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Times New Roman" panose="02020603050405020304" pitchFamily="18" charset="0"/>
              </a:defRPr>
            </a:lvl1pPr>
          </a:lstStyle>
          <a:p>
            <a:fld id="{80FC9F4B-BB7E-46C4-A49D-6A2C04B94C55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353E640-847C-A21B-B25D-78B3AE0360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17DC9E-7240-4BE0-93D7-BE6E0ACBEA43}" type="slidenum">
              <a:rPr lang="pt-BR" altLang="pt-BR"/>
              <a:pPr/>
              <a:t>4</a:t>
            </a:fld>
            <a:endParaRPr lang="pt-BR" altLang="pt-BR"/>
          </a:p>
        </p:txBody>
      </p:sp>
      <p:sp>
        <p:nvSpPr>
          <p:cNvPr id="95234" name="Rectangle 2">
            <a:extLst>
              <a:ext uri="{FF2B5EF4-FFF2-40B4-BE49-F238E27FC236}">
                <a16:creationId xmlns:a16="http://schemas.microsoft.com/office/drawing/2014/main" id="{931D22CB-C880-E372-C48D-A164BB2298E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F265FC09-7596-E417-3AAE-085A30002D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 sz="2400"/>
              <a:t> MENCIONAR QUE A CADA VIRADA DE ANO PESSOAS SE LEVANTAM TENTANDO PREVER O FUTURO.  ATRAVÉS DE CARTAS, BÚZIOS, ASTROS, ETC.  HÁ UM DESEJO CRESCENTE POR DESCOBRIR O FUTURO.</a:t>
            </a:r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51B65E-4A51-09E6-E283-F8B6D9EF6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F05AAAD-8AAA-BDE8-D44C-BC9F6AE16A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7385A48-E3BC-547B-3552-48B48B10E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29E44E4-1690-3C53-D8F2-0D535F970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D77425-37B7-2F9A-D575-63C290BF0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40D8F2-98FB-4342-8BA8-7B189BC5F20E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213840144"/>
      </p:ext>
    </p:extLst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3A9825-EBB7-CFD2-1C6E-A75F3965C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89F3CE1-5F29-CAFA-4C58-0314A1622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5DF274C-B369-F862-8DE5-88B77CAA6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CCDBCC9-423E-983E-ACAE-01168091E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C65CC3D-28FE-58DB-6748-E4EAD4098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91209D-C646-4DB1-B61C-4D891AE68E3B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396500870"/>
      </p:ext>
    </p:extLst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F0D40CC-DADB-0D99-0BCE-2277C72C60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7E3B755-08FE-54A4-92E3-6B9674BED6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D8DD02-C770-C73E-4C09-C6CF9B1AB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77E2A47-8D89-796C-149F-FE0286F49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F665FDF-08FD-40EB-688C-A0E1768A4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753C2-9BFC-4079-897B-6C37F3C10D93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898830156"/>
      </p:ext>
    </p:extLst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D5CDB5-64EB-9685-B2C6-5D31E7D27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0884487-788E-5ADC-1105-7A69F06179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24512A0-358F-8BF2-732D-0A2B1E6E0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6BE01B1-9235-D3E2-078C-4E333F3F0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607275-88A2-CF4D-503C-DB181A57F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59089C-EACA-4A32-8769-7A408077338F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121483342"/>
      </p:ext>
    </p:extLst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38B10D-0447-2E67-DF4C-5AA3BA072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AB06CC6-3284-F2CC-F297-8DBE509AA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25A9EA5-DB51-FCB5-E497-8BD22AA21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80CB1CF-5664-7F47-A38B-8869D533E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EEA67A9-6881-5941-B30C-ACD065AD0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EAC91B-80DC-4E7E-8353-6D1598E6CBE1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558885191"/>
      </p:ext>
    </p:extLst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832083-CC98-4FCE-B6E0-686A06A4D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5DF49C-21D1-E389-6976-02D99693DB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54F1C2A-8CE7-6C88-A823-5B89F9B75D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422F07A-FBA5-4BF0-3706-E833FBBAC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2301788-6B4D-36E2-7512-90D71A3E2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444C7F0-A960-C1D3-43E0-5072F8481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24BE33-AD90-4095-B907-07125D8B4B3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2298848"/>
      </p:ext>
    </p:extLst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709E6D-DDD1-66B5-8D0A-95D270D44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58CA0B6-86A1-3090-C082-8F7D50C84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255DA9C-B700-66A8-5C1A-988FF5FBE6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F02508A-F7DE-7964-F540-0A804465FB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A8ED713-A12F-5BC3-A44C-41E8CA1526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6B0193E-1FE8-91DB-E778-0380BD49A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AA1D0DC-2890-7A1F-0499-52AFE6482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8D8A104-0C98-96E3-470E-4E9BB2901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1631E6-CC56-49A0-8522-0645CD588D40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608977623"/>
      </p:ext>
    </p:extLst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07BBFB-D137-12E2-3EB5-82F734BFE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069805F-3A2F-E383-2A34-747617982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C43D43F-D9F5-E9A6-0512-1EDB64B21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4380583-D773-8F94-965A-566EF2646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973014-1F85-4247-B9A9-867BF14EE25C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904208142"/>
      </p:ext>
    </p:extLst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2BCD8D7-AFD6-D662-8A4D-D4518E636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C58DAC5-CA57-AC7B-8753-F50A89A3D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EFDAE9D-FCE8-A075-745E-4E70056F4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9A7E04-C0B1-4DEE-BEBB-6F222FC1A221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666104811"/>
      </p:ext>
    </p:extLst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D03D31-19DF-586F-2861-E9643413B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543F319-C07F-158E-D1DB-44F860B47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AC050CC-96A9-5BB5-F778-A89BECC1D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03F209D-B4E0-167B-0CE8-0F7850181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8603AC8-EF8A-30D0-3921-1E92354C2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3C103B3-78D3-822A-7415-272A13B15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9077C8-8EF3-417C-8488-8BD144FB520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653042535"/>
      </p:ext>
    </p:extLst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320183-D989-C6BC-1EED-85F9DEDCD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6489392-2AF8-1702-F3CA-CA5DEC99C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1743055-06BF-1CC1-FA60-77485C2DCA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217460B-EECA-C2A5-902F-1771D8C8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E04B930-B78B-279D-240E-1AD745283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4E8DA01-E942-8160-3DFB-87FF56178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B8A8CF-0BCF-488E-B5B3-C98BCA7BA5EC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246497393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4DCD1F7-BC54-83E2-264F-5D764742CF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4D30030-FC3B-5366-D616-465B1CFAE5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os estilos do texto mestre</a:t>
            </a:r>
          </a:p>
          <a:p>
            <a:pPr lvl="1"/>
            <a:r>
              <a:rPr lang="en-US" altLang="pt-BR"/>
              <a:t>Segundo nível</a:t>
            </a:r>
          </a:p>
          <a:p>
            <a:pPr lvl="2"/>
            <a:r>
              <a:rPr lang="en-US" altLang="pt-BR"/>
              <a:t>Terceiro nível</a:t>
            </a:r>
          </a:p>
          <a:p>
            <a:pPr lvl="3"/>
            <a:r>
              <a:rPr lang="en-US" altLang="pt-BR"/>
              <a:t>Quarto nível</a:t>
            </a:r>
          </a:p>
          <a:p>
            <a:pPr lvl="4"/>
            <a:r>
              <a:rPr lang="en-US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0991904-E304-64D8-EA54-65E31A11D60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ffectLst/>
                <a:latin typeface="+mn-lt"/>
              </a:defRPr>
            </a:lvl1pPr>
          </a:lstStyle>
          <a:p>
            <a:endParaRPr lang="en-US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07C77D8-B09C-D391-8238-08A058616CB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effectLst/>
                <a:latin typeface="+mn-lt"/>
              </a:defRPr>
            </a:lvl1pPr>
          </a:lstStyle>
          <a:p>
            <a:endParaRPr lang="en-US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E0CB245-06AC-AE99-D037-A494FCA36BA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effectLst/>
                <a:latin typeface="+mn-lt"/>
              </a:defRPr>
            </a:lvl1pPr>
          </a:lstStyle>
          <a:p>
            <a:fld id="{B597554F-261C-4893-9F64-8A4CAFCC1075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Meus%20documentos\Minhas%20imagens\DAN2IMG.MPG" TargetMode="Externa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>
            <a:extLst>
              <a:ext uri="{FF2B5EF4-FFF2-40B4-BE49-F238E27FC236}">
                <a16:creationId xmlns:a16="http://schemas.microsoft.com/office/drawing/2014/main" id="{A6E8C06F-0224-E58E-942A-A6CEE0B9E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4">
            <a:extLst>
              <a:ext uri="{FF2B5EF4-FFF2-40B4-BE49-F238E27FC236}">
                <a16:creationId xmlns:a16="http://schemas.microsoft.com/office/drawing/2014/main" id="{F5DD1AD4-FF56-F0D1-DE99-0DD242AE0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" b="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5" name="Text Box 3">
            <a:extLst>
              <a:ext uri="{FF2B5EF4-FFF2-40B4-BE49-F238E27FC236}">
                <a16:creationId xmlns:a16="http://schemas.microsoft.com/office/drawing/2014/main" id="{0BA69C49-FE37-8FE6-066B-99FA547B7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85813"/>
            <a:ext cx="8382000" cy="5386387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</a:pPr>
            <a:r>
              <a:rPr lang="pt-BR" altLang="pt-BR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Em 1977 o falecido astrólogo Omar Cardoso em Fortaleza, anunciava a mudança do signo de todos. Uma senhora que ouvira o programa, preocupada exclamava: “E eu que durante toda a vida pensava ser do signo tal, agora tenho de começar tudo de novo”.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endParaRPr lang="pt-BR" altLang="pt-BR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>
              <a:spcBef>
                <a:spcPct val="50000"/>
              </a:spcBef>
            </a:pPr>
            <a:endParaRPr lang="pt-BR" altLang="pt-BR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pt-BR" altLang="pt-BR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Então quem sabe aconteceria o seguinte: Quem era touro agora, passava a ser vaca; quem era leão passaria a ser onça, e quem era escorpião seria agora jararaca, e o de câncer passaria a ser tuberculose.</a:t>
            </a:r>
          </a:p>
        </p:txBody>
      </p:sp>
    </p:spTree>
  </p:cSld>
  <p:clrMapOvr>
    <a:masterClrMapping/>
  </p:clrMapOvr>
  <p:transition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Text Box 3">
            <a:extLst>
              <a:ext uri="{FF2B5EF4-FFF2-40B4-BE49-F238E27FC236}">
                <a16:creationId xmlns:a16="http://schemas.microsoft.com/office/drawing/2014/main" id="{2FBAC2E9-89F7-E6A4-3845-F2AF09923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533400"/>
            <a:ext cx="4343400" cy="569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b="0">
                <a:effectLst/>
                <a:latin typeface="Arial Black" panose="020B0A04020102020204" pitchFamily="34" charset="0"/>
              </a:rPr>
              <a:t>Em Glendale, Califórnia, foi publicado um livrinho preparado por um cabeleireiro, intitulado.</a:t>
            </a:r>
            <a:r>
              <a:rPr lang="pt-BR" altLang="pt-BR" sz="3200">
                <a:effectLst/>
                <a:latin typeface="Arial Black" panose="020B0A04020102020204" pitchFamily="34" charset="0"/>
              </a:rPr>
              <a:t>   </a:t>
            </a:r>
          </a:p>
          <a:p>
            <a:pPr algn="ctr">
              <a:spcBef>
                <a:spcPct val="50000"/>
              </a:spcBef>
            </a:pPr>
            <a:r>
              <a:rPr lang="pt-BR" altLang="pt-BR" sz="3200">
                <a:effectLst/>
                <a:latin typeface="Arial Black" panose="020B0A04020102020204" pitchFamily="34" charset="0"/>
              </a:rPr>
              <a:t>                                                           “ O horóscopo astrológico de seu cachorro.”</a:t>
            </a:r>
          </a:p>
        </p:txBody>
      </p:sp>
      <p:pic>
        <p:nvPicPr>
          <p:cNvPr id="123908" name="Picture 4">
            <a:extLst>
              <a:ext uri="{FF2B5EF4-FFF2-40B4-BE49-F238E27FC236}">
                <a16:creationId xmlns:a16="http://schemas.microsoft.com/office/drawing/2014/main" id="{DFE84E49-985B-DC69-6000-912D15369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5" b="8888"/>
          <a:stretch>
            <a:fillRect/>
          </a:stretch>
        </p:blipFill>
        <p:spPr bwMode="auto">
          <a:xfrm>
            <a:off x="0" y="0"/>
            <a:ext cx="4267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2" name="Picture 4">
            <a:extLst>
              <a:ext uri="{FF2B5EF4-FFF2-40B4-BE49-F238E27FC236}">
                <a16:creationId xmlns:a16="http://schemas.microsoft.com/office/drawing/2014/main" id="{E9D10C46-7DD9-7CB3-4322-2943CEFF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31" name="Text Box 3">
            <a:extLst>
              <a:ext uri="{FF2B5EF4-FFF2-40B4-BE49-F238E27FC236}">
                <a16:creationId xmlns:a16="http://schemas.microsoft.com/office/drawing/2014/main" id="{473D9F0F-9A56-53DB-D659-B28FF1FF3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09600"/>
            <a:ext cx="8305800" cy="332105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</a:pPr>
            <a:r>
              <a:rPr lang="pt-BR" altLang="pt-BR" sz="32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Por que diferentes astrólogos dão previsões diversas todos os dias.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pt-BR" altLang="pt-BR" sz="32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As pessoas preferem pensar que a culpa não está nelas, mas nas estrelas.</a:t>
            </a:r>
          </a:p>
          <a:p>
            <a:pPr>
              <a:spcBef>
                <a:spcPct val="50000"/>
              </a:spcBef>
            </a:pPr>
            <a:endParaRPr lang="pt-BR" altLang="pt-BR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5954" name="Object 2">
            <a:extLst>
              <a:ext uri="{FF2B5EF4-FFF2-40B4-BE49-F238E27FC236}">
                <a16:creationId xmlns:a16="http://schemas.microsoft.com/office/drawing/2014/main" id="{ACACF1E0-D8D2-CD72-67F8-7902CFCD42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55" name="Slide" r:id="rId3" imgW="4572000" imgH="3429000" progId="PowerPoint.Slide.8">
                  <p:embed/>
                </p:oleObj>
              </mc:Choice>
              <mc:Fallback>
                <p:oleObj name="Slide" r:id="rId3" imgW="4572000" imgH="3429000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2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4">
            <a:extLst>
              <a:ext uri="{FF2B5EF4-FFF2-40B4-BE49-F238E27FC236}">
                <a16:creationId xmlns:a16="http://schemas.microsoft.com/office/drawing/2014/main" id="{4B84AF2A-29AA-FA33-78D2-1DA56D587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6" b="55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87" name="Text Box 3">
            <a:extLst>
              <a:ext uri="{FF2B5EF4-FFF2-40B4-BE49-F238E27FC236}">
                <a16:creationId xmlns:a16="http://schemas.microsoft.com/office/drawing/2014/main" id="{3312DA0D-B72F-D145-6315-42918A07A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81000"/>
            <a:ext cx="8382000" cy="6184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0">
                <a:solidFill>
                  <a:srgbClr val="FFCC00"/>
                </a:solidFill>
                <a:effectLst/>
                <a:latin typeface="Arial Black" panose="020B0A04020102020204" pitchFamily="34" charset="0"/>
              </a:rPr>
              <a:t>Uma cigana pediu a mão de um homem para ler. Ele perguntou: “Pra que a senhora quer a minha mão?” Ela disse: “Para eu revelar-lhe o passado, o presente e o futuro.” Ele então disse a cigana: </a:t>
            </a:r>
          </a:p>
          <a:p>
            <a:pPr>
              <a:spcBef>
                <a:spcPct val="50000"/>
              </a:spcBef>
            </a:pPr>
            <a:r>
              <a:rPr lang="pt-BR" altLang="pt-BR" sz="3200" b="0" i="1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“Olhe, o passado a senhora não</a:t>
            </a:r>
            <a:r>
              <a:rPr lang="pt-BR" altLang="pt-BR" sz="32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pt-BR" altLang="pt-BR" sz="3200" b="0" i="1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precisa me dizer porque eu já sei, o presente também não precisa contar porque eu estou sabendo, e o futuro, minha senhora, ninguém sabe! Somente Deus!!</a:t>
            </a:r>
          </a:p>
        </p:txBody>
      </p:sp>
    </p:spTree>
  </p:cSld>
  <p:clrMapOvr>
    <a:masterClrMapping/>
  </p:clrMapOvr>
  <p:transition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7" name="Picture 7">
            <a:extLst>
              <a:ext uri="{FF2B5EF4-FFF2-40B4-BE49-F238E27FC236}">
                <a16:creationId xmlns:a16="http://schemas.microsoft.com/office/drawing/2014/main" id="{5E67B983-8441-2A96-153A-7820BEED6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3" r="3607" b="1579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6" name="Text Box 6">
            <a:extLst>
              <a:ext uri="{FF2B5EF4-FFF2-40B4-BE49-F238E27FC236}">
                <a16:creationId xmlns:a16="http://schemas.microsoft.com/office/drawing/2014/main" id="{64205810-80C1-1D75-A2A4-694C9BF02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13" y="152400"/>
            <a:ext cx="8142287" cy="30194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4800" b="0">
                <a:solidFill>
                  <a:srgbClr val="FF3300"/>
                </a:solidFill>
                <a:effectLst/>
                <a:latin typeface="Arial Black" panose="020B0A04020102020204" pitchFamily="34" charset="0"/>
              </a:rPr>
              <a:t>O QUE NOS RESERVA O</a:t>
            </a:r>
          </a:p>
          <a:p>
            <a:pPr algn="ctr"/>
            <a:endParaRPr lang="pt-BR" altLang="pt-BR" sz="4800" b="0">
              <a:solidFill>
                <a:srgbClr val="FF3300"/>
              </a:solidFill>
              <a:effectLst/>
              <a:latin typeface="Arial Black" panose="020B0A04020102020204" pitchFamily="34" charset="0"/>
            </a:endParaRPr>
          </a:p>
          <a:p>
            <a:pPr algn="ctr"/>
            <a:r>
              <a:rPr lang="pt-BR" altLang="pt-BR" sz="9600" b="0">
                <a:solidFill>
                  <a:srgbClr val="FF3300"/>
                </a:solidFill>
                <a:effectLst/>
                <a:latin typeface="Arial Black" panose="020B0A04020102020204" pitchFamily="34" charset="0"/>
              </a:rPr>
              <a:t>FUTURO?</a:t>
            </a:r>
          </a:p>
        </p:txBody>
      </p:sp>
    </p:spTree>
  </p:cSld>
  <p:clrMapOvr>
    <a:masterClrMapping/>
  </p:clrMapOvr>
  <p:transition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>
            <a:extLst>
              <a:ext uri="{FF2B5EF4-FFF2-40B4-BE49-F238E27FC236}">
                <a16:creationId xmlns:a16="http://schemas.microsoft.com/office/drawing/2014/main" id="{A1AC7171-8182-4399-7E37-3DC1A857D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2" name="Text Box 6">
            <a:extLst>
              <a:ext uri="{FF2B5EF4-FFF2-40B4-BE49-F238E27FC236}">
                <a16:creationId xmlns:a16="http://schemas.microsoft.com/office/drawing/2014/main" id="{82907FD4-F1EF-6E3B-1391-52D2B216B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4332288" cy="10064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6000" b="0">
                <a:solidFill>
                  <a:srgbClr val="FF3300"/>
                </a:solidFill>
                <a:effectLst/>
                <a:latin typeface="Arial Black" panose="020B0A04020102020204" pitchFamily="34" charset="0"/>
              </a:rPr>
              <a:t>GUERRAS</a:t>
            </a:r>
          </a:p>
        </p:txBody>
      </p:sp>
    </p:spTree>
  </p:cSld>
  <p:clrMapOvr>
    <a:masterClrMapping/>
  </p:clrMapOvr>
  <p:transition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5BC3807-837E-74B9-1836-BA4B10E90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Text Box 4">
            <a:extLst>
              <a:ext uri="{FF2B5EF4-FFF2-40B4-BE49-F238E27FC236}">
                <a16:creationId xmlns:a16="http://schemas.microsoft.com/office/drawing/2014/main" id="{7AFF53C6-BEDC-B6D2-1EB5-5BE31BFDC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66800"/>
            <a:ext cx="9829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3600" b="0">
                <a:effectLst/>
                <a:latin typeface="Arial Black" panose="020B0A04020102020204" pitchFamily="34" charset="0"/>
              </a:rPr>
              <a:t>AL</a:t>
            </a:r>
          </a:p>
        </p:txBody>
      </p:sp>
      <p:sp>
        <p:nvSpPr>
          <p:cNvPr id="5125" name="Text Box 5">
            <a:extLst>
              <a:ext uri="{FF2B5EF4-FFF2-40B4-BE49-F238E27FC236}">
                <a16:creationId xmlns:a16="http://schemas.microsoft.com/office/drawing/2014/main" id="{AF65B4DD-CE7C-FA1A-43BE-33B944A87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3000"/>
            <a:ext cx="9144000" cy="914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400" b="0">
                <a:solidFill>
                  <a:srgbClr val="FF330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altLang="pt-BR" sz="5400" b="0">
                <a:solidFill>
                  <a:srgbClr val="FF3300"/>
                </a:solidFill>
                <a:effectLst/>
                <a:latin typeface="Arial Black" panose="020B0A04020102020204" pitchFamily="34" charset="0"/>
              </a:rPr>
              <a:t>3ª GUERRA MUNDIAL?</a:t>
            </a:r>
            <a:endParaRPr lang="en-US" altLang="pt-BR" sz="4400" b="0"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8">
            <a:extLst>
              <a:ext uri="{FF2B5EF4-FFF2-40B4-BE49-F238E27FC236}">
                <a16:creationId xmlns:a16="http://schemas.microsoft.com/office/drawing/2014/main" id="{386B782E-E31C-56A4-C760-63E1677F7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D2E50DDB-7D5B-B606-847B-404A89EE4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pt-BR" b="0">
              <a:effectLst/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pt-BR" b="0">
              <a:effectLst/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pt-BR" b="0">
              <a:effectLst/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pt-BR" b="0">
              <a:effectLst/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pt-BR" b="0">
              <a:effectLst/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pt-BR" b="0">
              <a:effectLst/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pt-BR" b="0">
              <a:effectLst/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pt-BR" b="0">
              <a:effectLst/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pt-BR" b="0">
              <a:effectLst/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pt-BR" b="0">
              <a:effectLst/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pt-BR" b="0">
              <a:effectLst/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pt-BR" b="0">
              <a:effectLst/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pt-BR" b="0">
              <a:effectLst/>
              <a:latin typeface="Times New Roman" panose="02020603050405020304" pitchFamily="18" charset="0"/>
            </a:endParaRPr>
          </a:p>
        </p:txBody>
      </p:sp>
      <p:sp>
        <p:nvSpPr>
          <p:cNvPr id="6150" name="Text Box 6">
            <a:extLst>
              <a:ext uri="{FF2B5EF4-FFF2-40B4-BE49-F238E27FC236}">
                <a16:creationId xmlns:a16="http://schemas.microsoft.com/office/drawing/2014/main" id="{AF1477EE-CF18-A1A9-CCA2-CC7EF2DA2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0938" y="958850"/>
            <a:ext cx="6850062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6600" b="0">
                <a:solidFill>
                  <a:srgbClr val="FF3300"/>
                </a:solidFill>
                <a:effectLst/>
                <a:latin typeface="Arial Black" panose="020B0A04020102020204" pitchFamily="34" charset="0"/>
              </a:rPr>
              <a:t>O 3º MILÊNIO?</a:t>
            </a:r>
          </a:p>
        </p:txBody>
      </p:sp>
      <p:pic>
        <p:nvPicPr>
          <p:cNvPr id="6151" name="Picture 7">
            <a:extLst>
              <a:ext uri="{FF2B5EF4-FFF2-40B4-BE49-F238E27FC236}">
                <a16:creationId xmlns:a16="http://schemas.microsoft.com/office/drawing/2014/main" id="{CEF6C3DB-21A1-9E00-7DDC-D38BDF0D6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9" r="18182" b="63312"/>
          <a:stretch>
            <a:fillRect/>
          </a:stretch>
        </p:blipFill>
        <p:spPr bwMode="auto">
          <a:xfrm>
            <a:off x="228600" y="3630613"/>
            <a:ext cx="8610600" cy="322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5" name="Picture 5">
            <a:extLst>
              <a:ext uri="{FF2B5EF4-FFF2-40B4-BE49-F238E27FC236}">
                <a16:creationId xmlns:a16="http://schemas.microsoft.com/office/drawing/2014/main" id="{98986041-0340-1CD4-E049-74702069B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8749" b="400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4" name="Text Box 4">
            <a:extLst>
              <a:ext uri="{FF2B5EF4-FFF2-40B4-BE49-F238E27FC236}">
                <a16:creationId xmlns:a16="http://schemas.microsoft.com/office/drawing/2014/main" id="{D7F6606F-6FDD-6AC0-EF71-A12C81BCA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4175125"/>
            <a:ext cx="3459163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pt-BR" altLang="pt-BR" sz="4000" b="0">
                <a:effectLst/>
                <a:latin typeface="Arial Black" panose="020B0A04020102020204" pitchFamily="34" charset="0"/>
              </a:rPr>
              <a:t>QUEM </a:t>
            </a:r>
          </a:p>
          <a:p>
            <a:pPr algn="r"/>
            <a:r>
              <a:rPr lang="pt-BR" altLang="pt-BR" sz="4000" b="0">
                <a:effectLst/>
                <a:latin typeface="Arial Black" panose="020B0A04020102020204" pitchFamily="34" charset="0"/>
              </a:rPr>
              <a:t>PODE </a:t>
            </a:r>
          </a:p>
          <a:p>
            <a:pPr algn="r"/>
            <a:r>
              <a:rPr lang="pt-BR" altLang="pt-BR" sz="4000" b="0">
                <a:effectLst/>
                <a:latin typeface="Arial Black" panose="020B0A04020102020204" pitchFamily="34" charset="0"/>
              </a:rPr>
              <a:t>PREVER </a:t>
            </a:r>
          </a:p>
          <a:p>
            <a:pPr algn="r"/>
            <a:r>
              <a:rPr lang="pt-BR" altLang="pt-BR" sz="4000" b="0">
                <a:effectLst/>
                <a:latin typeface="Arial Black" panose="020B0A04020102020204" pitchFamily="34" charset="0"/>
              </a:rPr>
              <a:t>O FUTURO?</a:t>
            </a:r>
          </a:p>
        </p:txBody>
      </p:sp>
    </p:spTree>
  </p:cSld>
  <p:clrMapOvr>
    <a:masterClrMapping/>
  </p:clrMapOvr>
  <p:transition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>
            <a:extLst>
              <a:ext uri="{FF2B5EF4-FFF2-40B4-BE49-F238E27FC236}">
                <a16:creationId xmlns:a16="http://schemas.microsoft.com/office/drawing/2014/main" id="{E241FE46-F4FE-AB59-FA49-196DE8072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" t="1312" r="900" b="1459"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9" name="Picture 11">
            <a:extLst>
              <a:ext uri="{FF2B5EF4-FFF2-40B4-BE49-F238E27FC236}">
                <a16:creationId xmlns:a16="http://schemas.microsoft.com/office/drawing/2014/main" id="{B0962768-6BA1-A306-8C3D-7C12F6507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3" name="Text Box 15">
            <a:extLst>
              <a:ext uri="{FF2B5EF4-FFF2-40B4-BE49-F238E27FC236}">
                <a16:creationId xmlns:a16="http://schemas.microsoft.com/office/drawing/2014/main" id="{832F761E-5B50-ED3D-D6FA-522E0D01F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607050"/>
            <a:ext cx="4283075" cy="1098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6600" b="0">
                <a:solidFill>
                  <a:srgbClr val="FFCC00"/>
                </a:solidFill>
                <a:effectLst/>
                <a:latin typeface="Arial Black" panose="020B0A04020102020204" pitchFamily="34" charset="0"/>
              </a:rPr>
              <a:t>A BÍBLIA</a:t>
            </a:r>
          </a:p>
        </p:txBody>
      </p:sp>
    </p:spTree>
  </p:cSld>
  <p:clrMapOvr>
    <a:masterClrMapping/>
  </p:clrMapOvr>
  <p:transition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4">
            <a:extLst>
              <a:ext uri="{FF2B5EF4-FFF2-40B4-BE49-F238E27FC236}">
                <a16:creationId xmlns:a16="http://schemas.microsoft.com/office/drawing/2014/main" id="{3D4F1A09-0988-B58B-F32E-94F4778A3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r="390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1" name="Text Box 3">
            <a:extLst>
              <a:ext uri="{FF2B5EF4-FFF2-40B4-BE49-F238E27FC236}">
                <a16:creationId xmlns:a16="http://schemas.microsoft.com/office/drawing/2014/main" id="{6D5671C7-A8FE-E91E-E4D1-F0CA20389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04813"/>
            <a:ext cx="8763000" cy="5949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C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600">
                <a:effectLst/>
                <a:latin typeface="Arial Black" panose="020B0A04020102020204" pitchFamily="34" charset="0"/>
              </a:rPr>
              <a:t>“LEMBRAI-VOS  DAS COISAS PASSADAS DESDE A ANTIGUIDADE; QUE </a:t>
            </a:r>
            <a:r>
              <a:rPr lang="en-US" altLang="pt-BR" sz="3600">
                <a:solidFill>
                  <a:srgbClr val="CC0000"/>
                </a:solidFill>
                <a:effectLst/>
                <a:latin typeface="Arial Black" panose="020B0A04020102020204" pitchFamily="34" charset="0"/>
              </a:rPr>
              <a:t>EU SOU DEUS</a:t>
            </a:r>
            <a:r>
              <a:rPr lang="en-US" altLang="pt-BR" sz="3600">
                <a:effectLst/>
                <a:latin typeface="Arial Black" panose="020B0A04020102020204" pitchFamily="34" charset="0"/>
              </a:rPr>
              <a:t>, E NÃO HÁ OUTRO SEMELHANTE  A MIM; QUE ANUNCIO O </a:t>
            </a:r>
            <a:r>
              <a:rPr lang="en-US" altLang="pt-BR" sz="3600">
                <a:solidFill>
                  <a:srgbClr val="000099"/>
                </a:solidFill>
                <a:effectLst/>
                <a:latin typeface="Arial Black" panose="020B0A04020102020204" pitchFamily="34" charset="0"/>
              </a:rPr>
              <a:t>FIM</a:t>
            </a:r>
            <a:r>
              <a:rPr lang="en-US" altLang="pt-BR" sz="3600">
                <a:effectLst/>
                <a:latin typeface="Arial Black" panose="020B0A04020102020204" pitchFamily="34" charset="0"/>
              </a:rPr>
              <a:t>  </a:t>
            </a:r>
            <a:r>
              <a:rPr lang="en-US" altLang="pt-BR" sz="3600">
                <a:solidFill>
                  <a:srgbClr val="000099"/>
                </a:solidFill>
                <a:effectLst/>
                <a:latin typeface="Arial Black" panose="020B0A04020102020204" pitchFamily="34" charset="0"/>
              </a:rPr>
              <a:t>DESDE O PRINCÍPIO</a:t>
            </a:r>
            <a:r>
              <a:rPr lang="en-US" altLang="pt-BR" sz="3600">
                <a:effectLst/>
                <a:latin typeface="Arial Black" panose="020B0A04020102020204" pitchFamily="34" charset="0"/>
              </a:rPr>
              <a:t>, E DESDE  A ANTIGUIDADE AS COISAS QUE AINDA NÃO SUCEDERAM” </a:t>
            </a:r>
          </a:p>
          <a:p>
            <a:pPr algn="ctr">
              <a:spcBef>
                <a:spcPct val="50000"/>
              </a:spcBef>
            </a:pPr>
            <a:r>
              <a:rPr lang="en-US" altLang="pt-BR" sz="3600">
                <a:effectLst/>
                <a:latin typeface="Arial Black" panose="020B0A04020102020204" pitchFamily="34" charset="0"/>
              </a:rPr>
              <a:t> </a:t>
            </a:r>
            <a:r>
              <a:rPr lang="en-US" altLang="pt-BR" sz="2800">
                <a:effectLst/>
                <a:latin typeface="Arial Black" panose="020B0A04020102020204" pitchFamily="34" charset="0"/>
              </a:rPr>
              <a:t>Isaías 46: 9, 10</a:t>
            </a:r>
            <a:r>
              <a:rPr lang="en-US" altLang="pt-BR" sz="4000">
                <a:effectLst/>
                <a:latin typeface="Arial Black" panose="020B0A04020102020204" pitchFamily="34" charset="0"/>
              </a:rPr>
              <a:t>       </a:t>
            </a:r>
            <a:endParaRPr lang="en-US" altLang="pt-BR" sz="4400"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>
            <a:extLst>
              <a:ext uri="{FF2B5EF4-FFF2-40B4-BE49-F238E27FC236}">
                <a16:creationId xmlns:a16="http://schemas.microsoft.com/office/drawing/2014/main" id="{1326B73A-9E6E-A8A0-591B-2BC5A60CA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b="2314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>
            <a:extLst>
              <a:ext uri="{FF2B5EF4-FFF2-40B4-BE49-F238E27FC236}">
                <a16:creationId xmlns:a16="http://schemas.microsoft.com/office/drawing/2014/main" id="{7B7CC06E-AA2F-7043-F02A-7BA17CEF3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b="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ED54ED22-825E-9298-B52D-15BFCA59E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1" name="Text Box 5">
            <a:extLst>
              <a:ext uri="{FF2B5EF4-FFF2-40B4-BE49-F238E27FC236}">
                <a16:creationId xmlns:a16="http://schemas.microsoft.com/office/drawing/2014/main" id="{4CEE21B7-1ADD-14B9-EEBB-FACE8F565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743200"/>
            <a:ext cx="2438400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54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2500 ANOS</a:t>
            </a:r>
            <a:endParaRPr lang="en-US" altLang="pt-BR" sz="6000" b="0"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>
            <a:extLst>
              <a:ext uri="{FF2B5EF4-FFF2-40B4-BE49-F238E27FC236}">
                <a16:creationId xmlns:a16="http://schemas.microsoft.com/office/drawing/2014/main" id="{C5F8A64C-C402-0FEA-2A31-162824EC9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7" name="Text Box 7">
            <a:extLst>
              <a:ext uri="{FF2B5EF4-FFF2-40B4-BE49-F238E27FC236}">
                <a16:creationId xmlns:a16="http://schemas.microsoft.com/office/drawing/2014/main" id="{4FE4F492-DA23-3DA6-3E98-0BCC1449E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5410200"/>
            <a:ext cx="6018212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4400" b="0">
                <a:effectLst/>
                <a:latin typeface="Arial Black" panose="020B0A04020102020204" pitchFamily="34" charset="0"/>
              </a:rPr>
              <a:t>NABUCODONOSOR</a:t>
            </a:r>
          </a:p>
          <a:p>
            <a:pPr algn="ctr"/>
            <a:r>
              <a:rPr lang="pt-BR" altLang="pt-BR" sz="4400" b="0">
                <a:effectLst/>
                <a:latin typeface="Arial Black" panose="020B0A04020102020204" pitchFamily="34" charset="0"/>
              </a:rPr>
              <a:t>600 a.C.</a:t>
            </a:r>
          </a:p>
        </p:txBody>
      </p:sp>
    </p:spTree>
  </p:cSld>
  <p:clrMapOvr>
    <a:masterClrMapping/>
  </p:clrMapOvr>
  <p:transition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>
            <a:extLst>
              <a:ext uri="{FF2B5EF4-FFF2-40B4-BE49-F238E27FC236}">
                <a16:creationId xmlns:a16="http://schemas.microsoft.com/office/drawing/2014/main" id="{C16530F6-E5E7-7E12-3F08-3F1BB7C1C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256AD32E-FB45-9A77-88A4-0BF59C3FA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Text Box 3">
            <a:extLst>
              <a:ext uri="{FF2B5EF4-FFF2-40B4-BE49-F238E27FC236}">
                <a16:creationId xmlns:a16="http://schemas.microsoft.com/office/drawing/2014/main" id="{F5C3E132-088B-3DD1-CFB1-B5001C711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057400"/>
            <a:ext cx="7924800" cy="4843463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66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4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“Ora, no segundo ano do    reinado de Nabucodonozor, teve este uns sonhos; e o seu espírito se pertubou, e passou-lhe o sono” </a:t>
            </a:r>
          </a:p>
          <a:p>
            <a:pPr algn="ctr">
              <a:spcBef>
                <a:spcPct val="50000"/>
              </a:spcBef>
            </a:pPr>
            <a:r>
              <a:rPr lang="en-US" altLang="pt-BR" sz="32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Daniel 2:1</a:t>
            </a:r>
            <a:endParaRPr lang="en-US" altLang="pt-BR" sz="44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01D7C675-891C-2371-C6B7-A5D074B24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Text Box 3">
            <a:extLst>
              <a:ext uri="{FF2B5EF4-FFF2-40B4-BE49-F238E27FC236}">
                <a16:creationId xmlns:a16="http://schemas.microsoft.com/office/drawing/2014/main" id="{F695E656-766A-24CE-8E98-92BE3D5A6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0025"/>
            <a:ext cx="8305800" cy="41179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66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8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“A coisa que o rei requer é difícil, e ninguém há que possa declarar ao rei.” </a:t>
            </a:r>
          </a:p>
          <a:p>
            <a:pPr algn="ctr">
              <a:spcBef>
                <a:spcPct val="50000"/>
              </a:spcBef>
            </a:pPr>
            <a:r>
              <a:rPr lang="en-US" altLang="pt-BR" sz="48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altLang="pt-BR" sz="32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Daniel 2:11</a:t>
            </a:r>
            <a:endParaRPr lang="en-US" altLang="pt-BR" sz="48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>
            <a:extLst>
              <a:ext uri="{FF2B5EF4-FFF2-40B4-BE49-F238E27FC236}">
                <a16:creationId xmlns:a16="http://schemas.microsoft.com/office/drawing/2014/main" id="{DF19103C-F50E-819A-8FB2-6AAE4E1B5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47" name="Text Box 3">
            <a:extLst>
              <a:ext uri="{FF2B5EF4-FFF2-40B4-BE49-F238E27FC236}">
                <a16:creationId xmlns:a16="http://schemas.microsoft.com/office/drawing/2014/main" id="{0FAA87E6-121B-B615-43C2-8D4E0D6AF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0" y="304800"/>
            <a:ext cx="4679950" cy="33813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5400" b="0">
                <a:solidFill>
                  <a:srgbClr val="CCFFFF"/>
                </a:solidFill>
                <a:effectLst/>
                <a:latin typeface="Arial Black" panose="020B0A04020102020204" pitchFamily="34" charset="0"/>
              </a:rPr>
              <a:t>A HISTÓRIA</a:t>
            </a:r>
          </a:p>
          <a:p>
            <a:r>
              <a:rPr lang="pt-BR" altLang="pt-BR" sz="5400" b="0">
                <a:solidFill>
                  <a:srgbClr val="CCFFFF"/>
                </a:solidFill>
                <a:effectLst/>
                <a:latin typeface="Arial Black" panose="020B0A04020102020204" pitchFamily="34" charset="0"/>
              </a:rPr>
              <a:t>DO MUNDO</a:t>
            </a:r>
          </a:p>
          <a:p>
            <a:r>
              <a:rPr lang="pt-BR" altLang="pt-BR" sz="5400" b="0">
                <a:solidFill>
                  <a:srgbClr val="CCFFFF"/>
                </a:solidFill>
                <a:effectLst/>
                <a:latin typeface="Arial Black" panose="020B0A04020102020204" pitchFamily="34" charset="0"/>
              </a:rPr>
              <a:t>EM UM SÓ</a:t>
            </a:r>
          </a:p>
          <a:p>
            <a:r>
              <a:rPr lang="pt-BR" altLang="pt-BR" sz="5400" b="0">
                <a:solidFill>
                  <a:srgbClr val="CCFFFF"/>
                </a:solidFill>
                <a:effectLst/>
                <a:latin typeface="Arial Black" panose="020B0A04020102020204" pitchFamily="34" charset="0"/>
              </a:rPr>
              <a:t>CAPÍTULO</a:t>
            </a:r>
          </a:p>
        </p:txBody>
      </p:sp>
    </p:spTree>
  </p:cSld>
  <p:clrMapOvr>
    <a:masterClrMapping/>
  </p:clrMapOvr>
  <p:transition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1347D1AD-66FD-1825-BAFF-0CEADBB60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Text Box 6">
            <a:extLst>
              <a:ext uri="{FF2B5EF4-FFF2-40B4-BE49-F238E27FC236}">
                <a16:creationId xmlns:a16="http://schemas.microsoft.com/office/drawing/2014/main" id="{F1546CFE-EBF6-A1A5-6347-F8C87AE61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5481638"/>
            <a:ext cx="5467350" cy="155575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9600" b="0">
                <a:solidFill>
                  <a:srgbClr val="FFCC00"/>
                </a:solidFill>
                <a:effectLst/>
                <a:latin typeface="Arial Black" panose="020B0A04020102020204" pitchFamily="34" charset="0"/>
              </a:rPr>
              <a:t>MORTE!</a:t>
            </a:r>
          </a:p>
        </p:txBody>
      </p:sp>
    </p:spTree>
  </p:cSld>
  <p:clrMapOvr>
    <a:masterClrMapping/>
  </p:clrMapOvr>
  <p:transition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DAA09AC5-1B08-A5CF-8871-263C4F26F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Text Box 3">
            <a:extLst>
              <a:ext uri="{FF2B5EF4-FFF2-40B4-BE49-F238E27FC236}">
                <a16:creationId xmlns:a16="http://schemas.microsoft.com/office/drawing/2014/main" id="{98A75FDE-CC1F-A1EE-B8C1-CB43E5916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341438"/>
            <a:ext cx="8208963" cy="5300662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66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4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“Saiu o decreto, segundo o qual deveriam ser mortos os sábios; e buscaram a Daniel e aos seus companheiros, para que fossem mortos.” </a:t>
            </a:r>
          </a:p>
          <a:p>
            <a:pPr algn="ctr">
              <a:spcBef>
                <a:spcPct val="50000"/>
              </a:spcBef>
            </a:pPr>
            <a:endParaRPr lang="en-US" altLang="pt-BR" sz="20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pt-BR" sz="32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Daniel 2:13</a:t>
            </a:r>
            <a:endParaRPr lang="en-US" altLang="pt-BR" sz="44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>
            <a:extLst>
              <a:ext uri="{FF2B5EF4-FFF2-40B4-BE49-F238E27FC236}">
                <a16:creationId xmlns:a16="http://schemas.microsoft.com/office/drawing/2014/main" id="{8758F59F-F1EA-2377-4CB6-9334B2BB9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Text Box 4">
            <a:extLst>
              <a:ext uri="{FF2B5EF4-FFF2-40B4-BE49-F238E27FC236}">
                <a16:creationId xmlns:a16="http://schemas.microsoft.com/office/drawing/2014/main" id="{EE5F8890-75E0-3D99-70D7-D9A2319D5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981075"/>
            <a:ext cx="8893175" cy="5786438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99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4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“Então Daniel foi para casa, e fez saber o caso a Hananias, Misael e Azarias, seus companheiros, para que pedissem misericórdia ao DEUS do céu sobre este mistério...” </a:t>
            </a:r>
          </a:p>
          <a:p>
            <a:pPr algn="ctr">
              <a:spcBef>
                <a:spcPct val="50000"/>
              </a:spcBef>
            </a:pPr>
            <a:r>
              <a:rPr lang="en-US" altLang="pt-BR" sz="44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altLang="pt-BR" sz="28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Daniel 2:17,18</a:t>
            </a:r>
            <a:endParaRPr lang="en-US" altLang="pt-BR" sz="44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DBCFE542-14FA-366F-2BB3-50110F51F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Text Box 4">
            <a:extLst>
              <a:ext uri="{FF2B5EF4-FFF2-40B4-BE49-F238E27FC236}">
                <a16:creationId xmlns:a16="http://schemas.microsoft.com/office/drawing/2014/main" id="{8D33167B-D2B8-C15C-3753-0D8CA6D48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5008563" cy="19208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6000" b="0">
                <a:solidFill>
                  <a:srgbClr val="FFCCCC"/>
                </a:solidFill>
                <a:effectLst/>
                <a:latin typeface="Arial Black" panose="020B0A04020102020204" pitchFamily="34" charset="0"/>
              </a:rPr>
              <a:t>HÁ ALGUM </a:t>
            </a:r>
          </a:p>
          <a:p>
            <a:r>
              <a:rPr lang="pt-BR" altLang="pt-BR" sz="6000" b="0">
                <a:solidFill>
                  <a:srgbClr val="FFCCCC"/>
                </a:solidFill>
                <a:effectLst/>
                <a:latin typeface="Arial Black" panose="020B0A04020102020204" pitchFamily="34" charset="0"/>
              </a:rPr>
              <a:t>MISTÉRIO?</a:t>
            </a:r>
          </a:p>
        </p:txBody>
      </p:sp>
    </p:spTree>
  </p:cSld>
  <p:clrMapOvr>
    <a:masterClrMapping/>
  </p:clrMapOvr>
  <p:transition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" name="Picture 4">
            <a:extLst>
              <a:ext uri="{FF2B5EF4-FFF2-40B4-BE49-F238E27FC236}">
                <a16:creationId xmlns:a16="http://schemas.microsoft.com/office/drawing/2014/main" id="{57EEB48A-CFDB-FBFF-FB17-88AA95110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r="48862" b="6302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27" name="Text Box 3">
            <a:extLst>
              <a:ext uri="{FF2B5EF4-FFF2-40B4-BE49-F238E27FC236}">
                <a16:creationId xmlns:a16="http://schemas.microsoft.com/office/drawing/2014/main" id="{FE7898C8-44EC-2612-202A-323C89387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787400"/>
            <a:ext cx="8534400" cy="5643563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6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“Então foi revelado o mistério a Daniel numa visão de noite;  pelo que Daniel louvou ao Deus do céu. Seja bendito o nome de DEUS para todo o sempre, porque são dEle a sabedoria e a força. Ele muda remove os reis e estabelece os reis; Ele revela o profundo e o escondido...”</a:t>
            </a:r>
            <a:r>
              <a:rPr lang="en-US" altLang="pt-BR" sz="40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      </a:t>
            </a:r>
          </a:p>
          <a:p>
            <a:pPr algn="ctr">
              <a:spcBef>
                <a:spcPct val="50000"/>
              </a:spcBef>
            </a:pPr>
            <a:r>
              <a:rPr lang="en-US" altLang="pt-BR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Daniel 2:19-22</a:t>
            </a:r>
            <a:endParaRPr lang="en-US" altLang="pt-BR" sz="40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6" name="Picture 8">
            <a:extLst>
              <a:ext uri="{FF2B5EF4-FFF2-40B4-BE49-F238E27FC236}">
                <a16:creationId xmlns:a16="http://schemas.microsoft.com/office/drawing/2014/main" id="{B513588E-3E7E-7590-DE7F-B92F159F0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7" name="Text Box 9">
            <a:extLst>
              <a:ext uri="{FF2B5EF4-FFF2-40B4-BE49-F238E27FC236}">
                <a16:creationId xmlns:a16="http://schemas.microsoft.com/office/drawing/2014/main" id="{02C21CE3-408A-FD60-35B9-DC2548A19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250825"/>
            <a:ext cx="7924800" cy="66071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en-US" altLang="pt-BR" sz="3600" b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“O mistério que o rei exigiu, nem sábios, nem encantadores, nem magos, nem adivinhadores podem revelar. Mas há um Deus no céu, o qual revela os mistérios;   Ele fez saber ao rei o que há de suceder nos últimos dias”</a:t>
            </a:r>
          </a:p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en-US" altLang="pt-BR" sz="4400" b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altLang="pt-BR" sz="2800" b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Daniel 2:27,28</a:t>
            </a:r>
            <a:endParaRPr lang="en-US" altLang="pt-BR" sz="4400" b="0"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>
            <a:extLst>
              <a:ext uri="{FF2B5EF4-FFF2-40B4-BE49-F238E27FC236}">
                <a16:creationId xmlns:a16="http://schemas.microsoft.com/office/drawing/2014/main" id="{5AE5B3EC-902F-83C4-4699-A7E50E088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>
            <a:extLst>
              <a:ext uri="{FF2B5EF4-FFF2-40B4-BE49-F238E27FC236}">
                <a16:creationId xmlns:a16="http://schemas.microsoft.com/office/drawing/2014/main" id="{3900931D-1EB6-9223-62B7-52DB98312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785BB0EB-252B-7D8A-C01F-29EDE8AAF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041267F4-78D1-8F30-5DFE-D4CB42B41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trips dir="l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0A298A93-EFEA-A7FB-8F07-B390B202F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0" name="Text Box 12">
            <a:extLst>
              <a:ext uri="{FF2B5EF4-FFF2-40B4-BE49-F238E27FC236}">
                <a16:creationId xmlns:a16="http://schemas.microsoft.com/office/drawing/2014/main" id="{0F2BFC18-5FFE-F18E-0746-D4B8FF797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5622925"/>
            <a:ext cx="3149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40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O FUTURO</a:t>
            </a:r>
          </a:p>
        </p:txBody>
      </p:sp>
    </p:spTree>
  </p:cSld>
  <p:clrMapOvr>
    <a:masterClrMapping/>
  </p:clrMapOvr>
  <p:transition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4C6B5AA2-E849-6705-5737-4A7E57A26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D0EC64D8-8CBE-29D2-7389-659E003CC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>
            <a:extLst>
              <a:ext uri="{FF2B5EF4-FFF2-40B4-BE49-F238E27FC236}">
                <a16:creationId xmlns:a16="http://schemas.microsoft.com/office/drawing/2014/main" id="{F3210B34-033A-5EA0-0698-4FDEF6EB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>
            <a:extLst>
              <a:ext uri="{FF2B5EF4-FFF2-40B4-BE49-F238E27FC236}">
                <a16:creationId xmlns:a16="http://schemas.microsoft.com/office/drawing/2014/main" id="{73D4E63E-A93C-5B69-5499-C8E80DB4B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6" name="Text Box 4">
            <a:extLst>
              <a:ext uri="{FF2B5EF4-FFF2-40B4-BE49-F238E27FC236}">
                <a16:creationId xmlns:a16="http://schemas.microsoft.com/office/drawing/2014/main" id="{9809B35D-A3D2-782F-69A3-62799DB7C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429000"/>
            <a:ext cx="7848600" cy="31718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66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000" b="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“Tu ó rei, a quem o Deus do céu tem dado o reino, o poder, a força e a glória;</a:t>
            </a:r>
            <a:r>
              <a:rPr lang="en-US" altLang="pt-BR" sz="4000" b="0">
                <a:effectLst/>
                <a:latin typeface="Arial Black" panose="020B0A04020102020204" pitchFamily="34" charset="0"/>
              </a:rPr>
              <a:t> </a:t>
            </a:r>
            <a:r>
              <a:rPr lang="en-US" altLang="pt-BR" sz="4000" b="0">
                <a:solidFill>
                  <a:srgbClr val="FF6600"/>
                </a:solidFill>
                <a:effectLst/>
                <a:latin typeface="Arial Black" panose="020B0A04020102020204" pitchFamily="34" charset="0"/>
              </a:rPr>
              <a:t>tu és a cabeça de</a:t>
            </a:r>
            <a:r>
              <a:rPr lang="en-US" altLang="pt-BR" sz="4000" b="0">
                <a:effectLst/>
                <a:latin typeface="Arial Black" panose="020B0A04020102020204" pitchFamily="34" charset="0"/>
              </a:rPr>
              <a:t> </a:t>
            </a:r>
            <a:r>
              <a:rPr lang="en-US" altLang="pt-BR" sz="4000" b="0">
                <a:solidFill>
                  <a:srgbClr val="FF6600"/>
                </a:solidFill>
                <a:effectLst/>
                <a:latin typeface="Arial Black" panose="020B0A04020102020204" pitchFamily="34" charset="0"/>
              </a:rPr>
              <a:t>ouro.”</a:t>
            </a:r>
            <a:r>
              <a:rPr lang="en-US" altLang="pt-BR" sz="4000" b="0">
                <a:effectLst/>
                <a:latin typeface="Arial Black" panose="020B0A04020102020204" pitchFamily="34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altLang="pt-BR" sz="28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Daniel 2: 37,38</a:t>
            </a:r>
            <a:endParaRPr lang="en-US" altLang="pt-BR" sz="4000" b="0"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plit orient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plit orient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38A4CBB6-C228-297A-907D-2FFC74AD6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Text Box 3">
            <a:extLst>
              <a:ext uri="{FF2B5EF4-FFF2-40B4-BE49-F238E27FC236}">
                <a16:creationId xmlns:a16="http://schemas.microsoft.com/office/drawing/2014/main" id="{9E3B1A88-18E1-77D6-1B10-662E85A07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578100"/>
            <a:ext cx="7924800" cy="42037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54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“Descreve a riqueza de Babilônia e que toda a terra  caiu prostrada sobre seus pés.”</a:t>
            </a:r>
            <a:endParaRPr lang="en-US" altLang="pt-BR" sz="44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32772" name="Picture 4">
            <a:extLst>
              <a:ext uri="{FF2B5EF4-FFF2-40B4-BE49-F238E27FC236}">
                <a16:creationId xmlns:a16="http://schemas.microsoft.com/office/drawing/2014/main" id="{9E7CFC4F-EF0F-E394-6463-38808F857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60350"/>
            <a:ext cx="3949700" cy="208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>
            <a:extLst>
              <a:ext uri="{FF2B5EF4-FFF2-40B4-BE49-F238E27FC236}">
                <a16:creationId xmlns:a16="http://schemas.microsoft.com/office/drawing/2014/main" id="{5F1DCBFD-70D7-29CB-26C7-77FEEE75B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CD969A8F-1815-258C-2577-6352210C9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Text Box 3">
            <a:extLst>
              <a:ext uri="{FF2B5EF4-FFF2-40B4-BE49-F238E27FC236}">
                <a16:creationId xmlns:a16="http://schemas.microsoft.com/office/drawing/2014/main" id="{92FEE213-F7AD-C455-AA04-F1B598076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146175"/>
            <a:ext cx="6400800" cy="502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5400">
                <a:effectLst/>
                <a:latin typeface="Arial Black" panose="020B0A04020102020204" pitchFamily="34" charset="0"/>
              </a:rPr>
              <a:t>“Babilônia deleite dos meus olhos, que a excelência do teu reino dure para sempre.”</a:t>
            </a:r>
            <a:endParaRPr lang="en-US" altLang="pt-BR" sz="4800"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FAA9743E-064F-9D85-6508-A5BF5BD48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7" name="Picture 7">
            <a:extLst>
              <a:ext uri="{FF2B5EF4-FFF2-40B4-BE49-F238E27FC236}">
                <a16:creationId xmlns:a16="http://schemas.microsoft.com/office/drawing/2014/main" id="{0327DE33-D4DA-192C-2A7B-49A6B51B9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1" b="274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5" name="Text Box 5">
            <a:extLst>
              <a:ext uri="{FF2B5EF4-FFF2-40B4-BE49-F238E27FC236}">
                <a16:creationId xmlns:a16="http://schemas.microsoft.com/office/drawing/2014/main" id="{73BFC335-1CB1-0EF4-5C47-6630F6B84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12875"/>
            <a:ext cx="9144000" cy="545782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5000"/>
              </a:spcBef>
              <a:spcAft>
                <a:spcPct val="55000"/>
              </a:spcAft>
              <a:buFontTx/>
              <a:buChar char="•"/>
            </a:pPr>
            <a:r>
              <a:rPr lang="en-US" altLang="pt-BR" sz="26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Passar debaixo de escada da má  sorte.                        </a:t>
            </a:r>
          </a:p>
          <a:p>
            <a:pPr>
              <a:spcBef>
                <a:spcPct val="55000"/>
              </a:spcBef>
              <a:spcAft>
                <a:spcPct val="55000"/>
              </a:spcAft>
              <a:buFontTx/>
              <a:buChar char="•"/>
            </a:pPr>
            <a:r>
              <a:rPr lang="en-US" altLang="pt-BR" sz="26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Passar vassoura nos pés de moça – não  casa mais. </a:t>
            </a:r>
          </a:p>
          <a:p>
            <a:pPr>
              <a:spcBef>
                <a:spcPct val="55000"/>
              </a:spcBef>
              <a:spcAft>
                <a:spcPct val="55000"/>
              </a:spcAft>
              <a:buFontTx/>
              <a:buChar char="•"/>
            </a:pPr>
            <a:r>
              <a:rPr lang="en-US" altLang="pt-BR" sz="26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Deixar tesoura aberta – traz morte.                                   </a:t>
            </a:r>
          </a:p>
          <a:p>
            <a:pPr>
              <a:spcBef>
                <a:spcPct val="55000"/>
              </a:spcBef>
              <a:spcAft>
                <a:spcPct val="55000"/>
              </a:spcAft>
              <a:buFontTx/>
              <a:buChar char="•"/>
            </a:pPr>
            <a:r>
              <a:rPr lang="en-US" altLang="pt-BR" sz="26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Ter 13 pessoas à mesa comendo – uma vai morrer. </a:t>
            </a:r>
          </a:p>
          <a:p>
            <a:pPr>
              <a:spcBef>
                <a:spcPct val="55000"/>
              </a:spcBef>
              <a:spcAft>
                <a:spcPct val="55000"/>
              </a:spcAft>
              <a:buFontTx/>
              <a:buChar char="•"/>
            </a:pPr>
            <a:r>
              <a:rPr lang="en-US" altLang="pt-BR" sz="26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Derramar sal na mesa – falta pão.                                      </a:t>
            </a:r>
          </a:p>
          <a:p>
            <a:pPr>
              <a:spcBef>
                <a:spcPct val="55000"/>
              </a:spcBef>
              <a:spcAft>
                <a:spcPct val="55000"/>
              </a:spcAft>
              <a:buFontTx/>
              <a:buChar char="•"/>
            </a:pPr>
            <a:r>
              <a:rPr lang="en-US" altLang="pt-BR" sz="26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Padre passar entre duas moças – não casam.</a:t>
            </a:r>
            <a:r>
              <a:rPr lang="en-US" altLang="pt-BR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              </a:t>
            </a:r>
            <a:endParaRPr lang="pt-BR" altLang="pt-BR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122886" name="Text Box 6">
            <a:extLst>
              <a:ext uri="{FF2B5EF4-FFF2-40B4-BE49-F238E27FC236}">
                <a16:creationId xmlns:a16="http://schemas.microsoft.com/office/drawing/2014/main" id="{BADDDBA9-24A0-B558-520F-521D9897C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57200"/>
            <a:ext cx="4876800" cy="9144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54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CRENDICES</a:t>
            </a:r>
          </a:p>
        </p:txBody>
      </p:sp>
    </p:spTree>
  </p:cSld>
  <p:clrMapOvr>
    <a:masterClrMapping/>
  </p:clrMapOvr>
  <p:transition>
    <p:split orient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F695D07E-5176-306A-F756-4FA1F6A3E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7" name="Picture 9">
            <a:extLst>
              <a:ext uri="{FF2B5EF4-FFF2-40B4-BE49-F238E27FC236}">
                <a16:creationId xmlns:a16="http://schemas.microsoft.com/office/drawing/2014/main" id="{FBB106B3-8D91-7395-8684-336B26370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17B0AEF6-B7AD-F798-4DA6-DC4C6035E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4" name="Text Box 4">
            <a:extLst>
              <a:ext uri="{FF2B5EF4-FFF2-40B4-BE49-F238E27FC236}">
                <a16:creationId xmlns:a16="http://schemas.microsoft.com/office/drawing/2014/main" id="{275AF1C1-203B-3710-0AD2-327CC2BA5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55588"/>
            <a:ext cx="5768975" cy="82391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48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ÚLTIMA NOITE...</a:t>
            </a:r>
          </a:p>
        </p:txBody>
      </p:sp>
    </p:spTree>
  </p:cSld>
  <p:clrMapOvr>
    <a:masterClrMapping/>
  </p:clrMapOvr>
  <p:transition>
    <p:split orient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>
            <a:extLst>
              <a:ext uri="{FF2B5EF4-FFF2-40B4-BE49-F238E27FC236}">
                <a16:creationId xmlns:a16="http://schemas.microsoft.com/office/drawing/2014/main" id="{11C7B4FC-282F-2C05-CCAC-8DA554AB3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8" name="Text Box 4">
            <a:extLst>
              <a:ext uri="{FF2B5EF4-FFF2-40B4-BE49-F238E27FC236}">
                <a16:creationId xmlns:a16="http://schemas.microsoft.com/office/drawing/2014/main" id="{D04F7E77-9246-0271-45EE-937679815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811338"/>
            <a:ext cx="6705600" cy="497046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pt-BR" sz="48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“Mene, Mene, Tequel, Ufarsim”.</a:t>
            </a:r>
            <a:r>
              <a:rPr lang="en-US" altLang="pt-BR" sz="4800" b="0">
                <a:effectLst/>
                <a:latin typeface="Arial Black" panose="020B0A04020102020204" pitchFamily="34" charset="0"/>
              </a:rPr>
              <a:t>                 </a:t>
            </a:r>
            <a:r>
              <a:rPr lang="en-US" altLang="pt-BR" sz="4800" b="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“Dividido está o teu reino, e entregue aos medos e persas.”</a:t>
            </a:r>
            <a:r>
              <a:rPr lang="en-US" altLang="pt-BR" sz="4800" b="0">
                <a:effectLst/>
                <a:latin typeface="Arial Black" panose="020B0A04020102020204" pitchFamily="34" charset="0"/>
              </a:rPr>
              <a:t>      </a:t>
            </a:r>
            <a:r>
              <a:rPr lang="en-US" altLang="pt-BR" sz="3200" b="0">
                <a:solidFill>
                  <a:srgbClr val="FFCC00"/>
                </a:solidFill>
                <a:effectLst/>
                <a:latin typeface="Arial Black" panose="020B0A04020102020204" pitchFamily="34" charset="0"/>
              </a:rPr>
              <a:t>Daniel 5:25-28</a:t>
            </a:r>
            <a:endParaRPr lang="en-US" altLang="pt-BR" sz="4800" b="0"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>
            <a:extLst>
              <a:ext uri="{FF2B5EF4-FFF2-40B4-BE49-F238E27FC236}">
                <a16:creationId xmlns:a16="http://schemas.microsoft.com/office/drawing/2014/main" id="{47A682D9-3510-7390-0171-7E7F0ACE4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>
            <a:extLst>
              <a:ext uri="{FF2B5EF4-FFF2-40B4-BE49-F238E27FC236}">
                <a16:creationId xmlns:a16="http://schemas.microsoft.com/office/drawing/2014/main" id="{5A6CA6D2-9CA8-4002-696B-C7DB12CCF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>
            <a:extLst>
              <a:ext uri="{FF2B5EF4-FFF2-40B4-BE49-F238E27FC236}">
                <a16:creationId xmlns:a16="http://schemas.microsoft.com/office/drawing/2014/main" id="{B7B14A0E-1A6F-33BC-CC9F-AA21CA96F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FBA459FB-5CF7-0F1B-44BF-9B63F47C56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r>
              <a:rPr lang="en-US" altLang="pt-BR" b="1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BABILÔNIA ATUAL</a:t>
            </a:r>
          </a:p>
        </p:txBody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2810DF1A-BDC7-C26F-0FDD-BD52C2FE3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  <p:transition>
    <p:split orient="vert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>
            <a:extLst>
              <a:ext uri="{FF2B5EF4-FFF2-40B4-BE49-F238E27FC236}">
                <a16:creationId xmlns:a16="http://schemas.microsoft.com/office/drawing/2014/main" id="{440811A9-F069-96B8-4C32-9F48E0F13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48" name="Text Box 4">
            <a:extLst>
              <a:ext uri="{FF2B5EF4-FFF2-40B4-BE49-F238E27FC236}">
                <a16:creationId xmlns:a16="http://schemas.microsoft.com/office/drawing/2014/main" id="{E47BDED3-5887-F9E3-5C70-41C13148E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713413"/>
            <a:ext cx="7308850" cy="914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54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CILINDRO DE CIRO</a:t>
            </a:r>
          </a:p>
        </p:txBody>
      </p:sp>
    </p:spTree>
  </p:cSld>
  <p:clrMapOvr>
    <a:masterClrMapping/>
  </p:clrMapOvr>
  <p:transition>
    <p:split orient="vert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4">
            <a:extLst>
              <a:ext uri="{FF2B5EF4-FFF2-40B4-BE49-F238E27FC236}">
                <a16:creationId xmlns:a16="http://schemas.microsoft.com/office/drawing/2014/main" id="{36A7C439-310A-1325-DEB5-95344947C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1" name="Text Box 3">
            <a:extLst>
              <a:ext uri="{FF2B5EF4-FFF2-40B4-BE49-F238E27FC236}">
                <a16:creationId xmlns:a16="http://schemas.microsoft.com/office/drawing/2014/main" id="{DA0873B2-4307-0005-2D98-9142FEE49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655638"/>
            <a:ext cx="6248400" cy="378142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pt-BR" sz="40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“Assim diz o Senhor ao seu ungido, a Ciro, a quem tomo pela mão direita, para abater as nações...” </a:t>
            </a:r>
          </a:p>
          <a:p>
            <a:pPr algn="r">
              <a:spcBef>
                <a:spcPct val="50000"/>
              </a:spcBef>
            </a:pPr>
            <a:r>
              <a:rPr lang="en-US" altLang="pt-BR" sz="28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Isaías 45:1</a:t>
            </a:r>
            <a:endParaRPr lang="en-US" altLang="pt-BR" sz="44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4">
            <a:extLst>
              <a:ext uri="{FF2B5EF4-FFF2-40B4-BE49-F238E27FC236}">
                <a16:creationId xmlns:a16="http://schemas.microsoft.com/office/drawing/2014/main" id="{63E84997-3641-B966-0FA1-A603251FB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02" name="Rectangle 2">
            <a:extLst>
              <a:ext uri="{FF2B5EF4-FFF2-40B4-BE49-F238E27FC236}">
                <a16:creationId xmlns:a16="http://schemas.microsoft.com/office/drawing/2014/main" id="{16FC7E72-63EC-6F00-E375-3BE52F95A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85800"/>
            <a:ext cx="8610600" cy="54340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pt-BR" sz="28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Permitir que doente mude de cabeceira – não sara.    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pt-BR" sz="28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 Saltar da cama com o pé esquerdo – atrapalha o dia. 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pt-BR" sz="28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 Pisar no rabo de gato – atrasa a vida.                           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pt-BR" sz="28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Varrer à noite – há de morrer inchado.                              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pt-BR" sz="28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Cortar o cabelo e queimá-lo – produz loucura.            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pt-BR" sz="28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 Olhar enterro até que desapareça na esquina – morre.              </a:t>
            </a:r>
          </a:p>
        </p:txBody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9DD6879C-0C12-E8EB-23CA-E94BB8656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52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</p:spTree>
  </p:cSld>
  <p:clrMapOvr>
    <a:masterClrMapping/>
  </p:clrMapOvr>
  <p:transition>
    <p:split orient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>
            <a:extLst>
              <a:ext uri="{FF2B5EF4-FFF2-40B4-BE49-F238E27FC236}">
                <a16:creationId xmlns:a16="http://schemas.microsoft.com/office/drawing/2014/main" id="{F3FE640D-50AD-DF47-F225-CC58B7B80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6" name="Text Box 4">
            <a:extLst>
              <a:ext uri="{FF2B5EF4-FFF2-40B4-BE49-F238E27FC236}">
                <a16:creationId xmlns:a16="http://schemas.microsoft.com/office/drawing/2014/main" id="{8D58F273-4120-903D-0DEA-0F38AC7A5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14400"/>
            <a:ext cx="4495800" cy="7620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44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605 - 539 aC</a:t>
            </a:r>
            <a:endParaRPr lang="en-US" altLang="pt-BR" sz="4400" b="0">
              <a:effectLst/>
              <a:latin typeface="Arial Black" panose="020B0A04020102020204" pitchFamily="34" charset="0"/>
            </a:endParaRPr>
          </a:p>
        </p:txBody>
      </p:sp>
      <p:sp>
        <p:nvSpPr>
          <p:cNvPr id="110597" name="Text Box 5">
            <a:extLst>
              <a:ext uri="{FF2B5EF4-FFF2-40B4-BE49-F238E27FC236}">
                <a16:creationId xmlns:a16="http://schemas.microsoft.com/office/drawing/2014/main" id="{A19DA09E-D765-55AF-AF86-28CDB20C6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4924425" cy="1006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60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BABILÔNIA</a:t>
            </a:r>
          </a:p>
        </p:txBody>
      </p:sp>
    </p:spTree>
  </p:cSld>
  <p:clrMapOvr>
    <a:masterClrMapping/>
  </p:clrMapOvr>
  <p:transition>
    <p:split orient="vert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>
            <a:extLst>
              <a:ext uri="{FF2B5EF4-FFF2-40B4-BE49-F238E27FC236}">
                <a16:creationId xmlns:a16="http://schemas.microsoft.com/office/drawing/2014/main" id="{1EE04138-4B2F-AF8D-C730-01E042D04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1" name="Text Box 3">
            <a:extLst>
              <a:ext uri="{FF2B5EF4-FFF2-40B4-BE49-F238E27FC236}">
                <a16:creationId xmlns:a16="http://schemas.microsoft.com/office/drawing/2014/main" id="{761D671C-B1C0-91B6-DE8B-75E16B984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886200"/>
            <a:ext cx="8001000" cy="30194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8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“Depois de ti se levantará outro reino inferior ao teu...”</a:t>
            </a:r>
            <a:r>
              <a:rPr lang="en-US" altLang="pt-BR" sz="54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altLang="pt-BR" sz="28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Daniel 2: 39</a:t>
            </a:r>
            <a:endParaRPr lang="en-US" altLang="pt-BR" sz="54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9" name="Picture 7">
            <a:extLst>
              <a:ext uri="{FF2B5EF4-FFF2-40B4-BE49-F238E27FC236}">
                <a16:creationId xmlns:a16="http://schemas.microsoft.com/office/drawing/2014/main" id="{0B80B406-4C68-9683-70B9-33D92E1BF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4" r="1083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004" name="Text Box 12">
            <a:extLst>
              <a:ext uri="{FF2B5EF4-FFF2-40B4-BE49-F238E27FC236}">
                <a16:creationId xmlns:a16="http://schemas.microsoft.com/office/drawing/2014/main" id="{DEC7C1F2-6099-BD60-682C-CD1DC9411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066800"/>
            <a:ext cx="37338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40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539 - 331 aC</a:t>
            </a:r>
          </a:p>
        </p:txBody>
      </p:sp>
      <p:sp>
        <p:nvSpPr>
          <p:cNvPr id="85005" name="Text Box 13">
            <a:extLst>
              <a:ext uri="{FF2B5EF4-FFF2-40B4-BE49-F238E27FC236}">
                <a16:creationId xmlns:a16="http://schemas.microsoft.com/office/drawing/2014/main" id="{F94018CC-B1AA-1EBF-976C-DCE89D156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319088"/>
            <a:ext cx="4652962" cy="8239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48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MEDO-PERSA</a:t>
            </a:r>
          </a:p>
        </p:txBody>
      </p:sp>
    </p:spTree>
  </p:cSld>
  <p:clrMapOvr>
    <a:masterClrMapping/>
  </p:clrMapOvr>
  <p:transition>
    <p:split orient="vert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B30BC9D5-5EB2-AA3F-FFD4-3FC6A8F3C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1" name="Text Box 3">
            <a:extLst>
              <a:ext uri="{FF2B5EF4-FFF2-40B4-BE49-F238E27FC236}">
                <a16:creationId xmlns:a16="http://schemas.microsoft.com/office/drawing/2014/main" id="{A46D8574-382C-187D-363B-F37DBFA63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038600"/>
            <a:ext cx="8610600" cy="27432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99CC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4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...e um terceiro reino de bronze, o qual terá domínio sobre toda a terra. </a:t>
            </a:r>
          </a:p>
          <a:p>
            <a:pPr algn="ctr">
              <a:spcBef>
                <a:spcPct val="50000"/>
              </a:spcBef>
            </a:pPr>
            <a:r>
              <a:rPr lang="en-US" altLang="pt-BR" sz="28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Daniel 2: 39</a:t>
            </a:r>
            <a:endParaRPr lang="en-US" altLang="pt-BR" sz="44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2" name="Picture 6">
            <a:extLst>
              <a:ext uri="{FF2B5EF4-FFF2-40B4-BE49-F238E27FC236}">
                <a16:creationId xmlns:a16="http://schemas.microsoft.com/office/drawing/2014/main" id="{A04C6318-DB12-E2D7-7ADD-45F95308C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3" name="Text Box 7">
            <a:extLst>
              <a:ext uri="{FF2B5EF4-FFF2-40B4-BE49-F238E27FC236}">
                <a16:creationId xmlns:a16="http://schemas.microsoft.com/office/drawing/2014/main" id="{E3142397-0D6D-C2BA-F25C-86C6EA08B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989638"/>
            <a:ext cx="8534400" cy="109696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44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Dario III - Grânico e Arbela</a:t>
            </a:r>
          </a:p>
          <a:p>
            <a:pPr>
              <a:lnSpc>
                <a:spcPct val="0"/>
              </a:lnSpc>
              <a:spcBef>
                <a:spcPct val="50000"/>
              </a:spcBef>
            </a:pPr>
            <a:endParaRPr lang="en-US" altLang="pt-BR" sz="44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89451C58-E357-2CBC-6707-260244339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Text Box 3">
            <a:extLst>
              <a:ext uri="{FF2B5EF4-FFF2-40B4-BE49-F238E27FC236}">
                <a16:creationId xmlns:a16="http://schemas.microsoft.com/office/drawing/2014/main" id="{66534E76-F818-7113-A51E-FEE920B41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116388"/>
            <a:ext cx="7543800" cy="24368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4400" b="0">
                <a:solidFill>
                  <a:srgbClr val="FFCC00"/>
                </a:solidFill>
                <a:effectLst/>
                <a:latin typeface="Arial Black" panose="020B0A04020102020204" pitchFamily="34" charset="0"/>
              </a:rPr>
              <a:t>331 aC:</a:t>
            </a:r>
            <a:r>
              <a:rPr lang="en-US" altLang="pt-BR" sz="44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Alexandria</a:t>
            </a:r>
          </a:p>
          <a:p>
            <a:pPr>
              <a:spcBef>
                <a:spcPct val="50000"/>
              </a:spcBef>
            </a:pPr>
            <a:r>
              <a:rPr lang="en-US" altLang="pt-BR" sz="4400" b="0">
                <a:solidFill>
                  <a:srgbClr val="FFCC00"/>
                </a:solidFill>
                <a:effectLst/>
                <a:latin typeface="Arial Black" panose="020B0A04020102020204" pitchFamily="34" charset="0"/>
              </a:rPr>
              <a:t>323 aC:</a:t>
            </a:r>
            <a:r>
              <a:rPr lang="en-US" altLang="pt-BR" sz="44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Fez sua capital na na Babilônia.</a:t>
            </a:r>
          </a:p>
        </p:txBody>
      </p:sp>
    </p:spTree>
  </p:cSld>
  <p:clrMapOvr>
    <a:masterClrMapping/>
  </p:clrMapOvr>
  <p:transition>
    <p:split orient="vert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8" name="Picture 8">
            <a:extLst>
              <a:ext uri="{FF2B5EF4-FFF2-40B4-BE49-F238E27FC236}">
                <a16:creationId xmlns:a16="http://schemas.microsoft.com/office/drawing/2014/main" id="{AE091DB4-FA03-698D-DEBC-F1E64D29B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3" r="14999" b="91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9" name="Text Box 9">
            <a:extLst>
              <a:ext uri="{FF2B5EF4-FFF2-40B4-BE49-F238E27FC236}">
                <a16:creationId xmlns:a16="http://schemas.microsoft.com/office/drawing/2014/main" id="{0C87D2C2-FF95-F323-C967-F4E456863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276600"/>
            <a:ext cx="40386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400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331 - 168 aC</a:t>
            </a:r>
            <a:endParaRPr lang="en-US" altLang="pt-BR" sz="4000">
              <a:effectLst/>
              <a:latin typeface="Arial Black" panose="020B0A04020102020204" pitchFamily="34" charset="0"/>
            </a:endParaRPr>
          </a:p>
        </p:txBody>
      </p:sp>
      <p:sp>
        <p:nvSpPr>
          <p:cNvPr id="87051" name="Text Box 11">
            <a:extLst>
              <a:ext uri="{FF2B5EF4-FFF2-40B4-BE49-F238E27FC236}">
                <a16:creationId xmlns:a16="http://schemas.microsoft.com/office/drawing/2014/main" id="{A82AFF01-1877-C574-4B31-F87F2C2FF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254250"/>
            <a:ext cx="3770313" cy="1098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66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GRÉCIA</a:t>
            </a:r>
          </a:p>
        </p:txBody>
      </p:sp>
    </p:spTree>
  </p:cSld>
  <p:clrMapOvr>
    <a:masterClrMapping/>
  </p:clrMapOvr>
  <p:transition>
    <p:split orient="vert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1" name="Picture 5">
            <a:extLst>
              <a:ext uri="{FF2B5EF4-FFF2-40B4-BE49-F238E27FC236}">
                <a16:creationId xmlns:a16="http://schemas.microsoft.com/office/drawing/2014/main" id="{47B5EF17-85D8-0C35-3123-4D53C9B36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2" name="Text Box 6">
            <a:extLst>
              <a:ext uri="{FF2B5EF4-FFF2-40B4-BE49-F238E27FC236}">
                <a16:creationId xmlns:a16="http://schemas.microsoft.com/office/drawing/2014/main" id="{794D3475-CFA9-D3DF-DCD5-F2593D1E4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749425"/>
            <a:ext cx="8382000" cy="5032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66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8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...”e haverá um quarto reino, forte como o ferro; como o ferro quebra todas as coisas, assim ele fará em pedaços e esmiuçará.” </a:t>
            </a:r>
            <a:r>
              <a:rPr lang="en-US" altLang="pt-BR" sz="36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Daniel 2: 40</a:t>
            </a:r>
            <a:endParaRPr lang="en-US" altLang="pt-BR" sz="48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>
            <a:extLst>
              <a:ext uri="{FF2B5EF4-FFF2-40B4-BE49-F238E27FC236}">
                <a16:creationId xmlns:a16="http://schemas.microsoft.com/office/drawing/2014/main" id="{BAA49914-D510-A30F-2EA3-B322BB372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097CA86B-56A0-455F-5BFA-5DE117870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4" name="Rectangle 4">
            <a:extLst>
              <a:ext uri="{FF2B5EF4-FFF2-40B4-BE49-F238E27FC236}">
                <a16:creationId xmlns:a16="http://schemas.microsoft.com/office/drawing/2014/main" id="{0EEC4BF2-D3E3-3CC7-7750-601FB97C7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117765" name="Picture 5">
            <a:extLst>
              <a:ext uri="{FF2B5EF4-FFF2-40B4-BE49-F238E27FC236}">
                <a16:creationId xmlns:a16="http://schemas.microsoft.com/office/drawing/2014/main" id="{E21BF467-CD9A-73C7-027E-F0A4BF223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3" y="381000"/>
            <a:ext cx="3570287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3" name="Text Box 3">
            <a:extLst>
              <a:ext uri="{FF2B5EF4-FFF2-40B4-BE49-F238E27FC236}">
                <a16:creationId xmlns:a16="http://schemas.microsoft.com/office/drawing/2014/main" id="{B7AFE331-3898-1BB1-27F0-56CE8103D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49275"/>
            <a:ext cx="8839200" cy="50879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</a:pPr>
            <a:r>
              <a:rPr lang="pt-BR" altLang="pt-BR" sz="32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pt-BR" altLang="pt-BR" sz="3200" b="0">
                <a:solidFill>
                  <a:srgbClr val="FFCC00"/>
                </a:solidFill>
                <a:effectLst/>
                <a:latin typeface="Arial Black" panose="020B0A04020102020204" pitchFamily="34" charset="0"/>
              </a:rPr>
              <a:t>Um senhor visitou 24 adivinhos em Nova York:</a:t>
            </a:r>
          </a:p>
          <a:p>
            <a:pPr algn="ctr">
              <a:spcBef>
                <a:spcPct val="50000"/>
              </a:spcBef>
            </a:pPr>
            <a:endParaRPr lang="pt-BR" altLang="pt-BR" sz="3200" b="0">
              <a:solidFill>
                <a:srgbClr val="FFCC00"/>
              </a:solidFill>
              <a:effectLst/>
              <a:latin typeface="Arial Black" panose="020B0A04020102020204" pitchFamily="34" charset="0"/>
            </a:endParaRPr>
          </a:p>
          <a:p>
            <a:pPr>
              <a:spcBef>
                <a:spcPct val="75000"/>
              </a:spcBef>
              <a:spcAft>
                <a:spcPct val="75000"/>
              </a:spcAft>
            </a:pPr>
            <a:r>
              <a:rPr lang="pt-BR" altLang="pt-BR" sz="32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1. Você cairá dentro de um rio e      morrerá.                                                             2. Você nunca irá se casar.                                        3. Você irá se divorciar duas vezes.                            4. Você irá morrer no dia 3 de outubro...</a:t>
            </a:r>
          </a:p>
        </p:txBody>
      </p:sp>
    </p:spTree>
  </p:cSld>
  <p:clrMapOvr>
    <a:masterClrMapping/>
  </p:clrMapOvr>
  <p:transition>
    <p:split orient="vert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>
            <a:extLst>
              <a:ext uri="{FF2B5EF4-FFF2-40B4-BE49-F238E27FC236}">
                <a16:creationId xmlns:a16="http://schemas.microsoft.com/office/drawing/2014/main" id="{4AEB218F-B67B-8BB5-CF53-16DD5A7BC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8" name="Text Box 4">
            <a:extLst>
              <a:ext uri="{FF2B5EF4-FFF2-40B4-BE49-F238E27FC236}">
                <a16:creationId xmlns:a16="http://schemas.microsoft.com/office/drawing/2014/main" id="{A8BAC7BD-27E3-0FDD-8E9D-F13FCF590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352800"/>
            <a:ext cx="40386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400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168 - 476 dC</a:t>
            </a:r>
            <a:endParaRPr lang="en-US" altLang="pt-BR" sz="4000">
              <a:effectLst/>
              <a:latin typeface="Arial Black" panose="020B0A04020102020204" pitchFamily="34" charset="0"/>
            </a:endParaRPr>
          </a:p>
        </p:txBody>
      </p:sp>
      <p:sp>
        <p:nvSpPr>
          <p:cNvPr id="88069" name="Text Box 5">
            <a:extLst>
              <a:ext uri="{FF2B5EF4-FFF2-40B4-BE49-F238E27FC236}">
                <a16:creationId xmlns:a16="http://schemas.microsoft.com/office/drawing/2014/main" id="{989E3C9E-8452-C2E5-4790-AA53C18AA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203450"/>
            <a:ext cx="3570288" cy="1311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80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ROMA</a:t>
            </a:r>
          </a:p>
        </p:txBody>
      </p:sp>
    </p:spTree>
  </p:cSld>
  <p:clrMapOvr>
    <a:masterClrMapping/>
  </p:clrMapOvr>
  <p:transition>
    <p:split orient="vert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CBFE0E03-7A37-DC81-2045-BA6EFEDF0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1" name="Text Box 3">
            <a:extLst>
              <a:ext uri="{FF2B5EF4-FFF2-40B4-BE49-F238E27FC236}">
                <a16:creationId xmlns:a16="http://schemas.microsoft.com/office/drawing/2014/main" id="{CAF97613-18B0-3E3A-21DD-EFD643B4A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86175"/>
            <a:ext cx="9144000" cy="31718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66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0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“ Quanto ao que viste dos pés e dos dedos, em parte de barro de oleiro, e em parte de ferro, isso será um reino dividido.”       </a:t>
            </a:r>
          </a:p>
          <a:p>
            <a:pPr algn="ctr">
              <a:spcBef>
                <a:spcPct val="50000"/>
              </a:spcBef>
            </a:pPr>
            <a:r>
              <a:rPr lang="en-US" altLang="pt-BR" sz="28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Daniel 2: 41</a:t>
            </a:r>
            <a:endParaRPr lang="en-US" altLang="pt-BR" sz="40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8" name="Picture 6">
            <a:extLst>
              <a:ext uri="{FF2B5EF4-FFF2-40B4-BE49-F238E27FC236}">
                <a16:creationId xmlns:a16="http://schemas.microsoft.com/office/drawing/2014/main" id="{6FECD1B8-5498-C7B0-63F8-673BA2FA9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81" name="Text Box 9">
            <a:extLst>
              <a:ext uri="{FF2B5EF4-FFF2-40B4-BE49-F238E27FC236}">
                <a16:creationId xmlns:a16="http://schemas.microsoft.com/office/drawing/2014/main" id="{8E825E0C-840A-8703-C302-62A405132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5835650"/>
            <a:ext cx="6985000" cy="1098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66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OS BÁRBAROS</a:t>
            </a:r>
          </a:p>
        </p:txBody>
      </p:sp>
    </p:spTree>
  </p:cSld>
  <p:clrMapOvr>
    <a:masterClrMapping/>
  </p:clrMapOvr>
  <p:transition>
    <p:split orient="vert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0A1FF90E-0B92-7389-6B28-74C4CEE96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2" name="Picture 6">
            <a:extLst>
              <a:ext uri="{FF2B5EF4-FFF2-40B4-BE49-F238E27FC236}">
                <a16:creationId xmlns:a16="http://schemas.microsoft.com/office/drawing/2014/main" id="{D0E7C9CA-E219-F82A-9FEB-45294A6C0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4" t="55333" r="2333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19" name="Text Box 3">
            <a:extLst>
              <a:ext uri="{FF2B5EF4-FFF2-40B4-BE49-F238E27FC236}">
                <a16:creationId xmlns:a16="http://schemas.microsoft.com/office/drawing/2014/main" id="{EAAB2CE9-9405-3E3C-B98A-D8B35B330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209800"/>
            <a:ext cx="8512175" cy="426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2800" b="0">
                <a:effectLst/>
                <a:latin typeface="Arial Black" panose="020B0A04020102020204" pitchFamily="34" charset="0"/>
              </a:rPr>
              <a:t>Alamanos                   	 	 </a:t>
            </a:r>
            <a:r>
              <a:rPr lang="en-US" altLang="pt-BR" sz="2800" b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Alemães</a:t>
            </a:r>
            <a:endParaRPr lang="en-US" altLang="pt-BR" sz="2800" b="0">
              <a:effectLst/>
              <a:latin typeface="Arial Black" panose="020B0A04020102020204" pitchFamily="34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pt-BR" sz="2800" b="0">
                <a:effectLst/>
                <a:latin typeface="Arial Black" panose="020B0A04020102020204" pitchFamily="34" charset="0"/>
              </a:rPr>
              <a:t>Burgandinos              		 </a:t>
            </a:r>
            <a:r>
              <a:rPr lang="en-US" altLang="pt-BR" sz="2800" b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Suíços</a:t>
            </a:r>
            <a:endParaRPr lang="en-US" altLang="pt-BR" sz="2800" b="0">
              <a:effectLst/>
              <a:latin typeface="Arial Black" panose="020B0A04020102020204" pitchFamily="34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pt-BR" sz="2800" b="0">
                <a:effectLst/>
                <a:latin typeface="Arial Black" panose="020B0A04020102020204" pitchFamily="34" charset="0"/>
              </a:rPr>
              <a:t>Francos                       	 	 </a:t>
            </a:r>
            <a:r>
              <a:rPr lang="en-US" altLang="pt-BR" sz="2800" b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Franceses</a:t>
            </a:r>
            <a:r>
              <a:rPr lang="en-US" altLang="pt-BR" sz="2800" b="0">
                <a:effectLst/>
                <a:latin typeface="Arial Black" panose="020B0A04020102020204" pitchFamily="34" charset="0"/>
              </a:rPr>
              <a:t>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pt-BR" sz="2800" b="0">
                <a:effectLst/>
                <a:latin typeface="Arial Black" panose="020B0A04020102020204" pitchFamily="34" charset="0"/>
              </a:rPr>
              <a:t>Lombardos                 		 </a:t>
            </a:r>
            <a:r>
              <a:rPr lang="en-US" altLang="pt-BR" sz="2800" b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Italianos</a:t>
            </a:r>
            <a:r>
              <a:rPr lang="en-US" altLang="pt-BR" sz="2800" b="0">
                <a:effectLst/>
                <a:latin typeface="Arial Black" panose="020B0A04020102020204" pitchFamily="34" charset="0"/>
              </a:rPr>
              <a:t>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pt-BR" sz="2800" b="0">
                <a:effectLst/>
                <a:latin typeface="Arial Black" panose="020B0A04020102020204" pitchFamily="34" charset="0"/>
              </a:rPr>
              <a:t>Saxons                       		 </a:t>
            </a:r>
            <a:r>
              <a:rPr lang="en-US" altLang="pt-BR" sz="2800" b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Ingleses</a:t>
            </a:r>
            <a:endParaRPr lang="en-US" altLang="pt-BR" sz="2800" b="0">
              <a:effectLst/>
              <a:latin typeface="Arial Black" panose="020B0A04020102020204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pt-BR" sz="2800" b="0">
                <a:effectLst/>
                <a:latin typeface="Arial Black" panose="020B0A04020102020204" pitchFamily="34" charset="0"/>
              </a:rPr>
              <a:t>Suevos                        		 </a:t>
            </a:r>
            <a:r>
              <a:rPr lang="en-US" altLang="pt-BR" sz="2800" b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Portugueses</a:t>
            </a:r>
            <a:endParaRPr lang="en-US" altLang="pt-BR" sz="2800" b="0">
              <a:effectLst/>
              <a:latin typeface="Arial Black" panose="020B0A04020102020204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pt-BR" sz="2800" b="0">
                <a:effectLst/>
                <a:latin typeface="Arial Black" panose="020B0A04020102020204" pitchFamily="34" charset="0"/>
              </a:rPr>
              <a:t>Visigodos                    		 </a:t>
            </a:r>
            <a:r>
              <a:rPr lang="en-US" altLang="pt-BR" sz="2800" b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Espanhóis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en-US" altLang="pt-BR" sz="2800" b="0">
              <a:effectLst/>
              <a:latin typeface="Arial Black" panose="020B0A04020102020204" pitchFamily="34" charset="0"/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pt-BR" sz="1800">
                <a:solidFill>
                  <a:schemeClr val="accent2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altLang="pt-BR">
                <a:solidFill>
                  <a:schemeClr val="accent2"/>
                </a:solidFill>
                <a:effectLst/>
                <a:latin typeface="Arial Black" panose="020B0A04020102020204" pitchFamily="34" charset="0"/>
              </a:rPr>
              <a:t>Hérulos, Vândalos e Ostrogodos foram extintos.</a:t>
            </a:r>
            <a:r>
              <a:rPr lang="en-US" altLang="pt-BR" sz="3600">
                <a:effectLst/>
                <a:latin typeface="Arial Black" panose="020B0A04020102020204" pitchFamily="34" charset="0"/>
              </a:rPr>
              <a:t>   </a:t>
            </a:r>
          </a:p>
        </p:txBody>
      </p:sp>
      <p:sp>
        <p:nvSpPr>
          <p:cNvPr id="111621" name="Text Box 5">
            <a:extLst>
              <a:ext uri="{FF2B5EF4-FFF2-40B4-BE49-F238E27FC236}">
                <a16:creationId xmlns:a16="http://schemas.microsoft.com/office/drawing/2014/main" id="{45F5F203-2BAA-8CC8-2CB5-F873822FA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46125"/>
            <a:ext cx="59277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4000" b="0">
                <a:effectLst/>
                <a:latin typeface="Arial Black" panose="020B0A04020102020204" pitchFamily="34" charset="0"/>
              </a:rPr>
              <a:t>TRIBOS BÁRBARAS</a:t>
            </a:r>
          </a:p>
        </p:txBody>
      </p:sp>
    </p:spTree>
  </p:cSld>
  <p:clrMapOvr>
    <a:masterClrMapping/>
  </p:clrMapOvr>
  <p:transition>
    <p:split orient="vert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1E282694-0948-80BB-230E-FF0C8F1AB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3" name="Text Box 3">
            <a:extLst>
              <a:ext uri="{FF2B5EF4-FFF2-40B4-BE49-F238E27FC236}">
                <a16:creationId xmlns:a16="http://schemas.microsoft.com/office/drawing/2014/main" id="{51870083-E122-8BE1-FBC1-57185F8D4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08125"/>
            <a:ext cx="8610600" cy="52736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0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“Quanto ao que viste do ferro misturado com barro de oleiro, misturar-se-ão pelo casamento; mas não se ligarão um ao outro, assim como o ferro não se mistura com o barro.”</a:t>
            </a:r>
          </a:p>
          <a:p>
            <a:pPr algn="ctr">
              <a:spcBef>
                <a:spcPct val="50000"/>
              </a:spcBef>
            </a:pPr>
            <a:r>
              <a:rPr lang="en-US" altLang="pt-BR" sz="40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altLang="pt-BR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Daniel 2:41,43</a:t>
            </a:r>
            <a:endParaRPr lang="en-US" altLang="pt-BR" sz="40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>
            <a:extLst>
              <a:ext uri="{FF2B5EF4-FFF2-40B4-BE49-F238E27FC236}">
                <a16:creationId xmlns:a16="http://schemas.microsoft.com/office/drawing/2014/main" id="{212E4EF3-F6CF-2D0F-448B-5F15F23E5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5D8585BD-4BED-82FF-7FD3-517329CDF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3" name="Text Box 5">
            <a:extLst>
              <a:ext uri="{FF2B5EF4-FFF2-40B4-BE49-F238E27FC236}">
                <a16:creationId xmlns:a16="http://schemas.microsoft.com/office/drawing/2014/main" id="{EADCF86A-CA50-5C78-1A03-1AD2BEE36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750" y="6019800"/>
            <a:ext cx="7461250" cy="9144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54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NÃO SE LIGARÃO...</a:t>
            </a:r>
          </a:p>
        </p:txBody>
      </p:sp>
    </p:spTree>
  </p:cSld>
  <p:clrMapOvr>
    <a:masterClrMapping/>
  </p:clrMapOvr>
  <p:transition>
    <p:split orient="vert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8" name="Picture 6">
            <a:extLst>
              <a:ext uri="{FF2B5EF4-FFF2-40B4-BE49-F238E27FC236}">
                <a16:creationId xmlns:a16="http://schemas.microsoft.com/office/drawing/2014/main" id="{EE076C94-3B1D-0E1E-39F8-5EB9F7287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4208D7A5-77FB-4A1B-5407-13638F3E5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0" name="Picture 4">
            <a:extLst>
              <a:ext uri="{FF2B5EF4-FFF2-40B4-BE49-F238E27FC236}">
                <a16:creationId xmlns:a16="http://schemas.microsoft.com/office/drawing/2014/main" id="{830816F3-935F-4FCF-B198-F633F05BF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59" name="Text Box 3">
            <a:extLst>
              <a:ext uri="{FF2B5EF4-FFF2-40B4-BE49-F238E27FC236}">
                <a16:creationId xmlns:a16="http://schemas.microsoft.com/office/drawing/2014/main" id="{F7D64C3E-DF73-611F-E125-C679C8321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42913"/>
            <a:ext cx="8458200" cy="31384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b="0">
                <a:solidFill>
                  <a:srgbClr val="FFCC00"/>
                </a:solidFill>
                <a:effectLst/>
                <a:latin typeface="Arial Black" panose="020B0A04020102020204" pitchFamily="34" charset="0"/>
              </a:rPr>
              <a:t>O QUE É O HORÓSCOPO: </a:t>
            </a:r>
          </a:p>
          <a:p>
            <a:pPr algn="ctr">
              <a:spcBef>
                <a:spcPct val="50000"/>
              </a:spcBef>
            </a:pPr>
            <a:r>
              <a:rPr lang="pt-BR" altLang="pt-BR" sz="32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“É predição por simples conjectura.” </a:t>
            </a:r>
          </a:p>
          <a:p>
            <a:pPr algn="ctr">
              <a:spcBef>
                <a:spcPct val="50000"/>
              </a:spcBef>
            </a:pPr>
            <a:r>
              <a:rPr lang="pt-BR" altLang="pt-BR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Enc. Bras.</a:t>
            </a:r>
            <a:r>
              <a:rPr lang="pt-BR" altLang="pt-BR" sz="32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pt-BR" altLang="pt-BR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Mérito</a:t>
            </a:r>
          </a:p>
          <a:p>
            <a:pPr algn="ctr">
              <a:spcBef>
                <a:spcPct val="50000"/>
              </a:spcBef>
            </a:pPr>
            <a:endParaRPr lang="pt-BR" altLang="pt-BR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O HORÓSCOPO NÃO TEM BASE CIENTÍFICA!</a:t>
            </a:r>
          </a:p>
        </p:txBody>
      </p:sp>
    </p:spTree>
  </p:cSld>
  <p:clrMapOvr>
    <a:masterClrMapping/>
  </p:clrMapOvr>
  <p:transition>
    <p:split orient="vert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>
            <a:extLst>
              <a:ext uri="{FF2B5EF4-FFF2-40B4-BE49-F238E27FC236}">
                <a16:creationId xmlns:a16="http://schemas.microsoft.com/office/drawing/2014/main" id="{F8795C6E-10F9-DAAC-69A3-B176EB5E9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7" name="Text Box 3">
            <a:extLst>
              <a:ext uri="{FF2B5EF4-FFF2-40B4-BE49-F238E27FC236}">
                <a16:creationId xmlns:a16="http://schemas.microsoft.com/office/drawing/2014/main" id="{7D899493-1746-9F4D-BF61-D89F081C5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010025"/>
            <a:ext cx="6248400" cy="27717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4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MUITOS TENTARÃO CONSTRUIR UM IMPÉRIO MUNDIAL.</a:t>
            </a:r>
          </a:p>
        </p:txBody>
      </p:sp>
    </p:spTree>
  </p:cSld>
  <p:clrMapOvr>
    <a:masterClrMapping/>
  </p:clrMapOvr>
  <p:transition>
    <p:split orient="vert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>
            <a:extLst>
              <a:ext uri="{FF2B5EF4-FFF2-40B4-BE49-F238E27FC236}">
                <a16:creationId xmlns:a16="http://schemas.microsoft.com/office/drawing/2014/main" id="{FDA871F8-60CB-A641-CE19-2B5F14A04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extLst>
              <a:ext uri="{FF2B5EF4-FFF2-40B4-BE49-F238E27FC236}">
                <a16:creationId xmlns:a16="http://schemas.microsoft.com/office/drawing/2014/main" id="{50C5107D-B367-DAC9-27EB-A429B1B61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5" name="Text Box 3">
            <a:extLst>
              <a:ext uri="{FF2B5EF4-FFF2-40B4-BE49-F238E27FC236}">
                <a16:creationId xmlns:a16="http://schemas.microsoft.com/office/drawing/2014/main" id="{8E7D94EA-F2FE-BECD-80DE-A671B8389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20650"/>
            <a:ext cx="7924800" cy="15557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800">
                <a:solidFill>
                  <a:srgbClr val="FFFF03"/>
                </a:solidFill>
                <a:effectLst/>
                <a:latin typeface="Arial Black" panose="020B0A04020102020204" pitchFamily="34" charset="0"/>
              </a:rPr>
              <a:t>“O DEUS PODEROSO É DEMAIS PARA MIM.”</a:t>
            </a:r>
          </a:p>
        </p:txBody>
      </p:sp>
    </p:spTree>
  </p:cSld>
  <p:clrMapOvr>
    <a:masterClrMapping/>
  </p:clrMapOvr>
  <p:transition>
    <p:split orient="vert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4" name="Picture 8">
            <a:extLst>
              <a:ext uri="{FF2B5EF4-FFF2-40B4-BE49-F238E27FC236}">
                <a16:creationId xmlns:a16="http://schemas.microsoft.com/office/drawing/2014/main" id="{041CCEC3-86B9-FA8C-3850-777B23F65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5" name="Text Box 9">
            <a:extLst>
              <a:ext uri="{FF2B5EF4-FFF2-40B4-BE49-F238E27FC236}">
                <a16:creationId xmlns:a16="http://schemas.microsoft.com/office/drawing/2014/main" id="{43A10547-2799-4CC3-906C-D4DA842F0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974725"/>
            <a:ext cx="8523288" cy="58832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66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0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“Quem era o principal adversário de seu tremendo poder? Por quem foi desafiado resistido e derrotado. Por nada e por ninguém, mas por uma interferência direta e manifesta de Deus.”        </a:t>
            </a:r>
          </a:p>
          <a:p>
            <a:pPr algn="ctr">
              <a:spcBef>
                <a:spcPct val="50000"/>
              </a:spcBef>
            </a:pPr>
            <a:r>
              <a:rPr lang="en-US" altLang="pt-BR" sz="2800" b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(Palestra</a:t>
            </a:r>
            <a:r>
              <a:rPr lang="en-US" altLang="pt-BR" sz="4000" b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altLang="pt-BR" sz="2800" b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sobre Hist. Medieval)</a:t>
            </a:r>
            <a:endParaRPr lang="en-US" altLang="pt-BR" sz="4000" b="0"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>
            <a:extLst>
              <a:ext uri="{FF2B5EF4-FFF2-40B4-BE49-F238E27FC236}">
                <a16:creationId xmlns:a16="http://schemas.microsoft.com/office/drawing/2014/main" id="{226E2AE4-2996-1EE0-7149-068706FCA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>
            <a:extLst>
              <a:ext uri="{FF2B5EF4-FFF2-40B4-BE49-F238E27FC236}">
                <a16:creationId xmlns:a16="http://schemas.microsoft.com/office/drawing/2014/main" id="{ADDD56BB-DA6A-E410-B006-ED2FFCFC1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DAN2IMG.MPG">
            <a:hlinkClick r:id="" action="ppaction://media"/>
            <a:extLst>
              <a:ext uri="{FF2B5EF4-FFF2-40B4-BE49-F238E27FC236}">
                <a16:creationId xmlns:a16="http://schemas.microsoft.com/office/drawing/2014/main" id="{FDFAF65D-F6FC-4E5F-F695-D291209D64FE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00" fill="hold"/>
                                        <p:tgtEl>
                                          <p:spTgt spid="1351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517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5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51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170"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>
            <a:extLst>
              <a:ext uri="{FF2B5EF4-FFF2-40B4-BE49-F238E27FC236}">
                <a16:creationId xmlns:a16="http://schemas.microsoft.com/office/drawing/2014/main" id="{D03CC921-AAC1-77C0-FFDB-34A410B03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67" name="Text Box 3">
            <a:extLst>
              <a:ext uri="{FF2B5EF4-FFF2-40B4-BE49-F238E27FC236}">
                <a16:creationId xmlns:a16="http://schemas.microsoft.com/office/drawing/2014/main" id="{32D2A31E-D084-889A-ED0C-AC33CDC07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32125"/>
            <a:ext cx="9144000" cy="3749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0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“Mas, nos dias desses reis o DEUS do céu suscitará um reino que não será jamais destruído; mas esmiuçará e consumirá todos esses reinos, e substituirá para sempre.</a:t>
            </a:r>
            <a:endParaRPr lang="en-US" altLang="pt-BR" sz="4400" b="0"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>
            <a:extLst>
              <a:ext uri="{FF2B5EF4-FFF2-40B4-BE49-F238E27FC236}">
                <a16:creationId xmlns:a16="http://schemas.microsoft.com/office/drawing/2014/main" id="{ADF312D6-30CB-FC63-86FD-D8DF6AFE0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3" name="Text Box 3">
            <a:extLst>
              <a:ext uri="{FF2B5EF4-FFF2-40B4-BE49-F238E27FC236}">
                <a16:creationId xmlns:a16="http://schemas.microsoft.com/office/drawing/2014/main" id="{830365A0-C8DF-94A0-D246-A3AA44B7C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30313"/>
            <a:ext cx="8305800" cy="5187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6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Porquanto viste que do monte foi cortada uma pedra, sem auxílio de mão, e ela esmiuçou o ferro, o bronze, o barro, a prata e o ouro, o grande DEUS faz saber ao Rei o que há de suceder no futuro. Certo é o sonho, e fiel sua interpretação.”</a:t>
            </a:r>
            <a:r>
              <a:rPr lang="en-US" altLang="pt-BR" sz="4000" b="0">
                <a:effectLst/>
                <a:latin typeface="Arial Black" panose="020B0A04020102020204" pitchFamily="34" charset="0"/>
              </a:rPr>
              <a:t>     </a:t>
            </a:r>
          </a:p>
          <a:p>
            <a:pPr algn="ctr">
              <a:spcBef>
                <a:spcPct val="50000"/>
              </a:spcBef>
            </a:pPr>
            <a:r>
              <a:rPr lang="en-US" altLang="pt-BR" sz="2800" b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Daniel 2: 44,45</a:t>
            </a:r>
            <a:endParaRPr lang="en-US" altLang="pt-BR" sz="4400" b="0"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>
            <a:extLst>
              <a:ext uri="{FF2B5EF4-FFF2-40B4-BE49-F238E27FC236}">
                <a16:creationId xmlns:a16="http://schemas.microsoft.com/office/drawing/2014/main" id="{E2187339-63ED-769F-A9B3-E11D4D6C4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952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40" name="Text Box 8">
            <a:extLst>
              <a:ext uri="{FF2B5EF4-FFF2-40B4-BE49-F238E27FC236}">
                <a16:creationId xmlns:a16="http://schemas.microsoft.com/office/drawing/2014/main" id="{617FCBAD-C3AF-994E-A8DC-C75443E72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8325" y="582613"/>
            <a:ext cx="2079625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b="0">
                <a:effectLst/>
                <a:latin typeface="Arial Black" panose="020B0A04020102020204" pitchFamily="34" charset="0"/>
              </a:rPr>
              <a:t>BABILÔNIA</a:t>
            </a:r>
          </a:p>
        </p:txBody>
      </p:sp>
      <p:sp>
        <p:nvSpPr>
          <p:cNvPr id="69641" name="Text Box 9">
            <a:extLst>
              <a:ext uri="{FF2B5EF4-FFF2-40B4-BE49-F238E27FC236}">
                <a16:creationId xmlns:a16="http://schemas.microsoft.com/office/drawing/2014/main" id="{B515A801-CF66-2C20-BD27-D37689D8B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1725613"/>
            <a:ext cx="2538413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b="0">
                <a:effectLst/>
                <a:latin typeface="Arial Black" panose="020B0A04020102020204" pitchFamily="34" charset="0"/>
              </a:rPr>
              <a:t>MEDO-PERSIA</a:t>
            </a:r>
          </a:p>
        </p:txBody>
      </p:sp>
      <p:sp>
        <p:nvSpPr>
          <p:cNvPr id="69642" name="Text Box 10">
            <a:extLst>
              <a:ext uri="{FF2B5EF4-FFF2-40B4-BE49-F238E27FC236}">
                <a16:creationId xmlns:a16="http://schemas.microsoft.com/office/drawing/2014/main" id="{EA1DA78F-6489-0CF0-E501-0BD1D0025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3097213"/>
            <a:ext cx="1487488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b="0">
                <a:effectLst/>
                <a:latin typeface="Arial Black" panose="020B0A04020102020204" pitchFamily="34" charset="0"/>
              </a:rPr>
              <a:t>GRÉCIA</a:t>
            </a:r>
          </a:p>
        </p:txBody>
      </p:sp>
      <p:sp>
        <p:nvSpPr>
          <p:cNvPr id="69643" name="Text Box 11">
            <a:extLst>
              <a:ext uri="{FF2B5EF4-FFF2-40B4-BE49-F238E27FC236}">
                <a16:creationId xmlns:a16="http://schemas.microsoft.com/office/drawing/2014/main" id="{F5D6BC8C-8DB1-E57E-C693-CE9C02ED6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4468813"/>
            <a:ext cx="1198563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b="0">
                <a:effectLst/>
                <a:latin typeface="Arial Black" panose="020B0A04020102020204" pitchFamily="34" charset="0"/>
              </a:rPr>
              <a:t>ROMA</a:t>
            </a:r>
          </a:p>
        </p:txBody>
      </p:sp>
      <p:sp>
        <p:nvSpPr>
          <p:cNvPr id="69644" name="Text Box 12">
            <a:extLst>
              <a:ext uri="{FF2B5EF4-FFF2-40B4-BE49-F238E27FC236}">
                <a16:creationId xmlns:a16="http://schemas.microsoft.com/office/drawing/2014/main" id="{726D6D81-EFB3-9B00-87F8-A432BEB52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5992813"/>
            <a:ext cx="160655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b="0">
                <a:effectLst/>
                <a:latin typeface="Arial Black" panose="020B0A04020102020204" pitchFamily="34" charset="0"/>
              </a:rPr>
              <a:t>NAÇÕES</a:t>
            </a:r>
          </a:p>
        </p:txBody>
      </p:sp>
    </p:spTree>
  </p:cSld>
  <p:clrMapOvr>
    <a:masterClrMapping/>
  </p:clrMapOvr>
  <p:transition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2" name="Picture 4">
            <a:extLst>
              <a:ext uri="{FF2B5EF4-FFF2-40B4-BE49-F238E27FC236}">
                <a16:creationId xmlns:a16="http://schemas.microsoft.com/office/drawing/2014/main" id="{62491A5A-AE61-08D5-F04D-B410B96E4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9" b="219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1" name="Text Box 3">
            <a:extLst>
              <a:ext uri="{FF2B5EF4-FFF2-40B4-BE49-F238E27FC236}">
                <a16:creationId xmlns:a16="http://schemas.microsoft.com/office/drawing/2014/main" id="{41EDD1A3-DC31-B863-867F-9DE599B11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762000"/>
            <a:ext cx="9144000" cy="47244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b="0">
                <a:solidFill>
                  <a:srgbClr val="FFCC00"/>
                </a:solidFill>
                <a:effectLst/>
                <a:latin typeface="Arial Black" panose="020B0A04020102020204" pitchFamily="34" charset="0"/>
              </a:rPr>
              <a:t>* A astrologia advoga não só o fazer acepção de  pessoas como a discriminação racial: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sz="32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O peixe não deve casar com o leão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sz="32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O touro não deve casar com o escorpião.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sz="32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Hoje não é bom para o amor, ou negócios.</a:t>
            </a:r>
          </a:p>
        </p:txBody>
      </p:sp>
    </p:spTree>
  </p:cSld>
  <p:clrMapOvr>
    <a:masterClrMapping/>
  </p:clrMapOvr>
  <p:transition>
    <p:split orient="vert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0F83D791-39E7-67AC-9958-01CFCC073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59" name="Text Box 3">
            <a:extLst>
              <a:ext uri="{FF2B5EF4-FFF2-40B4-BE49-F238E27FC236}">
                <a16:creationId xmlns:a16="http://schemas.microsoft.com/office/drawing/2014/main" id="{2683D6E1-353C-955B-6749-1A10723A4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8305800" cy="536416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66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0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“Então aparecerá no céu o sinal do Filho do Homem, e todas as tribos da terra se lamentarão, e verão vir o Filho do Homem sobre as nuvens do céu, com poder e grande glória.” </a:t>
            </a:r>
          </a:p>
          <a:p>
            <a:pPr algn="ctr">
              <a:spcBef>
                <a:spcPct val="50000"/>
              </a:spcBef>
            </a:pPr>
            <a:r>
              <a:rPr lang="en-US" altLang="pt-BR" sz="2800" b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Mateus</a:t>
            </a:r>
            <a:r>
              <a:rPr lang="en-US" altLang="pt-BR" sz="4400" b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altLang="pt-BR" sz="2800" b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24:30</a:t>
            </a:r>
            <a:endParaRPr lang="en-US" altLang="pt-BR" sz="4400" b="0"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3">
            <a:extLst>
              <a:ext uri="{FF2B5EF4-FFF2-40B4-BE49-F238E27FC236}">
                <a16:creationId xmlns:a16="http://schemas.microsoft.com/office/drawing/2014/main" id="{32325193-5336-4914-7613-206C4C08E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5" name="Text Box 5">
            <a:extLst>
              <a:ext uri="{FF2B5EF4-FFF2-40B4-BE49-F238E27FC236}">
                <a16:creationId xmlns:a16="http://schemas.microsoft.com/office/drawing/2014/main" id="{4876E8D5-ACA9-9BD7-0312-86C32C884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5" y="533400"/>
            <a:ext cx="8467725" cy="7620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44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DEUS ESTÁ NO CONTROLE</a:t>
            </a:r>
          </a:p>
        </p:txBody>
      </p:sp>
    </p:spTree>
  </p:cSld>
  <p:clrMapOvr>
    <a:masterClrMapping/>
  </p:clrMapOvr>
  <p:transition>
    <p:split orient="vert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1" name="Picture 7">
            <a:extLst>
              <a:ext uri="{FF2B5EF4-FFF2-40B4-BE49-F238E27FC236}">
                <a16:creationId xmlns:a16="http://schemas.microsoft.com/office/drawing/2014/main" id="{42B69DEF-7C5C-DC81-1938-B1E8D57D2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12" name="Text Box 8">
            <a:extLst>
              <a:ext uri="{FF2B5EF4-FFF2-40B4-BE49-F238E27FC236}">
                <a16:creationId xmlns:a16="http://schemas.microsoft.com/office/drawing/2014/main" id="{4B9C51D1-B34D-8F04-1D3D-0C030410B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783013"/>
            <a:ext cx="9144000" cy="30749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66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pt-BR" sz="32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“ E vi um novo céu e uma nova terra. Porque já se foram o primeiro céu e a primeira terra, e o mar já não existe. E vi a Santa Cidade, a Nova Jerusalém, que descia do Céu da parte de Deus...” 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endParaRPr lang="en-US" altLang="pt-BR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pt-BR" sz="28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Apocalipse 21:1,2</a:t>
            </a:r>
          </a:p>
        </p:txBody>
      </p:sp>
    </p:spTree>
  </p:cSld>
  <p:clrMapOvr>
    <a:masterClrMapping/>
  </p:clrMapOvr>
  <p:transition>
    <p:split orient="vert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>
            <a:extLst>
              <a:ext uri="{FF2B5EF4-FFF2-40B4-BE49-F238E27FC236}">
                <a16:creationId xmlns:a16="http://schemas.microsoft.com/office/drawing/2014/main" id="{83A5A941-4B23-68FD-250C-FCC4282D4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1" name="Text Box 3">
            <a:extLst>
              <a:ext uri="{FF2B5EF4-FFF2-40B4-BE49-F238E27FC236}">
                <a16:creationId xmlns:a16="http://schemas.microsoft.com/office/drawing/2014/main" id="{A039B15E-7A30-D518-93DF-DE777F819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6643688"/>
            <a:ext cx="7620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800" b="0">
                <a:effectLst/>
                <a:latin typeface="Arial" panose="020B0604020202020204" pitchFamily="34" charset="0"/>
              </a:rPr>
              <a:t>GEISLER</a:t>
            </a:r>
            <a:endParaRPr lang="pt-BR" altLang="pt-BR" b="0">
              <a:effectLst/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>
            <a:extLst>
              <a:ext uri="{FF2B5EF4-FFF2-40B4-BE49-F238E27FC236}">
                <a16:creationId xmlns:a16="http://schemas.microsoft.com/office/drawing/2014/main" id="{7C2AE94E-074F-27F7-BE31-02EF957B8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" t="1312" r="900" b="1459"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</p:sld>
</file>

<file path=ppt/theme/theme1.xml><?xml version="1.0" encoding="utf-8"?>
<a:theme xmlns:a="http://schemas.openxmlformats.org/drawingml/2006/main" name="Estrutura padrão">
  <a:themeElements>
    <a:clrScheme name="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1479</TotalTime>
  <Words>1462</Words>
  <Application>Microsoft Office PowerPoint</Application>
  <PresentationFormat>Apresentação na tela (4:3)</PresentationFormat>
  <Paragraphs>147</Paragraphs>
  <Slides>94</Slides>
  <Notes>1</Notes>
  <HiddenSlides>0</HiddenSlides>
  <MMClips>1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94</vt:i4>
      </vt:variant>
    </vt:vector>
  </HeadingPairs>
  <TitlesOfParts>
    <vt:vector size="100" baseType="lpstr">
      <vt:lpstr>Arial Black</vt:lpstr>
      <vt:lpstr>Times New Roman</vt:lpstr>
      <vt:lpstr>Arial</vt:lpstr>
      <vt:lpstr>Bookman Old Style</vt:lpstr>
      <vt:lpstr>Estrutura padrão</vt:lpstr>
      <vt:lpstr>Slide do Microsoft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BABILÔNIA ATUAL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 </dc:title>
  <dc:creator>Ilson Arlei Geisler</dc:creator>
  <cp:lastModifiedBy>Pr. Marcelo Carvalho</cp:lastModifiedBy>
  <cp:revision>84</cp:revision>
  <dcterms:created xsi:type="dcterms:W3CDTF">1998-09-16T14:03:26Z</dcterms:created>
  <dcterms:modified xsi:type="dcterms:W3CDTF">2022-05-19T08:55:20Z</dcterms:modified>
</cp:coreProperties>
</file>