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9" r:id="rId1"/>
  </p:sldMasterIdLst>
  <p:notesMasterIdLst>
    <p:notesMasterId r:id="rId59"/>
  </p:notesMasterIdLst>
  <p:sldIdLst>
    <p:sldId id="353" r:id="rId2"/>
    <p:sldId id="354" r:id="rId3"/>
    <p:sldId id="360" r:id="rId4"/>
    <p:sldId id="308" r:id="rId5"/>
    <p:sldId id="306" r:id="rId6"/>
    <p:sldId id="358" r:id="rId7"/>
    <p:sldId id="309" r:id="rId8"/>
    <p:sldId id="310" r:id="rId9"/>
    <p:sldId id="311" r:id="rId10"/>
    <p:sldId id="312" r:id="rId11"/>
    <p:sldId id="332" r:id="rId12"/>
    <p:sldId id="333" r:id="rId13"/>
    <p:sldId id="313" r:id="rId14"/>
    <p:sldId id="314" r:id="rId15"/>
    <p:sldId id="315" r:id="rId16"/>
    <p:sldId id="317" r:id="rId17"/>
    <p:sldId id="335" r:id="rId18"/>
    <p:sldId id="319" r:id="rId19"/>
    <p:sldId id="320" r:id="rId20"/>
    <p:sldId id="318" r:id="rId21"/>
    <p:sldId id="322" r:id="rId22"/>
    <p:sldId id="321" r:id="rId23"/>
    <p:sldId id="323" r:id="rId24"/>
    <p:sldId id="324" r:id="rId25"/>
    <p:sldId id="325" r:id="rId26"/>
    <p:sldId id="326" r:id="rId27"/>
    <p:sldId id="328" r:id="rId28"/>
    <p:sldId id="330" r:id="rId29"/>
    <p:sldId id="331" r:id="rId30"/>
    <p:sldId id="357" r:id="rId31"/>
    <p:sldId id="329" r:id="rId32"/>
    <p:sldId id="261" r:id="rId33"/>
    <p:sldId id="336" r:id="rId34"/>
    <p:sldId id="337" r:id="rId35"/>
    <p:sldId id="338" r:id="rId36"/>
    <p:sldId id="264" r:id="rId37"/>
    <p:sldId id="339" r:id="rId38"/>
    <p:sldId id="280" r:id="rId39"/>
    <p:sldId id="341" r:id="rId40"/>
    <p:sldId id="351" r:id="rId41"/>
    <p:sldId id="282" r:id="rId42"/>
    <p:sldId id="342" r:id="rId43"/>
    <p:sldId id="344" r:id="rId44"/>
    <p:sldId id="265" r:id="rId45"/>
    <p:sldId id="303" r:id="rId46"/>
    <p:sldId id="305" r:id="rId47"/>
    <p:sldId id="296" r:id="rId48"/>
    <p:sldId id="345" r:id="rId49"/>
    <p:sldId id="346" r:id="rId50"/>
    <p:sldId id="348" r:id="rId51"/>
    <p:sldId id="349" r:id="rId52"/>
    <p:sldId id="350" r:id="rId53"/>
    <p:sldId id="352" r:id="rId54"/>
    <p:sldId id="347" r:id="rId55"/>
    <p:sldId id="258" r:id="rId56"/>
    <p:sldId id="359" r:id="rId57"/>
    <p:sldId id="356" r:id="rId58"/>
  </p:sldIdLst>
  <p:sldSz cx="9144000" cy="6858000" type="screen4x3"/>
  <p:notesSz cx="9028113" cy="6858000"/>
  <p:embeddedFontLst>
    <p:embeddedFont>
      <p:font typeface="Arial Black" panose="020B0A04020102020204" pitchFamily="34" charset="0"/>
      <p:regular r:id="rId60"/>
      <p:bold r:id="rId61"/>
      <p:italic r:id="rId62"/>
    </p:embeddedFont>
    <p:embeddedFont>
      <p:font typeface="Monotype Sorts" panose="05000000000000000000" pitchFamily="2" charset="2"/>
      <p:regular r:id="rId6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0000"/>
    <a:srgbClr val="FCE404"/>
    <a:srgbClr val="FFFF00"/>
    <a:srgbClr val="FFFF66"/>
    <a:srgbClr val="FFFF99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575" autoAdjust="0"/>
  </p:normalViewPr>
  <p:slideViewPr>
    <p:cSldViewPr>
      <p:cViewPr varScale="1">
        <p:scale>
          <a:sx n="33" d="100"/>
          <a:sy n="33" d="100"/>
        </p:scale>
        <p:origin x="1360" y="44"/>
      </p:cViewPr>
      <p:guideLst>
        <p:guide orient="horz" pos="235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43" d="100"/>
          <a:sy n="43" d="100"/>
        </p:scale>
        <p:origin x="-1044" y="-78"/>
      </p:cViewPr>
      <p:guideLst>
        <p:guide orient="horz" pos="2160"/>
        <p:guide pos="28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EB0B129-1433-0AEB-1F0A-3C96DF0D626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1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endParaRPr lang="en-US" altLang="pt-B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6D6D786-15BF-AC90-220E-6E3E328E99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16513" y="0"/>
            <a:ext cx="391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endParaRPr lang="en-US" altLang="pt-B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B944337-9453-6B2C-8E5E-63BD4CDC1FD6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2787650" y="533400"/>
            <a:ext cx="3454400" cy="259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0CEBDD46-6C13-7719-2538-8E5A0015F74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03325" y="3276600"/>
            <a:ext cx="66214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0"/>
            <a:r>
              <a:rPr lang="en-US" altLang="pt-BR"/>
              <a:t>Segundo nível</a:t>
            </a:r>
          </a:p>
          <a:p>
            <a:pPr lvl="0"/>
            <a:r>
              <a:rPr lang="en-US" altLang="pt-BR"/>
              <a:t>Terceiro nível</a:t>
            </a:r>
          </a:p>
          <a:p>
            <a:pPr lvl="0"/>
            <a:r>
              <a:rPr lang="en-US" altLang="pt-BR"/>
              <a:t>Quarto nível</a:t>
            </a:r>
          </a:p>
          <a:p>
            <a:pPr lvl="0"/>
            <a:r>
              <a:rPr lang="en-US" altLang="pt-BR"/>
              <a:t>Quinto nível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17B9E818-AC7A-B48B-52F5-12DD4F9BFA9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7000"/>
            <a:ext cx="391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endParaRPr lang="en-US" altLang="pt-BR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52DCC204-846A-96D6-D924-A9CD21B2AE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16513" y="6477000"/>
            <a:ext cx="391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45AAABA8-C160-4CC3-88B4-9260E759679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reeform 2">
            <a:extLst>
              <a:ext uri="{FF2B5EF4-FFF2-40B4-BE49-F238E27FC236}">
                <a16:creationId xmlns:a16="http://schemas.microsoft.com/office/drawing/2014/main" id="{75A1B530-561D-89F0-C169-14403C95B3F6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B817167-1A26-A593-E5A5-C20E48CCF1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108548" name="Rectangle 4">
            <a:extLst>
              <a:ext uri="{FF2B5EF4-FFF2-40B4-BE49-F238E27FC236}">
                <a16:creationId xmlns:a16="http://schemas.microsoft.com/office/drawing/2014/main" id="{C50F4A51-B8D5-98A0-6689-9A5EF6954C8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C96A414C-5B32-CD3F-AC0E-F7E6FC2FE9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1F95663C-0F37-5ED9-6BD0-407583A605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324804B7-9FFE-D2BC-2645-2DD42147BF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F6EB785B-1D25-4B5A-A8A2-C27CDABB60EC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51B67-CFE6-0192-1DB4-A6255022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302D1F-26B5-D51F-61FE-E036A1242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F28B9D-FEB8-3211-9CDF-330D2001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299C3B-070F-F7AA-4CB1-87B4FBE15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6AB7F0-1D1D-35A8-801E-7E3F5782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E1140-CBE1-4AEE-8BA7-3C034177E41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45014183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CFFCD4-99BF-5109-A66A-42ECD291E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F4AF96-9109-4FD4-E009-83ECEC0FB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015CB1-8DB9-3060-CD41-BFF5D325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D3765-8A76-FA48-A1B3-6F4953F0E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0E0B14-738C-E86F-6EA2-E760C122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C4BC4-A223-4223-87F2-00861CA6087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64123016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579C4-4598-7E6E-7AB0-F35D194E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D45177-9871-A219-D5BB-6BB9A7056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5D3B73-D6E7-4403-A729-DC3B5CE2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FD9277-ECB9-E805-4D84-9E17D4EF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6704E3-88FD-0422-2BD0-BC7E4931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348D2-A57E-43D6-B785-71DDC90DD6D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60713198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19A7B-89C9-89DF-2AC6-15A69585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B10E76-041E-F91E-89C2-1654A430F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B65B3C-058C-C117-60D6-7DE68109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1E924B7-14E3-ED01-5028-84030BC2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5F1D9E-F0E5-C456-EFDA-99300DAA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FEAA-89D9-45AB-8F57-B583B4B5B22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93101963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114FC-EBF5-F3B1-DF5A-89EEAD40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A467D6-D695-918E-3FFB-72BC2427A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55D241-1B11-5D68-E281-6E8DA303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92BB7D-313A-A5A1-680B-602C9EB8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5F039A2-59BD-D0A2-7AFA-6E958A69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F7B6FE-6C85-E847-DEBA-4142652C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13DC4-A8A5-4C59-B224-CFF12ECB068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784630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53189-A75A-AD0D-BE1A-A2728B39C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4539DC-D14E-3CD1-0D15-2C927814F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1CAC9B-AFF4-5871-93E1-38E9F6991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355D411-E065-CA23-F776-ACFF51973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E14E9E3-0853-8D50-000E-72030A3A6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BE741DF-9340-E942-476A-5BB8AD5F9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66915E1-F30A-A366-1877-0A15C18CE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CF9C2F5-4B65-7412-C9EE-3719B9AA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920EB-0AE1-4DC4-8D9C-903F1B5649D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21119203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2D1D0-9675-60EB-0634-2C6AC365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08F82A-0429-2953-A949-B1471E8E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6872C26-5EBC-A90F-806E-0998046FA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A2E27CD-1335-C54F-C88F-4BF48DA1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245FC-B8E7-4D0C-95C5-0CD6B678870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05501273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C16162A-2295-A523-3042-BCCC1A11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A037027-9430-1498-C420-4C0C611D8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07066BA-2477-5381-3FC4-1548EB7F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B5669-365F-49DD-A6A3-DB0CF7B4E7B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56093587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08AAE-8F8C-EBD4-8299-B54C552F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68FC6E-ED9C-119B-EF09-CB06105C7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4A1A48-D2CE-AF34-AA1F-4C3346992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3726C2-328C-AED9-13CD-AAD88ED9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547BB2-342F-BCD7-D02D-B0C193C9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39B307-2406-E329-4F88-271583F1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DD48A-95B4-4200-B527-B4EF52217E7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86232581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352E3-212B-BE65-61A5-2F7014B4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75E0B5F-F727-03E8-6732-45C6E3905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A851603-1014-6312-BA14-A9916CCE4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1BBA0E6-DA56-548C-5E51-2D5CE7D55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A710E6E-1F47-5DAB-BD52-F9807D6B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DFAA60-BF85-7750-2C36-98CBE47CA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E3C0F-9E6B-4B0E-80EB-79078CFD7CA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99210330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26">
            <a:extLst>
              <a:ext uri="{FF2B5EF4-FFF2-40B4-BE49-F238E27FC236}">
                <a16:creationId xmlns:a16="http://schemas.microsoft.com/office/drawing/2014/main" id="{A9EFE359-D4F8-4D3A-4D4C-E7B697FAC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7523" name="Rectangle 1027">
            <a:extLst>
              <a:ext uri="{FF2B5EF4-FFF2-40B4-BE49-F238E27FC236}">
                <a16:creationId xmlns:a16="http://schemas.microsoft.com/office/drawing/2014/main" id="{289F748E-437B-795F-0969-BA43BD814E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7524" name="Rectangle 1028">
            <a:extLst>
              <a:ext uri="{FF2B5EF4-FFF2-40B4-BE49-F238E27FC236}">
                <a16:creationId xmlns:a16="http://schemas.microsoft.com/office/drawing/2014/main" id="{624AEAA4-9138-5A4B-648C-A1A2735C3E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07525" name="Rectangle 1029">
            <a:extLst>
              <a:ext uri="{FF2B5EF4-FFF2-40B4-BE49-F238E27FC236}">
                <a16:creationId xmlns:a16="http://schemas.microsoft.com/office/drawing/2014/main" id="{45C33B10-B853-F157-6582-C1532074C9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pt-BR"/>
          </a:p>
        </p:txBody>
      </p:sp>
      <p:sp>
        <p:nvSpPr>
          <p:cNvPr id="107526" name="Rectangle 1030">
            <a:extLst>
              <a:ext uri="{FF2B5EF4-FFF2-40B4-BE49-F238E27FC236}">
                <a16:creationId xmlns:a16="http://schemas.microsoft.com/office/drawing/2014/main" id="{E2609D16-8D1A-96D4-3236-0BEDEAA8EB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61FD9FD6-DD15-4DAE-B782-5080341CAB90}" type="slidenum">
              <a:rPr lang="en-US" altLang="pt-BR"/>
              <a:pPr/>
              <a:t>‹nº›</a:t>
            </a:fld>
            <a:endParaRPr lang="en-US" altLang="pt-BR"/>
          </a:p>
        </p:txBody>
      </p:sp>
      <p:sp>
        <p:nvSpPr>
          <p:cNvPr id="107527" name="Rectangle 1031">
            <a:extLst>
              <a:ext uri="{FF2B5EF4-FFF2-40B4-BE49-F238E27FC236}">
                <a16:creationId xmlns:a16="http://schemas.microsoft.com/office/drawing/2014/main" id="{83379DB4-F73D-C601-12CD-5776BC0619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026">
            <a:extLst>
              <a:ext uri="{FF2B5EF4-FFF2-40B4-BE49-F238E27FC236}">
                <a16:creationId xmlns:a16="http://schemas.microsoft.com/office/drawing/2014/main" id="{5C22ADC0-1C19-A767-6139-098429F86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CE698C94-DDDC-59A2-C9BC-65923E0B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010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>
            <a:extLst>
              <a:ext uri="{FF2B5EF4-FFF2-40B4-BE49-F238E27FC236}">
                <a16:creationId xmlns:a16="http://schemas.microsoft.com/office/drawing/2014/main" id="{013CF392-1370-4AAB-CC6C-7FEA5600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t="8749" b="4558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BBE125B6-24BF-FBB5-6C45-4C4A26563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19325"/>
            <a:ext cx="9144000" cy="4638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>
                <a:solidFill>
                  <a:srgbClr val="FFFF99"/>
                </a:solidFill>
              </a:rPr>
              <a:t>“ Bem-aventurado e santo é aquele que tem parte na </a:t>
            </a:r>
            <a:r>
              <a:rPr lang="en-US" altLang="pt-BR" sz="3600">
                <a:solidFill>
                  <a:srgbClr val="FFCC00"/>
                </a:solidFill>
              </a:rPr>
              <a:t>primeira ressurreição</a:t>
            </a:r>
            <a:r>
              <a:rPr lang="en-US" altLang="pt-BR" sz="3600">
                <a:solidFill>
                  <a:srgbClr val="FFFF99"/>
                </a:solidFill>
              </a:rPr>
              <a:t>; sobre esses a </a:t>
            </a:r>
            <a:r>
              <a:rPr lang="en-US" altLang="pt-BR" sz="3600">
                <a:solidFill>
                  <a:srgbClr val="FFCC00"/>
                </a:solidFill>
              </a:rPr>
              <a:t>segunda morte</a:t>
            </a:r>
            <a:r>
              <a:rPr lang="en-US" altLang="pt-BR" sz="3600">
                <a:solidFill>
                  <a:srgbClr val="FFFF99"/>
                </a:solidFill>
              </a:rPr>
              <a:t> não tem autoridade; pelo contrário, serão sacerdotes de Deus e de Cristo e reinarão com ele os </a:t>
            </a:r>
            <a:r>
              <a:rPr lang="en-US" altLang="pt-BR" sz="3600">
                <a:solidFill>
                  <a:srgbClr val="FFCC00"/>
                </a:solidFill>
              </a:rPr>
              <a:t>mil anos.”</a:t>
            </a:r>
            <a:r>
              <a:rPr lang="en-US" altLang="pt-BR" sz="4000">
                <a:solidFill>
                  <a:srgbClr val="FFCC00"/>
                </a:solidFill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rgbClr val="FFFFFF"/>
                </a:solidFill>
              </a:rPr>
              <a:t>Apocalipse 20: 6</a:t>
            </a:r>
            <a:endParaRPr lang="en-US" altLang="pt-BR"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1" name="Picture 9">
            <a:extLst>
              <a:ext uri="{FF2B5EF4-FFF2-40B4-BE49-F238E27FC236}">
                <a16:creationId xmlns:a16="http://schemas.microsoft.com/office/drawing/2014/main" id="{A99FD654-E9E5-F849-10B5-C451496C5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Text Box 4">
            <a:extLst>
              <a:ext uri="{FF2B5EF4-FFF2-40B4-BE49-F238E27FC236}">
                <a16:creationId xmlns:a16="http://schemas.microsoft.com/office/drawing/2014/main" id="{76CEE356-4079-68F4-A5A6-BA76D77B6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71725"/>
            <a:ext cx="8604250" cy="44862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>
                <a:solidFill>
                  <a:srgbClr val="00FF00"/>
                </a:solidFill>
              </a:rPr>
              <a:t>* QUANDO JESUS CRISTO VOLTAR.</a:t>
            </a:r>
          </a:p>
          <a:p>
            <a:pPr algn="r">
              <a:spcBef>
                <a:spcPct val="50000"/>
              </a:spcBef>
            </a:pPr>
            <a:r>
              <a:rPr lang="pt-BR" altLang="pt-BR" sz="3600">
                <a:solidFill>
                  <a:srgbClr val="00FF00"/>
                </a:solidFill>
              </a:rPr>
              <a:t>* COM A RESSURREIÇÃO DOS FIÉIS.</a:t>
            </a:r>
          </a:p>
          <a:p>
            <a:pPr algn="r">
              <a:spcBef>
                <a:spcPct val="50000"/>
              </a:spcBef>
            </a:pPr>
            <a:r>
              <a:rPr lang="pt-BR" altLang="pt-BR" sz="3600">
                <a:solidFill>
                  <a:srgbClr val="00FF00"/>
                </a:solidFill>
              </a:rPr>
              <a:t>* TRANSFORMAÇÃO E ARREBATAMENTO DE TODOS OS SALVOS.</a:t>
            </a:r>
            <a:endParaRPr lang="pt-BR" altLang="pt-BR" sz="4000">
              <a:solidFill>
                <a:srgbClr val="00FF00"/>
              </a:solidFill>
            </a:endParaRPr>
          </a:p>
        </p:txBody>
      </p:sp>
      <p:sp>
        <p:nvSpPr>
          <p:cNvPr id="85000" name="Text Box 8">
            <a:extLst>
              <a:ext uri="{FF2B5EF4-FFF2-40B4-BE49-F238E27FC236}">
                <a16:creationId xmlns:a16="http://schemas.microsoft.com/office/drawing/2014/main" id="{30C959A7-E64C-D190-F8AD-A895E03A5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6200"/>
            <a:ext cx="8245475" cy="15557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solidFill>
                  <a:srgbClr val="FFFF00"/>
                </a:solidFill>
              </a:rPr>
              <a:t>QUANDO</a:t>
            </a:r>
            <a:r>
              <a:rPr lang="pt-BR" altLang="pt-BR"/>
              <a:t> </a:t>
            </a:r>
            <a:r>
              <a:rPr lang="pt-BR" altLang="pt-BR">
                <a:solidFill>
                  <a:srgbClr val="FFFF00"/>
                </a:solidFill>
              </a:rPr>
              <a:t>COMEÇAM</a:t>
            </a:r>
            <a:r>
              <a:rPr lang="pt-BR" altLang="pt-BR"/>
              <a:t> </a:t>
            </a:r>
          </a:p>
          <a:p>
            <a:r>
              <a:rPr lang="pt-BR" altLang="pt-BR">
                <a:solidFill>
                  <a:srgbClr val="FFFF00"/>
                </a:solidFill>
              </a:rPr>
              <a:t>OS 1000 ANOS?</a:t>
            </a:r>
          </a:p>
        </p:txBody>
      </p:sp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>
            <a:extLst>
              <a:ext uri="{FF2B5EF4-FFF2-40B4-BE49-F238E27FC236}">
                <a16:creationId xmlns:a16="http://schemas.microsoft.com/office/drawing/2014/main" id="{0108F5FA-3A5B-86FD-4455-3CA95F2F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7CB84456-F225-E79D-D15E-54585260A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46250"/>
            <a:ext cx="8534400" cy="5035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rgbClr val="FFFF99"/>
                </a:solidFill>
              </a:rPr>
              <a:t>“Eis aqui vos digo um mistério: Nem todos dormiremos mas todos </a:t>
            </a:r>
            <a:r>
              <a:rPr lang="pt-BR" altLang="pt-BR" sz="3600">
                <a:solidFill>
                  <a:srgbClr val="FFCC00"/>
                </a:solidFill>
              </a:rPr>
              <a:t>seremos transformados</a:t>
            </a:r>
            <a:r>
              <a:rPr lang="pt-BR" altLang="pt-BR" sz="3600">
                <a:solidFill>
                  <a:srgbClr val="FFFF99"/>
                </a:solidFill>
              </a:rPr>
              <a:t>, num momento, num abrir e fechar de olhos, ao som da última trombeta; porque a trombeta soará, e os mortos serão </a:t>
            </a:r>
            <a:r>
              <a:rPr lang="pt-BR" altLang="pt-BR" sz="3600">
                <a:solidFill>
                  <a:srgbClr val="FFCC00"/>
                </a:solidFill>
              </a:rPr>
              <a:t>ressuscitados incorruptíveis</a:t>
            </a:r>
            <a:r>
              <a:rPr lang="pt-BR" altLang="pt-BR" sz="3600">
                <a:solidFill>
                  <a:srgbClr val="FFFF99"/>
                </a:solidFill>
              </a:rPr>
              <a:t>, e nós seremos </a:t>
            </a:r>
          </a:p>
        </p:txBody>
      </p:sp>
      <p:sp>
        <p:nvSpPr>
          <p:cNvPr id="64518" name="Text Box 6">
            <a:extLst>
              <a:ext uri="{FF2B5EF4-FFF2-40B4-BE49-F238E27FC236}">
                <a16:creationId xmlns:a16="http://schemas.microsoft.com/office/drawing/2014/main" id="{CC69AF74-88E2-4B62-3BA1-7FF23A7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76200"/>
            <a:ext cx="6256337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4000">
                <a:solidFill>
                  <a:srgbClr val="FFFF00"/>
                </a:solidFill>
              </a:rPr>
              <a:t>O QUE ACONTECERÁ </a:t>
            </a:r>
          </a:p>
          <a:p>
            <a:pPr algn="ctr"/>
            <a:r>
              <a:rPr lang="pt-BR" altLang="pt-BR" sz="4000">
                <a:solidFill>
                  <a:srgbClr val="FFFF00"/>
                </a:solidFill>
              </a:rPr>
              <a:t>COM OS SALVOS?</a:t>
            </a: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>
            <a:extLst>
              <a:ext uri="{FF2B5EF4-FFF2-40B4-BE49-F238E27FC236}">
                <a16:creationId xmlns:a16="http://schemas.microsoft.com/office/drawing/2014/main" id="{86C12EE5-63F3-517D-8196-EA454652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F23CA8B2-F748-899B-BE73-EF3F73D04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93925"/>
            <a:ext cx="9144000" cy="46640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 </a:t>
            </a:r>
            <a:r>
              <a:rPr lang="pt-BR" altLang="pt-BR" sz="4000">
                <a:solidFill>
                  <a:srgbClr val="FFCC00"/>
                </a:solidFill>
              </a:rPr>
              <a:t> transformados</a:t>
            </a:r>
            <a:r>
              <a:rPr lang="pt-BR" altLang="pt-BR" sz="4000">
                <a:solidFill>
                  <a:srgbClr val="FFFF00"/>
                </a:solidFill>
              </a:rPr>
              <a:t>. Porque é necessário que isto que é corruptível se revista da incorruptibilidade e que isto que é mortal se revista da imortalidade.” </a:t>
            </a:r>
          </a:p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 </a:t>
            </a:r>
            <a:r>
              <a:rPr lang="pt-BR" altLang="pt-BR" sz="2800">
                <a:solidFill>
                  <a:srgbClr val="FFFFFF"/>
                </a:solidFill>
              </a:rPr>
              <a:t>I Coríntios 15:51-53</a:t>
            </a:r>
            <a:endParaRPr lang="pt-BR" altLang="pt-BR"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6">
            <a:extLst>
              <a:ext uri="{FF2B5EF4-FFF2-40B4-BE49-F238E27FC236}">
                <a16:creationId xmlns:a16="http://schemas.microsoft.com/office/drawing/2014/main" id="{BC10611F-D937-5528-A9B7-73951C1D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4" b="36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>
            <a:extLst>
              <a:ext uri="{FF2B5EF4-FFF2-40B4-BE49-F238E27FC236}">
                <a16:creationId xmlns:a16="http://schemas.microsoft.com/office/drawing/2014/main" id="{12568D50-DC68-5DE1-6A99-9B02E2F8D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96850"/>
            <a:ext cx="8705850" cy="1098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600">
                <a:solidFill>
                  <a:srgbClr val="FFFF00"/>
                </a:solidFill>
              </a:rPr>
              <a:t>TRANSFORMADOS</a:t>
            </a: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>
            <a:extLst>
              <a:ext uri="{FF2B5EF4-FFF2-40B4-BE49-F238E27FC236}">
                <a16:creationId xmlns:a16="http://schemas.microsoft.com/office/drawing/2014/main" id="{A982EE74-2C53-318B-9744-162A58363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 Box 3">
            <a:extLst>
              <a:ext uri="{FF2B5EF4-FFF2-40B4-BE49-F238E27FC236}">
                <a16:creationId xmlns:a16="http://schemas.microsoft.com/office/drawing/2014/main" id="{4392221A-025C-22B8-DA44-BF0A56DE6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24000"/>
            <a:ext cx="5867400" cy="52038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pt-BR" altLang="pt-BR" sz="3600">
                <a:solidFill>
                  <a:srgbClr val="FFFF99"/>
                </a:solidFill>
              </a:rPr>
              <a:t>“Depois nós, os que ficarmos vivos, seremos </a:t>
            </a:r>
            <a:r>
              <a:rPr lang="pt-BR" altLang="pt-BR" sz="3600">
                <a:solidFill>
                  <a:srgbClr val="FFCC00"/>
                </a:solidFill>
              </a:rPr>
              <a:t>arrebatados</a:t>
            </a:r>
            <a:r>
              <a:rPr lang="pt-BR" altLang="pt-BR" sz="3600">
                <a:solidFill>
                  <a:srgbClr val="FFFF99"/>
                </a:solidFill>
              </a:rPr>
              <a:t> juntamente com eles, nas nuvens, ao encontro do Senhor nos ares, e assim estaremos para sempre com o Senhor.”      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pt-BR" altLang="pt-BR" sz="3600">
                <a:solidFill>
                  <a:srgbClr val="FFFF99"/>
                </a:solidFill>
              </a:rPr>
              <a:t> </a:t>
            </a:r>
            <a:r>
              <a:rPr lang="pt-BR" altLang="pt-BR" sz="2400">
                <a:solidFill>
                  <a:srgbClr val="FFFFFF"/>
                </a:solidFill>
              </a:rPr>
              <a:t>I Tessalonicenses 4: 17</a:t>
            </a:r>
            <a:endParaRPr lang="pt-BR" altLang="pt-BR" sz="36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1669F9D2-6074-04A9-3A35-EBAF6D36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Text Box 3">
            <a:extLst>
              <a:ext uri="{FF2B5EF4-FFF2-40B4-BE49-F238E27FC236}">
                <a16:creationId xmlns:a16="http://schemas.microsoft.com/office/drawing/2014/main" id="{96454623-82A0-D5D5-BC09-6CE5809AE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89413"/>
            <a:ext cx="9144000" cy="27447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33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solidFill>
                  <a:srgbClr val="FFFF99"/>
                </a:solidFill>
              </a:rPr>
              <a:t>“ Os restantes dos mortos </a:t>
            </a:r>
            <a:r>
              <a:rPr lang="en-US" altLang="pt-BR" sz="4000">
                <a:solidFill>
                  <a:srgbClr val="FFCC00"/>
                </a:solidFill>
              </a:rPr>
              <a:t>não reviveram</a:t>
            </a:r>
            <a:r>
              <a:rPr lang="en-US" altLang="pt-BR" sz="4000">
                <a:solidFill>
                  <a:srgbClr val="FFFF99"/>
                </a:solidFill>
              </a:rPr>
              <a:t> até que se completassem os mil anos.   </a:t>
            </a:r>
          </a:p>
          <a:p>
            <a:pPr algn="ctr">
              <a:spcBef>
                <a:spcPct val="50000"/>
              </a:spcBef>
            </a:pPr>
            <a:r>
              <a:rPr lang="en-US" altLang="pt-BR" sz="3200">
                <a:solidFill>
                  <a:srgbClr val="FFFFFF"/>
                </a:solidFill>
              </a:rPr>
              <a:t>Apocalipse</a:t>
            </a:r>
            <a:r>
              <a:rPr lang="en-US" altLang="pt-BR" sz="3600">
                <a:solidFill>
                  <a:srgbClr val="FFFFFF"/>
                </a:solidFill>
              </a:rPr>
              <a:t> </a:t>
            </a:r>
            <a:r>
              <a:rPr lang="en-US" altLang="pt-BR" sz="3200">
                <a:solidFill>
                  <a:srgbClr val="FFFFFF"/>
                </a:solidFill>
              </a:rPr>
              <a:t>20: 5</a:t>
            </a:r>
            <a:endParaRPr lang="en-US" altLang="pt-BR">
              <a:solidFill>
                <a:srgbClr val="FFFFFF"/>
              </a:solidFill>
            </a:endParaRPr>
          </a:p>
        </p:txBody>
      </p:sp>
      <p:sp>
        <p:nvSpPr>
          <p:cNvPr id="87045" name="Text Box 5">
            <a:extLst>
              <a:ext uri="{FF2B5EF4-FFF2-40B4-BE49-F238E27FC236}">
                <a16:creationId xmlns:a16="http://schemas.microsoft.com/office/drawing/2014/main" id="{289C7DF7-FA81-76F5-D77C-488EE60A8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228600"/>
            <a:ext cx="890905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5400">
                <a:solidFill>
                  <a:srgbClr val="FFFF00"/>
                </a:solidFill>
              </a:rPr>
              <a:t>E OS ÍMPIOS MORTOS?</a:t>
            </a:r>
          </a:p>
        </p:txBody>
      </p: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>
            <a:extLst>
              <a:ext uri="{FF2B5EF4-FFF2-40B4-BE49-F238E27FC236}">
                <a16:creationId xmlns:a16="http://schemas.microsoft.com/office/drawing/2014/main" id="{BE17C623-98FE-9639-F587-E41594A9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480FEE18-F994-4ED1-7CEE-7C078B97F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03525"/>
            <a:ext cx="9144000" cy="4054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99"/>
                </a:solidFill>
              </a:rPr>
              <a:t>“E então será revelado esse iníquo, a quem o Senhor Jesus matará com o sopro de sua boca e destruirá com a manifestação da sua vinda.”      </a:t>
            </a:r>
          </a:p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99"/>
                </a:solidFill>
              </a:rPr>
              <a:t>  </a:t>
            </a:r>
            <a:r>
              <a:rPr lang="pt-BR" altLang="pt-BR" sz="2800">
                <a:solidFill>
                  <a:srgbClr val="FFFFFF"/>
                </a:solidFill>
              </a:rPr>
              <a:t>II Tessalonicenses 2: 8</a:t>
            </a:r>
            <a:endParaRPr lang="pt-BR" altLang="pt-BR" sz="4000">
              <a:solidFill>
                <a:srgbClr val="FFFFFF"/>
              </a:solidFill>
            </a:endParaRPr>
          </a:p>
        </p:txBody>
      </p:sp>
      <p:sp>
        <p:nvSpPr>
          <p:cNvPr id="70661" name="Text Box 5">
            <a:extLst>
              <a:ext uri="{FF2B5EF4-FFF2-40B4-BE49-F238E27FC236}">
                <a16:creationId xmlns:a16="http://schemas.microsoft.com/office/drawing/2014/main" id="{9EB4EC4D-0C15-1AB0-D97A-3FB10D9DC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2888"/>
            <a:ext cx="8883650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</a:rPr>
              <a:t>E COM OS ÍMPIOS VIVOS?</a:t>
            </a:r>
          </a:p>
        </p:txBody>
      </p:sp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0" name="Picture 10">
            <a:extLst>
              <a:ext uri="{FF2B5EF4-FFF2-40B4-BE49-F238E27FC236}">
                <a16:creationId xmlns:a16="http://schemas.microsoft.com/office/drawing/2014/main" id="{CE198A69-992E-5328-BDEF-275C72CD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r="8749" b="133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9" name="Text Box 9">
            <a:extLst>
              <a:ext uri="{FF2B5EF4-FFF2-40B4-BE49-F238E27FC236}">
                <a16:creationId xmlns:a16="http://schemas.microsoft.com/office/drawing/2014/main" id="{647789B1-2AED-F3AD-E112-C89FD7B02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87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300">
                <a:solidFill>
                  <a:srgbClr val="FFFF99"/>
                </a:solidFill>
              </a:rPr>
              <a:t>“Porque vós mesmos sabeis perfeitamente que o dia do Senhor virá como vem o ladrão de noite; pois quando estiverem dizendo: Paz e segurança! Então lhes </a:t>
            </a:r>
            <a:r>
              <a:rPr lang="pt-BR" altLang="pt-BR" sz="3300">
                <a:solidFill>
                  <a:srgbClr val="FFCC00"/>
                </a:solidFill>
              </a:rPr>
              <a:t>sobrevirá repentina destruição</a:t>
            </a:r>
            <a:r>
              <a:rPr lang="pt-BR" altLang="pt-BR" sz="3300">
                <a:solidFill>
                  <a:srgbClr val="FFFF99"/>
                </a:solidFill>
              </a:rPr>
              <a:t>, como as dores de parto àquela que está grávida; e de modo nenhum escaparão”               </a:t>
            </a:r>
          </a:p>
          <a:p>
            <a:pPr algn="ctr">
              <a:spcBef>
                <a:spcPct val="50000"/>
              </a:spcBef>
            </a:pPr>
            <a:r>
              <a:rPr lang="pt-BR" altLang="pt-BR" sz="3300">
                <a:solidFill>
                  <a:srgbClr val="FFFF99"/>
                </a:solidFill>
              </a:rPr>
              <a:t>   </a:t>
            </a:r>
            <a:r>
              <a:rPr lang="pt-BR" altLang="pt-BR" sz="3300">
                <a:solidFill>
                  <a:srgbClr val="FFFFFF"/>
                </a:solidFill>
              </a:rPr>
              <a:t>I Tessalonicenses 5:2,3</a:t>
            </a:r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7CA773EB-10C0-820B-A35C-715FD952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26">
            <a:extLst>
              <a:ext uri="{FF2B5EF4-FFF2-40B4-BE49-F238E27FC236}">
                <a16:creationId xmlns:a16="http://schemas.microsoft.com/office/drawing/2014/main" id="{B98D3A43-26E2-5C5B-12C7-866E1272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Text Box 1028">
            <a:extLst>
              <a:ext uri="{FF2B5EF4-FFF2-40B4-BE49-F238E27FC236}">
                <a16:creationId xmlns:a16="http://schemas.microsoft.com/office/drawing/2014/main" id="{BC5AB8A6-7D1B-485C-8FF3-E55B3625C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03525"/>
            <a:ext cx="9144000" cy="4054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solidFill>
                  <a:srgbClr val="00FF00"/>
                </a:solidFill>
              </a:rPr>
              <a:t>“E, como aconteceu nos </a:t>
            </a:r>
            <a:r>
              <a:rPr lang="en-US" altLang="pt-BR" sz="4000">
                <a:solidFill>
                  <a:srgbClr val="FFFF00"/>
                </a:solidFill>
              </a:rPr>
              <a:t>dias de Noé...</a:t>
            </a:r>
            <a:r>
              <a:rPr lang="en-US" altLang="pt-BR" sz="4000">
                <a:solidFill>
                  <a:srgbClr val="00FF00"/>
                </a:solidFill>
              </a:rPr>
              <a:t> E veio o dilúvio, e os consumiu a todos, </a:t>
            </a:r>
            <a:r>
              <a:rPr lang="en-US" altLang="pt-BR" sz="4000">
                <a:solidFill>
                  <a:srgbClr val="FFFF00"/>
                </a:solidFill>
              </a:rPr>
              <a:t>assim será</a:t>
            </a:r>
            <a:r>
              <a:rPr lang="en-US" altLang="pt-BR" sz="4000">
                <a:solidFill>
                  <a:srgbClr val="00FF00"/>
                </a:solidFill>
              </a:rPr>
              <a:t> também a vinda do Filho do Homem.” </a:t>
            </a:r>
          </a:p>
          <a:p>
            <a:pPr algn="ctr">
              <a:spcBef>
                <a:spcPct val="50000"/>
              </a:spcBef>
            </a:pPr>
            <a:r>
              <a:rPr lang="en-US" altLang="pt-BR" sz="4000">
                <a:solidFill>
                  <a:srgbClr val="00FF00"/>
                </a:solidFill>
              </a:rPr>
              <a:t> </a:t>
            </a:r>
            <a:r>
              <a:rPr lang="en-US" altLang="pt-BR" sz="2800">
                <a:solidFill>
                  <a:srgbClr val="FFFF00"/>
                </a:solidFill>
              </a:rPr>
              <a:t>Mateus 24: 37-39</a:t>
            </a:r>
            <a:endParaRPr lang="en-US" altLang="pt-BR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Picture 7">
            <a:extLst>
              <a:ext uri="{FF2B5EF4-FFF2-40B4-BE49-F238E27FC236}">
                <a16:creationId xmlns:a16="http://schemas.microsoft.com/office/drawing/2014/main" id="{F70243AF-F765-5AE9-57F0-9526A456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Text Box 6">
            <a:extLst>
              <a:ext uri="{FF2B5EF4-FFF2-40B4-BE49-F238E27FC236}">
                <a16:creationId xmlns:a16="http://schemas.microsoft.com/office/drawing/2014/main" id="{64239D99-4042-4AC8-B1FC-C1904B0FD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0"/>
            <a:ext cx="9144000" cy="44894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pt-BR" sz="3400">
                <a:solidFill>
                  <a:srgbClr val="FFFF00"/>
                </a:solidFill>
              </a:rPr>
              <a:t>“E o céu recolheu-se como um livro que se enrola; e todos os montes e ilhas foram removidos dos seus lugares. Os reis da terra, os grandes, os comandantes, os ricos, os poderosos e todo escravo e todo livre se esconderam nas cavernas e nos penhascos dos montes e disseram aos montes e aos rochedos: Caí sobre nós e 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>
            <a:extLst>
              <a:ext uri="{FF2B5EF4-FFF2-40B4-BE49-F238E27FC236}">
                <a16:creationId xmlns:a16="http://schemas.microsoft.com/office/drawing/2014/main" id="{059A1849-9CF3-BD13-1CDC-A7FD48B70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0"/>
            <a:ext cx="5014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5E4AE082-CF51-A6F9-BB22-6C4867C35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538"/>
            <a:ext cx="4800600" cy="57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>
                <a:solidFill>
                  <a:srgbClr val="FFFF00"/>
                </a:solidFill>
              </a:rPr>
              <a:t>escondei-nos da face daquele que se assenta no trono e da ira do Cordeiro, porque chegou o Grande Dia da ira deles; e quem é que  pode suster-se?” </a:t>
            </a:r>
          </a:p>
          <a:p>
            <a:pPr>
              <a:spcBef>
                <a:spcPct val="50000"/>
              </a:spcBef>
            </a:pPr>
            <a:r>
              <a:rPr lang="en-US" altLang="pt-BR" sz="3200">
                <a:solidFill>
                  <a:srgbClr val="FFFF00"/>
                </a:solidFill>
              </a:rPr>
              <a:t> </a:t>
            </a:r>
            <a:r>
              <a:rPr lang="en-US" altLang="pt-BR" sz="3200">
                <a:solidFill>
                  <a:srgbClr val="FFFFFF"/>
                </a:solidFill>
              </a:rPr>
              <a:t>Apocalipse 6: 14-17</a:t>
            </a:r>
          </a:p>
        </p:txBody>
      </p:sp>
    </p:spTree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>
            <a:extLst>
              <a:ext uri="{FF2B5EF4-FFF2-40B4-BE49-F238E27FC236}">
                <a16:creationId xmlns:a16="http://schemas.microsoft.com/office/drawing/2014/main" id="{D5695DAA-F578-8619-C0CD-38D977F327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5" name="Slide" r:id="rId3" imgW="4548526" imgH="3407297" progId="PowerPoint.Slide.8">
                  <p:embed/>
                </p:oleObj>
              </mc:Choice>
              <mc:Fallback>
                <p:oleObj name="Slide" r:id="rId3" imgW="4548526" imgH="3407297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4" name="Rectangle 4">
            <a:extLst>
              <a:ext uri="{FF2B5EF4-FFF2-40B4-BE49-F238E27FC236}">
                <a16:creationId xmlns:a16="http://schemas.microsoft.com/office/drawing/2014/main" id="{645371A8-3FF9-AEDF-218A-4C9A6B42C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334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CDD8146B-E163-6133-39D4-11ABA9CD8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50180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800">
                <a:solidFill>
                  <a:srgbClr val="FFFF00"/>
                </a:solidFill>
              </a:rPr>
              <a:t>“E os mortos do Senhor naquele dia se encontrarão desde uma extremidade da terra até a outra; não serão pranteados, nem recolhidos, nem sepultados; mas serão como esterco sobre a superfície da terra.”  </a:t>
            </a:r>
          </a:p>
          <a:p>
            <a:pPr algn="ctr">
              <a:spcBef>
                <a:spcPct val="50000"/>
              </a:spcBef>
            </a:pPr>
            <a:r>
              <a:rPr lang="pt-BR" altLang="pt-BR" sz="3800">
                <a:solidFill>
                  <a:srgbClr val="FFFF99"/>
                </a:solidFill>
              </a:rPr>
              <a:t>Jeremias 25:33</a:t>
            </a:r>
          </a:p>
        </p:txBody>
      </p:sp>
    </p:spTree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>
            <a:extLst>
              <a:ext uri="{FF2B5EF4-FFF2-40B4-BE49-F238E27FC236}">
                <a16:creationId xmlns:a16="http://schemas.microsoft.com/office/drawing/2014/main" id="{21DEEC33-53AE-C1E7-19F2-E158DFC29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</p:txBody>
      </p:sp>
      <p:sp>
        <p:nvSpPr>
          <p:cNvPr id="77828" name="Text Box 4">
            <a:extLst>
              <a:ext uri="{FF2B5EF4-FFF2-40B4-BE49-F238E27FC236}">
                <a16:creationId xmlns:a16="http://schemas.microsoft.com/office/drawing/2014/main" id="{EECCA202-D78A-ACD3-695A-05F9C5DB3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49263"/>
            <a:ext cx="9144000" cy="63325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pt-BR" sz="3400">
                <a:solidFill>
                  <a:srgbClr val="FFFF00"/>
                </a:solidFill>
              </a:rPr>
              <a:t>“E vi descer do Céu um anjo, </a:t>
            </a:r>
          </a:p>
          <a:p>
            <a:pPr algn="ctr">
              <a:lnSpc>
                <a:spcPct val="90000"/>
              </a:lnSpc>
            </a:pPr>
            <a:r>
              <a:rPr lang="en-US" altLang="pt-BR" sz="3400">
                <a:solidFill>
                  <a:srgbClr val="FFFF00"/>
                </a:solidFill>
              </a:rPr>
              <a:t>que tinha a chave do abismo, </a:t>
            </a:r>
          </a:p>
          <a:p>
            <a:pPr algn="ctr">
              <a:lnSpc>
                <a:spcPct val="90000"/>
              </a:lnSpc>
            </a:pPr>
            <a:r>
              <a:rPr lang="en-US" altLang="pt-BR" sz="3400">
                <a:solidFill>
                  <a:srgbClr val="FFFF00"/>
                </a:solidFill>
              </a:rPr>
              <a:t>e uma grande cadeia na sua mão. </a:t>
            </a:r>
          </a:p>
          <a:p>
            <a:pPr algn="ctr">
              <a:lnSpc>
                <a:spcPct val="90000"/>
              </a:lnSpc>
            </a:pPr>
            <a:r>
              <a:rPr lang="en-US" altLang="pt-BR" sz="3400">
                <a:solidFill>
                  <a:srgbClr val="FFFF00"/>
                </a:solidFill>
              </a:rPr>
              <a:t>Ele prendeu o dragão, a antiga serpente, que é o diabo, e Satanás, </a:t>
            </a:r>
          </a:p>
          <a:p>
            <a:pPr algn="ctr">
              <a:lnSpc>
                <a:spcPct val="90000"/>
              </a:lnSpc>
            </a:pPr>
            <a:r>
              <a:rPr lang="en-US" altLang="pt-BR" sz="3400">
                <a:solidFill>
                  <a:srgbClr val="FFFF00"/>
                </a:solidFill>
              </a:rPr>
              <a:t>e amarrou-o por mil  anos, e lançou-o no abismo, e ali o encerrou, </a:t>
            </a:r>
          </a:p>
          <a:p>
            <a:pPr algn="ctr">
              <a:lnSpc>
                <a:spcPct val="90000"/>
              </a:lnSpc>
            </a:pPr>
            <a:r>
              <a:rPr lang="en-US" altLang="pt-BR" sz="3400">
                <a:solidFill>
                  <a:srgbClr val="FFFF00"/>
                </a:solidFill>
              </a:rPr>
              <a:t>e pôs sêlo sobre ele, para que não mais engane as nações até que os mil anos se completassem. </a:t>
            </a:r>
          </a:p>
          <a:p>
            <a:pPr algn="ctr">
              <a:lnSpc>
                <a:spcPct val="90000"/>
              </a:lnSpc>
            </a:pPr>
            <a:r>
              <a:rPr lang="en-US" altLang="pt-BR" sz="3400">
                <a:solidFill>
                  <a:srgbClr val="FFFF00"/>
                </a:solidFill>
              </a:rPr>
              <a:t>Depois disto é necessário que ele seja solto pouco tempo.”   </a:t>
            </a:r>
          </a:p>
          <a:p>
            <a:pPr algn="ctr">
              <a:lnSpc>
                <a:spcPct val="90000"/>
              </a:lnSpc>
            </a:pPr>
            <a:r>
              <a:rPr lang="en-US" altLang="pt-BR" sz="2400">
                <a:solidFill>
                  <a:srgbClr val="FFFFFF"/>
                </a:solidFill>
              </a:rPr>
              <a:t>Apocalipse 20: 1-3</a:t>
            </a:r>
            <a:r>
              <a:rPr lang="en-US" altLang="pt-BR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>
            <a:extLst>
              <a:ext uri="{FF2B5EF4-FFF2-40B4-BE49-F238E27FC236}">
                <a16:creationId xmlns:a16="http://schemas.microsoft.com/office/drawing/2014/main" id="{7CF57634-FCFB-BC75-8E4D-65E5E4812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ED510A18-4859-1C0A-469A-AF3698E3A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BEED249A-124E-B4A2-BFAD-D1DA42860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27500"/>
            <a:ext cx="914400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3600">
                <a:solidFill>
                  <a:srgbClr val="FFFF99"/>
                </a:solidFill>
              </a:rPr>
              <a:t>“Observei a terra, e eis que era sem forma e vazia; também os céus, e não tinham luz. Observei os montes, e eis que estavam tremendo; e todos os outeiros estremeciam. </a:t>
            </a:r>
          </a:p>
        </p:txBody>
      </p:sp>
      <p:sp>
        <p:nvSpPr>
          <p:cNvPr id="81926" name="Text Box 6">
            <a:extLst>
              <a:ext uri="{FF2B5EF4-FFF2-40B4-BE49-F238E27FC236}">
                <a16:creationId xmlns:a16="http://schemas.microsoft.com/office/drawing/2014/main" id="{11D471D0-AF8F-7E28-9F74-576F4734A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76200"/>
            <a:ext cx="82137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</a:rPr>
              <a:t>A TERRA FICARÁ VAZIA</a:t>
            </a:r>
          </a:p>
        </p:txBody>
      </p:sp>
      <p:pic>
        <p:nvPicPr>
          <p:cNvPr id="81927" name="Picture 7">
            <a:extLst>
              <a:ext uri="{FF2B5EF4-FFF2-40B4-BE49-F238E27FC236}">
                <a16:creationId xmlns:a16="http://schemas.microsoft.com/office/drawing/2014/main" id="{75CEA4A7-C920-4C41-48F4-ADD6FE76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8898" r="18124" b="48753"/>
          <a:stretch>
            <a:fillRect/>
          </a:stretch>
        </p:blipFill>
        <p:spPr bwMode="auto">
          <a:xfrm>
            <a:off x="685800" y="914400"/>
            <a:ext cx="7772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>
            <a:extLst>
              <a:ext uri="{FF2B5EF4-FFF2-40B4-BE49-F238E27FC236}">
                <a16:creationId xmlns:a16="http://schemas.microsoft.com/office/drawing/2014/main" id="{7FDD5A30-4D9F-792F-C7A4-3ED3536D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8898" r="18124" b="48753"/>
          <a:stretch>
            <a:fillRect/>
          </a:stretch>
        </p:blipFill>
        <p:spPr bwMode="auto">
          <a:xfrm>
            <a:off x="685800" y="914400"/>
            <a:ext cx="7772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409C36CB-5AB4-0AF1-6406-361CFFD2C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52913"/>
            <a:ext cx="9144000" cy="25288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4000">
                <a:solidFill>
                  <a:srgbClr val="FFFF99"/>
                </a:solidFill>
              </a:rPr>
              <a:t>Observei e eis que não havia homem algum, e todas as aves do céu tinham fugido. Vi também que a terra fértil era um deserto, </a:t>
            </a: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5A2A2E63-9D60-90E9-F184-4802140CB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76200"/>
            <a:ext cx="82137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</a:rPr>
              <a:t>A TERRA FICARÁ VAZIA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B8867844-26B2-F890-4398-A406D74A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Text Box 3">
            <a:extLst>
              <a:ext uri="{FF2B5EF4-FFF2-40B4-BE49-F238E27FC236}">
                <a16:creationId xmlns:a16="http://schemas.microsoft.com/office/drawing/2014/main" id="{462B862A-B28A-3889-AA81-C4154FC3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334000"/>
            <a:ext cx="7385050" cy="1433513"/>
          </a:xfrm>
          <a:prstGeom prst="rect">
            <a:avLst/>
          </a:prstGeom>
          <a:noFill/>
          <a:ln>
            <a:noFill/>
          </a:ln>
          <a:effectLst>
            <a:outerShdw dist="35921" dir="81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8800">
                <a:solidFill>
                  <a:srgbClr val="000000"/>
                </a:solidFill>
              </a:rPr>
              <a:t>Os Mil Anos</a:t>
            </a:r>
          </a:p>
        </p:txBody>
      </p:sp>
    </p:spTree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6FE07AE2-DED7-A1A7-EF61-9C45033F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8898" r="18124" b="48753"/>
          <a:stretch>
            <a:fillRect/>
          </a:stretch>
        </p:blipFill>
        <p:spPr bwMode="auto">
          <a:xfrm>
            <a:off x="685800" y="914400"/>
            <a:ext cx="7772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>
            <a:extLst>
              <a:ext uri="{FF2B5EF4-FFF2-40B4-BE49-F238E27FC236}">
                <a16:creationId xmlns:a16="http://schemas.microsoft.com/office/drawing/2014/main" id="{6DBF5E50-6990-7FC2-F842-35D552ABE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89363"/>
            <a:ext cx="9144000" cy="30845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4000">
                <a:solidFill>
                  <a:srgbClr val="FFFF99"/>
                </a:solidFill>
              </a:rPr>
              <a:t> e todas as suas cidades estavam derrubadas diante do Senhor, diante do furor da sua ira. Pois assim diz o Senhor: toda a terra ficará assolada...”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>
                <a:solidFill>
                  <a:srgbClr val="FFFFFF"/>
                </a:solidFill>
              </a:rPr>
              <a:t>Jeremias 4: 23-27</a:t>
            </a:r>
            <a:endParaRPr lang="pt-BR" altLang="pt-BR" sz="4000">
              <a:solidFill>
                <a:srgbClr val="FFFFFF"/>
              </a:solidFill>
            </a:endParaRPr>
          </a:p>
        </p:txBody>
      </p:sp>
      <p:sp>
        <p:nvSpPr>
          <p:cNvPr id="114692" name="Text Box 4">
            <a:extLst>
              <a:ext uri="{FF2B5EF4-FFF2-40B4-BE49-F238E27FC236}">
                <a16:creationId xmlns:a16="http://schemas.microsoft.com/office/drawing/2014/main" id="{5C59AC25-1A83-2DAB-EDCE-C06CD76E0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76200"/>
            <a:ext cx="82137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</a:rPr>
              <a:t>A TERRA FICARÁ VAZIA</a:t>
            </a:r>
          </a:p>
        </p:txBody>
      </p:sp>
    </p:spTree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>
            <a:extLst>
              <a:ext uri="{FF2B5EF4-FFF2-40B4-BE49-F238E27FC236}">
                <a16:creationId xmlns:a16="http://schemas.microsoft.com/office/drawing/2014/main" id="{AD4956A8-2137-64EE-04C2-D50FD25CD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38" y="2498725"/>
            <a:ext cx="7929562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6000">
                <a:solidFill>
                  <a:srgbClr val="FF0000"/>
                </a:solidFill>
              </a:rPr>
              <a:t>TERRA DESOLADA</a:t>
            </a:r>
          </a:p>
        </p:txBody>
      </p:sp>
    </p:spTree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84E10B3-48F1-380F-CB99-197D7BAF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0" name="Picture 6">
            <a:extLst>
              <a:ext uri="{FF2B5EF4-FFF2-40B4-BE49-F238E27FC236}">
                <a16:creationId xmlns:a16="http://schemas.microsoft.com/office/drawing/2014/main" id="{67BE8482-EA3E-1B35-564F-FDDA9A138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131" r="3334" b="72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69" name="Text Box 5">
            <a:extLst>
              <a:ext uri="{FF2B5EF4-FFF2-40B4-BE49-F238E27FC236}">
                <a16:creationId xmlns:a16="http://schemas.microsoft.com/office/drawing/2014/main" id="{E98B9DD9-9E8D-12B4-F0B4-F44A570BE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304800"/>
            <a:ext cx="8886825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rgbClr val="FFFF00"/>
                </a:solidFill>
              </a:rPr>
              <a:t>QUE FAREMOS DURANTE </a:t>
            </a:r>
          </a:p>
          <a:p>
            <a:pPr algn="ctr"/>
            <a:r>
              <a:rPr lang="pt-BR" altLang="pt-BR">
                <a:solidFill>
                  <a:srgbClr val="FFFF00"/>
                </a:solidFill>
              </a:rPr>
              <a:t>O MILÊNIO?</a:t>
            </a:r>
          </a:p>
        </p:txBody>
      </p:sp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Picture 5">
            <a:extLst>
              <a:ext uri="{FF2B5EF4-FFF2-40B4-BE49-F238E27FC236}">
                <a16:creationId xmlns:a16="http://schemas.microsoft.com/office/drawing/2014/main" id="{87411C20-245B-90B9-A96D-A31BAFDDC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0" name="Text Box 2">
            <a:extLst>
              <a:ext uri="{FF2B5EF4-FFF2-40B4-BE49-F238E27FC236}">
                <a16:creationId xmlns:a16="http://schemas.microsoft.com/office/drawing/2014/main" id="{41C1E8BA-9FDE-DD45-DAA2-FBBA2A41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4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  <a:p>
            <a:pPr>
              <a:spcBef>
                <a:spcPct val="50000"/>
              </a:spcBef>
            </a:pPr>
            <a:endParaRPr lang="pt-BR" altLang="pt-BR" i="1"/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2416DF49-6CF2-78E5-7354-6F4D303C4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8686800" cy="38687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>
                <a:solidFill>
                  <a:srgbClr val="FFFF00"/>
                </a:solidFill>
              </a:rPr>
              <a:t>“E vi tronos; e assentaram-se sobre eles, e foi-lhes dado o poder de  julgar... E viveram e reinaram com Cristo durante mil anos.”    </a:t>
            </a:r>
            <a:r>
              <a:rPr lang="en-US" altLang="pt-BR" sz="2800">
                <a:solidFill>
                  <a:srgbClr val="FFCC00"/>
                </a:solidFill>
              </a:rPr>
              <a:t>Apocalipse 20:4</a:t>
            </a:r>
            <a:endParaRPr lang="en-US" altLang="pt-BR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>
            <a:extLst>
              <a:ext uri="{FF2B5EF4-FFF2-40B4-BE49-F238E27FC236}">
                <a16:creationId xmlns:a16="http://schemas.microsoft.com/office/drawing/2014/main" id="{4C1B1E4A-35E8-4008-D1C5-39EA100C7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Text Box 3">
            <a:extLst>
              <a:ext uri="{FF2B5EF4-FFF2-40B4-BE49-F238E27FC236}">
                <a16:creationId xmlns:a16="http://schemas.microsoft.com/office/drawing/2014/main" id="{8699F868-8212-A442-88FC-646FD06ED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420938"/>
            <a:ext cx="7058025" cy="43402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pt-BR">
                <a:solidFill>
                  <a:srgbClr val="FFFF00"/>
                </a:solidFill>
              </a:rPr>
              <a:t>“...Não sabeis vós que os santos hão de julgar o mundo?... Não sabeis vós que havemos de julgar os anjos ? 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pt-BR" sz="3600">
                <a:solidFill>
                  <a:srgbClr val="FFCC00"/>
                </a:solidFill>
              </a:rPr>
              <a:t>I Coríntios 6: 2 e 3</a:t>
            </a:r>
            <a:endParaRPr lang="en-US" altLang="pt-BR" sz="5400"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D531A0D-EC17-F1DD-69D8-36198DC9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0833" r="11667" b="11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C66E6294-A395-4385-F391-91B25C223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2125"/>
            <a:ext cx="9158288" cy="13112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8000">
                <a:solidFill>
                  <a:srgbClr val="FFFF00"/>
                </a:solidFill>
              </a:rPr>
              <a:t>COMPROVAÇÃO</a:t>
            </a:r>
          </a:p>
        </p:txBody>
      </p:sp>
    </p:spTree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4" name="Picture 8">
            <a:extLst>
              <a:ext uri="{FF2B5EF4-FFF2-40B4-BE49-F238E27FC236}">
                <a16:creationId xmlns:a16="http://schemas.microsoft.com/office/drawing/2014/main" id="{BE284C23-1D95-32C4-DFBA-7D1B89D9C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-80963"/>
            <a:ext cx="9572626" cy="70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>
            <a:extLst>
              <a:ext uri="{FF2B5EF4-FFF2-40B4-BE49-F238E27FC236}">
                <a16:creationId xmlns:a16="http://schemas.microsoft.com/office/drawing/2014/main" id="{47689391-59D6-927B-6CBA-55AEBBA5B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114800"/>
            <a:ext cx="7847013" cy="283527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6000">
                <a:solidFill>
                  <a:srgbClr val="FFFF00"/>
                </a:solidFill>
              </a:rPr>
              <a:t>O QUE ACONTECE</a:t>
            </a:r>
          </a:p>
          <a:p>
            <a:pPr algn="ctr"/>
            <a:r>
              <a:rPr lang="pt-BR" altLang="pt-BR" sz="6000">
                <a:solidFill>
                  <a:srgbClr val="FFFF00"/>
                </a:solidFill>
              </a:rPr>
              <a:t>AO TÉRMINO </a:t>
            </a:r>
          </a:p>
          <a:p>
            <a:pPr algn="ctr"/>
            <a:r>
              <a:rPr lang="pt-BR" altLang="pt-BR" sz="6000">
                <a:solidFill>
                  <a:srgbClr val="FFFF00"/>
                </a:solidFill>
              </a:rPr>
              <a:t>DOS 1000 ANOS?</a:t>
            </a:r>
          </a:p>
        </p:txBody>
      </p:sp>
    </p:spTree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>
            <a:extLst>
              <a:ext uri="{FF2B5EF4-FFF2-40B4-BE49-F238E27FC236}">
                <a16:creationId xmlns:a16="http://schemas.microsoft.com/office/drawing/2014/main" id="{72739451-19A6-0C38-27D4-D7D477DD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 Box 7">
            <a:extLst>
              <a:ext uri="{FF2B5EF4-FFF2-40B4-BE49-F238E27FC236}">
                <a16:creationId xmlns:a16="http://schemas.microsoft.com/office/drawing/2014/main" id="{11B07E52-9A55-C5A1-D328-B3A01A7B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319088"/>
            <a:ext cx="7588250" cy="21050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6600">
                <a:solidFill>
                  <a:srgbClr val="FFFF00"/>
                </a:solidFill>
              </a:rPr>
              <a:t>RESSURREIÇÃO</a:t>
            </a:r>
          </a:p>
          <a:p>
            <a:pPr algn="ctr"/>
            <a:r>
              <a:rPr lang="pt-BR" altLang="pt-BR" sz="6600">
                <a:solidFill>
                  <a:srgbClr val="FFFF00"/>
                </a:solidFill>
              </a:rPr>
              <a:t>DOS ÍMPIOS</a:t>
            </a:r>
          </a:p>
        </p:txBody>
      </p:sp>
      <p:sp>
        <p:nvSpPr>
          <p:cNvPr id="28681" name="Rectangle 9">
            <a:extLst>
              <a:ext uri="{FF2B5EF4-FFF2-40B4-BE49-F238E27FC236}">
                <a16:creationId xmlns:a16="http://schemas.microsoft.com/office/drawing/2014/main" id="{F4908253-D04F-563D-D0E1-F5EAAA9D8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9144000" cy="3124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B8E7C98B-FEBB-7E18-C340-D144BB1CD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38463"/>
            <a:ext cx="9144000" cy="3843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>
                <a:solidFill>
                  <a:srgbClr val="FFFF66"/>
                </a:solidFill>
              </a:rPr>
              <a:t>“ Os restantes dos mortos não reviveram até que se completassem os mil anos.   </a:t>
            </a:r>
          </a:p>
          <a:p>
            <a:pPr algn="ctr">
              <a:spcBef>
                <a:spcPct val="50000"/>
              </a:spcBef>
            </a:pPr>
            <a:r>
              <a:rPr lang="en-US" altLang="pt-BR" sz="3600">
                <a:solidFill>
                  <a:srgbClr val="FFFFFF"/>
                </a:solidFill>
              </a:rPr>
              <a:t>Apocalipse 20: 5</a:t>
            </a:r>
            <a:endParaRPr lang="en-US" altLang="pt-BR" sz="6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>
            <a:extLst>
              <a:ext uri="{FF2B5EF4-FFF2-40B4-BE49-F238E27FC236}">
                <a16:creationId xmlns:a16="http://schemas.microsoft.com/office/drawing/2014/main" id="{6189B780-8BE7-B36E-3DB1-B687DE139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3334" b="10001"/>
          <a:stretch>
            <a:fillRect/>
          </a:stretch>
        </p:blipFill>
        <p:spPr bwMode="auto">
          <a:xfrm>
            <a:off x="1219200" y="0"/>
            <a:ext cx="647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1C00D4DD-27A5-24E3-E940-99DB7E050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52784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>
                <a:solidFill>
                  <a:srgbClr val="FFFF00"/>
                </a:solidFill>
              </a:rPr>
              <a:t>“ Quando, porém, se completarem os mil anos, Satanás será solto da sua prisão e sairá a seduzir as nações, que estão nos quatro cantos da terra, Gogue e Magogue, cujo número dessas é como a areia do mar, a fim de ajuntá-las para a batalha.”</a:t>
            </a:r>
            <a:r>
              <a:rPr lang="en-US" altLang="pt-BR" sz="4000">
                <a:solidFill>
                  <a:srgbClr val="FFFF00"/>
                </a:solidFill>
              </a:rPr>
              <a:t>  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rgbClr val="FFFFFF"/>
                </a:solidFill>
              </a:rPr>
              <a:t>Apocalipse</a:t>
            </a:r>
            <a:r>
              <a:rPr lang="en-US" altLang="pt-BR" sz="3200">
                <a:solidFill>
                  <a:srgbClr val="FFFFFF"/>
                </a:solidFill>
              </a:rPr>
              <a:t> </a:t>
            </a:r>
            <a:r>
              <a:rPr lang="en-US" altLang="pt-BR" sz="2800">
                <a:solidFill>
                  <a:srgbClr val="FFFFFF"/>
                </a:solidFill>
              </a:rPr>
              <a:t>20: 7,8</a:t>
            </a:r>
            <a:endParaRPr lang="en-US" altLang="pt-BR" sz="4400"/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>
            <a:extLst>
              <a:ext uri="{FF2B5EF4-FFF2-40B4-BE49-F238E27FC236}">
                <a16:creationId xmlns:a16="http://schemas.microsoft.com/office/drawing/2014/main" id="{0523FC11-6816-8021-B149-31CC8544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 Box 4">
            <a:extLst>
              <a:ext uri="{FF2B5EF4-FFF2-40B4-BE49-F238E27FC236}">
                <a16:creationId xmlns:a16="http://schemas.microsoft.com/office/drawing/2014/main" id="{5043F1A5-BF22-D34D-7A01-CDD681270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524000"/>
            <a:ext cx="8153400" cy="5124450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“E, quando eu for e vos preparar lugar, voltarei e vos receberei para mim mesmo, para que, onde eu estou, estejais vós também.”</a:t>
            </a:r>
            <a:r>
              <a:rPr lang="en-US" altLang="pt-BR">
                <a:solidFill>
                  <a:srgbClr val="FFFF99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rgbClr val="FFFFFF"/>
                </a:solidFill>
              </a:rPr>
              <a:t>João 14:3</a:t>
            </a:r>
            <a:endParaRPr lang="en-US" altLang="pt-BR">
              <a:solidFill>
                <a:srgbClr val="FFFFFF"/>
              </a:solidFill>
            </a:endParaRP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7BD3F248-BDC9-074B-FD6E-43F315F63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" y="457200"/>
            <a:ext cx="8810625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rgbClr val="FFFF00"/>
                </a:solidFill>
              </a:rPr>
              <a:t>QUAL A MAIOR PROMESSA?</a:t>
            </a:r>
          </a:p>
        </p:txBody>
      </p:sp>
    </p:spTree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>
            <a:extLst>
              <a:ext uri="{FF2B5EF4-FFF2-40B4-BE49-F238E27FC236}">
                <a16:creationId xmlns:a16="http://schemas.microsoft.com/office/drawing/2014/main" id="{9188BFB5-3A50-9373-34C6-BAA539F4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>
            <a:extLst>
              <a:ext uri="{FF2B5EF4-FFF2-40B4-BE49-F238E27FC236}">
                <a16:creationId xmlns:a16="http://schemas.microsoft.com/office/drawing/2014/main" id="{C90CDB3D-B9F6-B4B4-66BB-F28BAB7A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03525"/>
            <a:ext cx="9144000" cy="4054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66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solidFill>
                  <a:srgbClr val="FFFF66"/>
                </a:solidFill>
              </a:rPr>
              <a:t>“Vi também a cidade santa, a nova Jerusálem, que descia do céu, da parte de Deus, ataviada como noiva adornada para o seu esposo.”</a:t>
            </a:r>
            <a:r>
              <a:rPr lang="en-US" altLang="pt-BR" sz="4000">
                <a:solidFill>
                  <a:srgbClr val="FFFF99"/>
                </a:solidFill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en-US" altLang="pt-BR" sz="4000">
                <a:solidFill>
                  <a:srgbClr val="FFFF99"/>
                </a:solidFill>
              </a:rPr>
              <a:t> </a:t>
            </a:r>
            <a:r>
              <a:rPr lang="en-US" altLang="pt-BR" sz="2800">
                <a:solidFill>
                  <a:srgbClr val="FFFFFF"/>
                </a:solidFill>
              </a:rPr>
              <a:t>Apocalipse 21: 2</a:t>
            </a:r>
            <a:endParaRPr lang="en-US" altLang="pt-BR"/>
          </a:p>
        </p:txBody>
      </p:sp>
    </p:spTree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>
            <a:extLst>
              <a:ext uri="{FF2B5EF4-FFF2-40B4-BE49-F238E27FC236}">
                <a16:creationId xmlns:a16="http://schemas.microsoft.com/office/drawing/2014/main" id="{CDE63326-F0BC-66CD-F231-3527D513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 b="41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58A61CE4-59BE-D44A-40B0-373B09DE2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4775"/>
            <a:ext cx="8839200" cy="6829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solidFill>
                  <a:srgbClr val="FFFF00"/>
                </a:solidFill>
              </a:rPr>
              <a:t>“Marcharam, então pela superfície da terra e sitiaram o acampamento dos santos e a cidade querida; desceu, porém, fogo do céu e os consumiu. O diabo, o sedutor deles, foi lançado para dentro do lago de fogo e enxofre, onde estão a besta e o falso profeta...”</a:t>
            </a:r>
            <a:r>
              <a:rPr lang="en-US" altLang="pt-BR" sz="2800">
                <a:solidFill>
                  <a:srgbClr val="FFFF00"/>
                </a:solidFill>
              </a:rPr>
              <a:t>              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rgbClr val="FFFFFF"/>
                </a:solidFill>
              </a:rPr>
              <a:t> Apocalipse 20: 9,10</a:t>
            </a:r>
            <a:endParaRPr lang="en-US" alt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>
            <a:extLst>
              <a:ext uri="{FF2B5EF4-FFF2-40B4-BE49-F238E27FC236}">
                <a16:creationId xmlns:a16="http://schemas.microsoft.com/office/drawing/2014/main" id="{12CB45AE-01E0-6E56-B12B-CBF02999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1CA2D598-803E-605D-BD38-A52258D4C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59" name="Text Box 3">
            <a:extLst>
              <a:ext uri="{FF2B5EF4-FFF2-40B4-BE49-F238E27FC236}">
                <a16:creationId xmlns:a16="http://schemas.microsoft.com/office/drawing/2014/main" id="{831C241F-9675-9C51-C658-B5560EF37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75"/>
            <a:ext cx="9067800" cy="56102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solidFill>
                  <a:srgbClr val="FFFF00"/>
                </a:solidFill>
              </a:rPr>
              <a:t>“Então, a morte e o inferno foram lançados para dentro do lago de fogo. Esta é a segunda morte, o lago de fogo. E, se alguém não foi achado inscrito no livro da vida, esse foi lançado para dentro do lago de fogo.”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rgbClr val="FFFF00"/>
                </a:solidFill>
              </a:rPr>
              <a:t>Apocalipse 20: 14,15</a:t>
            </a:r>
            <a:endParaRPr lang="en-US" altLang="pt-BR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>
            <a:extLst>
              <a:ext uri="{FF2B5EF4-FFF2-40B4-BE49-F238E27FC236}">
                <a16:creationId xmlns:a16="http://schemas.microsoft.com/office/drawing/2014/main" id="{B84A9C79-B164-E0B7-EABE-EC703E9F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8" b="16158"/>
          <a:stretch>
            <a:fillRect/>
          </a:stretch>
        </p:blipFill>
        <p:spPr bwMode="auto">
          <a:xfrm>
            <a:off x="2362200" y="0"/>
            <a:ext cx="6781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Text Box 6">
            <a:extLst>
              <a:ext uri="{FF2B5EF4-FFF2-40B4-BE49-F238E27FC236}">
                <a16:creationId xmlns:a16="http://schemas.microsoft.com/office/drawing/2014/main" id="{997D4C27-5C3A-46AF-C0FA-BF299610B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403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4400">
                <a:solidFill>
                  <a:srgbClr val="FCE404"/>
                </a:solidFill>
              </a:rPr>
              <a:t>PURIFICADA</a:t>
            </a:r>
          </a:p>
        </p:txBody>
      </p:sp>
    </p:spTree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7" name="Picture 1033">
            <a:extLst>
              <a:ext uri="{FF2B5EF4-FFF2-40B4-BE49-F238E27FC236}">
                <a16:creationId xmlns:a16="http://schemas.microsoft.com/office/drawing/2014/main" id="{B91613BE-5D00-F0F4-2F32-FBA8985AB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9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6" name="Text Box 1032">
            <a:extLst>
              <a:ext uri="{FF2B5EF4-FFF2-40B4-BE49-F238E27FC236}">
                <a16:creationId xmlns:a16="http://schemas.microsoft.com/office/drawing/2014/main" id="{9B21019F-301C-6168-823E-F101E34E0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500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“Como Sodoma, e Gomorra, e as cidades circunvizinhas, que havendo-se entregue à prostituição como aqueles, seguindo após outra carne, são postas para exemplo do fogo eterno, sofrendo punição.”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FF99"/>
                </a:solidFill>
              </a:rPr>
              <a:t>Judas 7</a:t>
            </a:r>
            <a:endParaRPr lang="pt-BR" altLang="pt-BR" sz="400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>
            <a:extLst>
              <a:ext uri="{FF2B5EF4-FFF2-40B4-BE49-F238E27FC236}">
                <a16:creationId xmlns:a16="http://schemas.microsoft.com/office/drawing/2014/main" id="{E1F72DB8-3F0A-701C-D195-78CC0DBE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420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>
            <a:extLst>
              <a:ext uri="{FF2B5EF4-FFF2-40B4-BE49-F238E27FC236}">
                <a16:creationId xmlns:a16="http://schemas.microsoft.com/office/drawing/2014/main" id="{58874952-33E6-6944-39A1-9D68CE2D7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"/>
            <a:ext cx="9144000" cy="62198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“Mas, quanto aos medrosos, e aos incrédulos, e aos abomináveis, e aos homicidas, e aos adúlteros, e aos feiticeiros, e aos idólatras, e a todos os mentirosos, a sua parte será no lago ardente de fogo e enxofre, que é a segunda morte.” </a:t>
            </a:r>
          </a:p>
          <a:p>
            <a:pPr algn="ctr">
              <a:spcBef>
                <a:spcPct val="50000"/>
              </a:spcBef>
            </a:pPr>
            <a:r>
              <a:rPr lang="pt-BR" altLang="pt-BR" sz="2800">
                <a:solidFill>
                  <a:srgbClr val="FFFF99"/>
                </a:solidFill>
              </a:rPr>
              <a:t>Apocalipse 21:8</a:t>
            </a:r>
            <a:endParaRPr lang="pt-BR" altLang="pt-BR" sz="400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>
            <a:extLst>
              <a:ext uri="{FF2B5EF4-FFF2-40B4-BE49-F238E27FC236}">
                <a16:creationId xmlns:a16="http://schemas.microsoft.com/office/drawing/2014/main" id="{FC28E575-5A07-8753-F49B-B6406384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>
            <a:extLst>
              <a:ext uri="{FF2B5EF4-FFF2-40B4-BE49-F238E27FC236}">
                <a16:creationId xmlns:a16="http://schemas.microsoft.com/office/drawing/2014/main" id="{3CEC63C1-57FB-7D54-1AD5-BC57C5EA7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8534400" cy="57292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>
                <a:solidFill>
                  <a:srgbClr val="FFFF00"/>
                </a:solidFill>
              </a:rPr>
              <a:t>“Eis que faço nova todas as coisas.”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rgbClr val="FFFFFF"/>
                </a:solidFill>
              </a:rPr>
              <a:t>Apocalipse 21: 5</a:t>
            </a:r>
            <a:endParaRPr lang="en-US" altLang="pt-BR" sz="440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pt-BR" sz="4400">
                <a:solidFill>
                  <a:srgbClr val="FFFF00"/>
                </a:solidFill>
              </a:rPr>
              <a:t>“Vi novo céu e nova terra, pois o primeiro céu e a primeira terra passaram, e o mar já não existe.”  </a:t>
            </a:r>
          </a:p>
          <a:p>
            <a:pPr algn="ctr">
              <a:spcBef>
                <a:spcPct val="50000"/>
              </a:spcBef>
            </a:pPr>
            <a:r>
              <a:rPr lang="en-US" altLang="pt-BR" sz="2800">
                <a:solidFill>
                  <a:srgbClr val="FFFFFF"/>
                </a:solidFill>
              </a:rPr>
              <a:t>Apocalipse 21:1</a:t>
            </a:r>
            <a:endParaRPr lang="en-US" altLang="pt-BR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>
            <a:extLst>
              <a:ext uri="{FF2B5EF4-FFF2-40B4-BE49-F238E27FC236}">
                <a16:creationId xmlns:a16="http://schemas.microsoft.com/office/drawing/2014/main" id="{AB008A2D-FD98-978A-A5BE-40607285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3" name="Text Box 3">
            <a:extLst>
              <a:ext uri="{FF2B5EF4-FFF2-40B4-BE49-F238E27FC236}">
                <a16:creationId xmlns:a16="http://schemas.microsoft.com/office/drawing/2014/main" id="{629F2832-7BCD-9691-E6E8-698E20F33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0"/>
            <a:ext cx="6530975" cy="45466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“...Eis que o tabernáculo de Deus está com os homens, pois com eles habitará, e eles serão o seu povo, e Deus mesmo estará com eles.”  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pt-BR" altLang="pt-BR" sz="2800">
                <a:solidFill>
                  <a:srgbClr val="FFFFFF"/>
                </a:solidFill>
              </a:rPr>
              <a:t>Apocalipse 21:3</a:t>
            </a:r>
            <a:endParaRPr lang="pt-BR" altLang="pt-BR"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>
            <a:extLst>
              <a:ext uri="{FF2B5EF4-FFF2-40B4-BE49-F238E27FC236}">
                <a16:creationId xmlns:a16="http://schemas.microsoft.com/office/drawing/2014/main" id="{9214A08B-1059-248E-B1AE-9D4B5B90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3"/>
          <a:stretch>
            <a:fillRect/>
          </a:stretch>
        </p:blipFill>
        <p:spPr bwMode="auto">
          <a:xfrm>
            <a:off x="0" y="0"/>
            <a:ext cx="9144000" cy="500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>
            <a:extLst>
              <a:ext uri="{FF2B5EF4-FFF2-40B4-BE49-F238E27FC236}">
                <a16:creationId xmlns:a16="http://schemas.microsoft.com/office/drawing/2014/main" id="{A09C3DD4-357E-2BF3-A294-DD920E7F2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89363"/>
            <a:ext cx="9144000" cy="2765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EC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</a:rPr>
              <a:t>“Ele enxugará de seus olhos toda lágrima; e não haverá mais morte, nem haverá mais pranto, nem lamento, nem dor; porque já as primeiras coisas são passadas.”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2400">
                <a:solidFill>
                  <a:srgbClr val="FFFFFF"/>
                </a:solidFill>
              </a:rPr>
              <a:t>Apocalipse 21:4</a:t>
            </a:r>
            <a:endParaRPr lang="pt-BR" altLang="pt-BR" sz="36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3" name="Text Box 9">
            <a:extLst>
              <a:ext uri="{FF2B5EF4-FFF2-40B4-BE49-F238E27FC236}">
                <a16:creationId xmlns:a16="http://schemas.microsoft.com/office/drawing/2014/main" id="{D1C1C715-AA8A-162F-FF3C-534DE70BF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38800"/>
            <a:ext cx="9144000" cy="127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3200">
                <a:solidFill>
                  <a:srgbClr val="FFFF99"/>
                </a:solidFill>
              </a:rPr>
              <a:t>“Eis que vem com as nuvens, e todo olho o verá...”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pt-BR" altLang="pt-BR" sz="2000">
                <a:solidFill>
                  <a:srgbClr val="FFFFFF"/>
                </a:solidFill>
              </a:rPr>
              <a:t>Apocalipse 1:7</a:t>
            </a:r>
            <a:endParaRPr lang="pt-BR" altLang="pt-BR" sz="3200">
              <a:solidFill>
                <a:srgbClr val="FFFFFF"/>
              </a:solidFill>
            </a:endParaRPr>
          </a:p>
        </p:txBody>
      </p:sp>
      <p:sp>
        <p:nvSpPr>
          <p:cNvPr id="57354" name="Text Box 10">
            <a:extLst>
              <a:ext uri="{FF2B5EF4-FFF2-40B4-BE49-F238E27FC236}">
                <a16:creationId xmlns:a16="http://schemas.microsoft.com/office/drawing/2014/main" id="{A4BC2EC0-80DF-9206-F999-00FF783F1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-76200"/>
            <a:ext cx="7261225" cy="1433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8800">
                <a:solidFill>
                  <a:srgbClr val="FFFF00"/>
                </a:solidFill>
              </a:rPr>
              <a:t>VOLTAREI!!</a:t>
            </a:r>
          </a:p>
        </p:txBody>
      </p:sp>
      <p:pic>
        <p:nvPicPr>
          <p:cNvPr id="57355" name="Picture 11">
            <a:extLst>
              <a:ext uri="{FF2B5EF4-FFF2-40B4-BE49-F238E27FC236}">
                <a16:creationId xmlns:a16="http://schemas.microsoft.com/office/drawing/2014/main" id="{B2D5C171-3462-2943-BD32-0F0072EA1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7" name="Picture 5">
            <a:extLst>
              <a:ext uri="{FF2B5EF4-FFF2-40B4-BE49-F238E27FC236}">
                <a16:creationId xmlns:a16="http://schemas.microsoft.com/office/drawing/2014/main" id="{05A33DB7-08E6-3397-9BEA-5DBB4551B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1A260EDD-A638-61A1-16A0-241C4207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3200400"/>
            <a:ext cx="7161212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</a:rPr>
              <a:t>QUEM ENTRARÁ LÁ?</a:t>
            </a:r>
          </a:p>
        </p:txBody>
      </p:sp>
    </p:spTree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extLst>
              <a:ext uri="{FF2B5EF4-FFF2-40B4-BE49-F238E27FC236}">
                <a16:creationId xmlns:a16="http://schemas.microsoft.com/office/drawing/2014/main" id="{522DD0E4-8ADF-E04E-1224-D4AAC212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Text Box 3">
            <a:extLst>
              <a:ext uri="{FF2B5EF4-FFF2-40B4-BE49-F238E27FC236}">
                <a16:creationId xmlns:a16="http://schemas.microsoft.com/office/drawing/2014/main" id="{D6850C47-8D7C-4E2F-C654-B2D988DF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95663"/>
            <a:ext cx="9144000" cy="33861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rgbClr val="FFFF00"/>
                </a:solidFill>
              </a:rPr>
              <a:t>“Bem-aventurados aqueles que lavam as suas vestes no sangue do cordeiro para que tenham direito à árvore da vida e possam entrar na cidade pelas portas.” </a:t>
            </a:r>
          </a:p>
          <a:p>
            <a:pPr algn="ctr">
              <a:spcBef>
                <a:spcPct val="50000"/>
              </a:spcBef>
            </a:pPr>
            <a:r>
              <a:rPr lang="pt-BR" altLang="pt-BR" sz="2400">
                <a:solidFill>
                  <a:srgbClr val="FFFFFF"/>
                </a:solidFill>
              </a:rPr>
              <a:t>Apocalipse 22:14</a:t>
            </a:r>
            <a:endParaRPr lang="pt-BR" altLang="pt-BR" sz="36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>
            <a:extLst>
              <a:ext uri="{FF2B5EF4-FFF2-40B4-BE49-F238E27FC236}">
                <a16:creationId xmlns:a16="http://schemas.microsoft.com/office/drawing/2014/main" id="{3304907F-B1C2-4C7E-9B29-8C0A603D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>
            <a:extLst>
              <a:ext uri="{FF2B5EF4-FFF2-40B4-BE49-F238E27FC236}">
                <a16:creationId xmlns:a16="http://schemas.microsoft.com/office/drawing/2014/main" id="{EC9EB06C-1220-5933-6A8B-B440CA617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334"/>
          <a:stretch>
            <a:fillRect/>
          </a:stretch>
        </p:blipFill>
        <p:spPr bwMode="auto">
          <a:xfrm>
            <a:off x="0" y="0"/>
            <a:ext cx="8842375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BB405173-2796-7D3D-5329-82B63B78C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727325"/>
            <a:ext cx="6705600" cy="4054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000">
                <a:solidFill>
                  <a:srgbClr val="FFFF00"/>
                </a:solidFill>
              </a:rPr>
              <a:t>“Eis que cedo venho e está comigo a minha recompensa, para retribuir a cada um segundo a sua obra.” </a:t>
            </a:r>
          </a:p>
          <a:p>
            <a:pPr algn="r">
              <a:spcBef>
                <a:spcPct val="50000"/>
              </a:spcBef>
            </a:pPr>
            <a:r>
              <a:rPr lang="pt-BR" altLang="pt-BR" sz="4000">
                <a:solidFill>
                  <a:srgbClr val="FFFFFF"/>
                </a:solidFill>
              </a:rPr>
              <a:t> </a:t>
            </a:r>
            <a:r>
              <a:rPr lang="pt-BR" altLang="pt-BR" sz="2800">
                <a:solidFill>
                  <a:srgbClr val="FFFFFF"/>
                </a:solidFill>
              </a:rPr>
              <a:t>Apococalipse</a:t>
            </a:r>
            <a:r>
              <a:rPr lang="pt-BR" altLang="pt-BR" sz="4000">
                <a:solidFill>
                  <a:srgbClr val="FFFFFF"/>
                </a:solidFill>
              </a:rPr>
              <a:t> </a:t>
            </a:r>
            <a:r>
              <a:rPr lang="pt-BR" altLang="pt-BR" sz="2800">
                <a:solidFill>
                  <a:srgbClr val="FFFFFF"/>
                </a:solidFill>
              </a:rPr>
              <a:t>22:12</a:t>
            </a:r>
            <a:endParaRPr lang="pt-BR" altLang="pt-BR"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5" name="Picture 7">
            <a:extLst>
              <a:ext uri="{FF2B5EF4-FFF2-40B4-BE49-F238E27FC236}">
                <a16:creationId xmlns:a16="http://schemas.microsoft.com/office/drawing/2014/main" id="{AEC623C6-D5D9-577A-C581-397CDF2C5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>
            <a:extLst>
              <a:ext uri="{FF2B5EF4-FFF2-40B4-BE49-F238E27FC236}">
                <a16:creationId xmlns:a16="http://schemas.microsoft.com/office/drawing/2014/main" id="{F6DBCEB6-6A13-612E-405E-58B80B1B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425450"/>
            <a:ext cx="7161212" cy="1555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>
                <a:solidFill>
                  <a:srgbClr val="FFFF00"/>
                </a:solidFill>
              </a:rPr>
              <a:t>ONDE VOCÊ ESTARÁ</a:t>
            </a:r>
          </a:p>
          <a:p>
            <a:pPr algn="ctr"/>
            <a:r>
              <a:rPr lang="pt-BR" altLang="pt-BR">
                <a:solidFill>
                  <a:srgbClr val="FFFF00"/>
                </a:solidFill>
              </a:rPr>
              <a:t>NO MILÊNIO?</a:t>
            </a:r>
          </a:p>
        </p:txBody>
      </p:sp>
    </p:spTree>
  </p:cSld>
  <p:clrMapOvr>
    <a:masterClrMapping/>
  </p:clrMapOvr>
  <p:transition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>
            <a:extLst>
              <a:ext uri="{FF2B5EF4-FFF2-40B4-BE49-F238E27FC236}">
                <a16:creationId xmlns:a16="http://schemas.microsoft.com/office/drawing/2014/main" id="{47DE3CD3-5171-8C6C-7406-E774B220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Text Box 8">
            <a:extLst>
              <a:ext uri="{FF2B5EF4-FFF2-40B4-BE49-F238E27FC236}">
                <a16:creationId xmlns:a16="http://schemas.microsoft.com/office/drawing/2014/main" id="{A53F3497-A170-BCC7-5324-ABB0A8081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915400" cy="9144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5400" b="1">
                <a:solidFill>
                  <a:srgbClr val="FF0000"/>
                </a:solidFill>
              </a:rPr>
              <a:t>NA TERRA DESOLADA?</a:t>
            </a:r>
          </a:p>
        </p:txBody>
      </p:sp>
    </p:spTree>
  </p:cSld>
  <p:clrMapOvr>
    <a:masterClrMapping/>
  </p:clrMapOvr>
  <p:transition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>
            <a:extLst>
              <a:ext uri="{FF2B5EF4-FFF2-40B4-BE49-F238E27FC236}">
                <a16:creationId xmlns:a16="http://schemas.microsoft.com/office/drawing/2014/main" id="{FBD461CD-4E1A-1243-9599-BA171839E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8" name="Text Box 2">
            <a:extLst>
              <a:ext uri="{FF2B5EF4-FFF2-40B4-BE49-F238E27FC236}">
                <a16:creationId xmlns:a16="http://schemas.microsoft.com/office/drawing/2014/main" id="{C984F93B-106F-5E57-7B75-2CFE8CA81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143000"/>
            <a:ext cx="5562600" cy="5183188"/>
          </a:xfrm>
          <a:prstGeom prst="rect">
            <a:avLst/>
          </a:prstGeom>
          <a:noFill/>
          <a:ln>
            <a:noFill/>
          </a:ln>
          <a:effectLst>
            <a:outerShdw dist="165588" dir="3451728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9600" b="1">
                <a:solidFill>
                  <a:srgbClr val="FFFF00"/>
                </a:solidFill>
              </a:rPr>
              <a:t>NO </a:t>
            </a:r>
            <a:r>
              <a:rPr lang="en-US" altLang="pt-BR" sz="13000" b="1">
                <a:solidFill>
                  <a:srgbClr val="FFFF00"/>
                </a:solidFill>
              </a:rPr>
              <a:t>CÉU</a:t>
            </a:r>
            <a:r>
              <a:rPr lang="en-US" altLang="pt-BR" sz="11000" b="1">
                <a:solidFill>
                  <a:srgbClr val="FFFF00"/>
                </a:solidFill>
              </a:rPr>
              <a:t>?</a:t>
            </a:r>
          </a:p>
          <a:p>
            <a:pPr algn="ctr">
              <a:spcBef>
                <a:spcPct val="50000"/>
              </a:spcBef>
            </a:pPr>
            <a:endParaRPr lang="en-US" altLang="pt-BR" sz="72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plit orient="vert"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>
            <a:extLst>
              <a:ext uri="{FF2B5EF4-FFF2-40B4-BE49-F238E27FC236}">
                <a16:creationId xmlns:a16="http://schemas.microsoft.com/office/drawing/2014/main" id="{03DA6811-2981-02F4-528A-2A9B9C37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t="1312" r="900" b="1459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>
            <a:extLst>
              <a:ext uri="{FF2B5EF4-FFF2-40B4-BE49-F238E27FC236}">
                <a16:creationId xmlns:a16="http://schemas.microsoft.com/office/drawing/2014/main" id="{8B485A29-8238-EB3F-977E-406431AD5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5" name="Picture 9">
            <a:extLst>
              <a:ext uri="{FF2B5EF4-FFF2-40B4-BE49-F238E27FC236}">
                <a16:creationId xmlns:a16="http://schemas.microsoft.com/office/drawing/2014/main" id="{0C5ED35D-EE1B-96C1-2F8C-2EC04644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Text Box 6">
            <a:extLst>
              <a:ext uri="{FF2B5EF4-FFF2-40B4-BE49-F238E27FC236}">
                <a16:creationId xmlns:a16="http://schemas.microsoft.com/office/drawing/2014/main" id="{7DB34FA4-59CB-A16C-465B-9ACCF3F18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47800"/>
            <a:ext cx="8534400" cy="50339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rgbClr val="FFFF99"/>
                </a:solidFill>
              </a:rPr>
              <a:t>“Não vos admireis disso, porque vem a hora em que todos os que estão nos sepulcros ouvirão a sua voz e sairão: os que tiverem feito o bem, para a </a:t>
            </a:r>
            <a:r>
              <a:rPr lang="pt-BR" altLang="pt-BR" sz="3600">
                <a:solidFill>
                  <a:srgbClr val="FFCC00"/>
                </a:solidFill>
              </a:rPr>
              <a:t>ressurreição da vida</a:t>
            </a:r>
            <a:r>
              <a:rPr lang="pt-BR" altLang="pt-BR" sz="3600">
                <a:solidFill>
                  <a:srgbClr val="FFFF99"/>
                </a:solidFill>
              </a:rPr>
              <a:t>, e os que tiverem praticado o mal, para a ressurreição do juízo.”  </a:t>
            </a:r>
          </a:p>
          <a:p>
            <a:pPr algn="ctr">
              <a:spcBef>
                <a:spcPct val="50000"/>
              </a:spcBef>
            </a:pPr>
            <a:r>
              <a:rPr lang="pt-BR" altLang="pt-BR" sz="2400">
                <a:solidFill>
                  <a:srgbClr val="FFFFFF"/>
                </a:solidFill>
              </a:rPr>
              <a:t>João 5: 28,29</a:t>
            </a:r>
            <a:endParaRPr lang="pt-BR" altLang="pt-BR" sz="3600">
              <a:solidFill>
                <a:srgbClr val="FFFFFF"/>
              </a:solidFill>
            </a:endParaRPr>
          </a:p>
        </p:txBody>
      </p:sp>
      <p:sp>
        <p:nvSpPr>
          <p:cNvPr id="60424" name="Text Box 8">
            <a:extLst>
              <a:ext uri="{FF2B5EF4-FFF2-40B4-BE49-F238E27FC236}">
                <a16:creationId xmlns:a16="http://schemas.microsoft.com/office/drawing/2014/main" id="{75428631-C122-C8F8-9F49-99614D291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220663"/>
            <a:ext cx="9191625" cy="823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FFFF00"/>
                </a:solidFill>
              </a:rPr>
              <a:t>AS DUAS RESSURREIÇÕES</a:t>
            </a:r>
          </a:p>
        </p:txBody>
      </p:sp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>
            <a:extLst>
              <a:ext uri="{FF2B5EF4-FFF2-40B4-BE49-F238E27FC236}">
                <a16:creationId xmlns:a16="http://schemas.microsoft.com/office/drawing/2014/main" id="{8BE0BC91-E667-9336-104A-2A8266410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Text Box 5">
            <a:extLst>
              <a:ext uri="{FF2B5EF4-FFF2-40B4-BE49-F238E27FC236}">
                <a16:creationId xmlns:a16="http://schemas.microsoft.com/office/drawing/2014/main" id="{89AF7B3B-843A-8869-E21F-B9BA8DF09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19325"/>
            <a:ext cx="8001000" cy="4486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>
                <a:solidFill>
                  <a:srgbClr val="FFFF99"/>
                </a:solidFill>
              </a:rPr>
              <a:t>“Não queremos irmãos, que sejais ignorantes acerca dos que já dormem, para que não vos entristeçais como os outros que não têm esperança. Porque o Senhor mesmo descerá do céu com grande brado, à voz</a:t>
            </a: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6503719E-952B-5B64-DBC0-33F9636FE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0"/>
            <a:ext cx="8464550" cy="11906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600">
                <a:solidFill>
                  <a:srgbClr val="FFFF00"/>
                </a:solidFill>
              </a:rPr>
              <a:t>QUANDO OCORRERÁ </a:t>
            </a:r>
          </a:p>
          <a:p>
            <a:pPr algn="ctr"/>
            <a:r>
              <a:rPr lang="pt-BR" altLang="pt-BR" sz="3600">
                <a:solidFill>
                  <a:srgbClr val="FFFF00"/>
                </a:solidFill>
              </a:rPr>
              <a:t>A RESSURREIÇÃO PARA A VIDA?</a:t>
            </a:r>
          </a:p>
        </p:txBody>
      </p:sp>
    </p:spTree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>
            <a:extLst>
              <a:ext uri="{FF2B5EF4-FFF2-40B4-BE49-F238E27FC236}">
                <a16:creationId xmlns:a16="http://schemas.microsoft.com/office/drawing/2014/main" id="{C38BF209-7783-C89C-A1BB-44E6ACC1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CEC0D3F1-3EFA-7D7B-AFA9-A28834884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43288"/>
            <a:ext cx="8229600" cy="38719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>
                <a:solidFill>
                  <a:srgbClr val="FFFF99"/>
                </a:solidFill>
              </a:rPr>
              <a:t> do arcanjo, ao som da trombeta de Deus, </a:t>
            </a:r>
            <a:r>
              <a:rPr lang="pt-BR" altLang="pt-BR" sz="4000">
                <a:solidFill>
                  <a:srgbClr val="FFCC00"/>
                </a:solidFill>
              </a:rPr>
              <a:t>e os que morreram em Cristo ressuscitarão primeiro</a:t>
            </a:r>
            <a:r>
              <a:rPr lang="pt-BR" altLang="pt-BR" sz="4000">
                <a:solidFill>
                  <a:srgbClr val="FFFF99"/>
                </a:solidFill>
              </a:rPr>
              <a:t>.”                        </a:t>
            </a:r>
            <a:r>
              <a:rPr lang="pt-BR" altLang="pt-BR" sz="2800">
                <a:solidFill>
                  <a:srgbClr val="FFFFFF"/>
                </a:solidFill>
              </a:rPr>
              <a:t>I Tessalonicenses 4:16</a:t>
            </a:r>
            <a:endParaRPr lang="pt-BR" altLang="pt-BR" sz="4000">
              <a:solidFill>
                <a:srgbClr val="FFFFFF"/>
              </a:solidFill>
            </a:endParaRPr>
          </a:p>
          <a:p>
            <a:pPr algn="ctr">
              <a:spcBef>
                <a:spcPct val="50000"/>
              </a:spcBef>
            </a:pPr>
            <a:endParaRPr lang="pt-BR" altLang="pt-BR" sz="400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Sereno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Office\Modelos\Estruturas de apresentação\SERENO.POT</Template>
  <TotalTime>1490</TotalTime>
  <Words>1478</Words>
  <Application>Microsoft Office PowerPoint</Application>
  <PresentationFormat>Apresentação na tela (4:3)</PresentationFormat>
  <Paragraphs>118</Paragraphs>
  <Slides>57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3" baseType="lpstr">
      <vt:lpstr>Arial Black</vt:lpstr>
      <vt:lpstr>Times New Roman</vt:lpstr>
      <vt:lpstr>Monotype Sorts</vt:lpstr>
      <vt:lpstr>Arial</vt:lpstr>
      <vt:lpstr>Sereno</vt:lpstr>
      <vt:lpstr>Slide do Microsoft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Ilson Arlei Geisler</dc:creator>
  <cp:lastModifiedBy>Pr. Marcelo Carvalho</cp:lastModifiedBy>
  <cp:revision>108</cp:revision>
  <cp:lastPrinted>1999-11-10T00:43:08Z</cp:lastPrinted>
  <dcterms:created xsi:type="dcterms:W3CDTF">1998-08-29T21:46:42Z</dcterms:created>
  <dcterms:modified xsi:type="dcterms:W3CDTF">2022-05-19T08:54:31Z</dcterms:modified>
</cp:coreProperties>
</file>