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52"/>
  </p:notesMasterIdLst>
  <p:sldIdLst>
    <p:sldId id="319" r:id="rId2"/>
    <p:sldId id="320" r:id="rId3"/>
    <p:sldId id="256" r:id="rId4"/>
    <p:sldId id="326" r:id="rId5"/>
    <p:sldId id="324" r:id="rId6"/>
    <p:sldId id="325" r:id="rId7"/>
    <p:sldId id="296" r:id="rId8"/>
    <p:sldId id="258" r:id="rId9"/>
    <p:sldId id="261" r:id="rId10"/>
    <p:sldId id="287" r:id="rId11"/>
    <p:sldId id="327" r:id="rId12"/>
    <p:sldId id="298" r:id="rId13"/>
    <p:sldId id="288" r:id="rId14"/>
    <p:sldId id="289" r:id="rId15"/>
    <p:sldId id="300" r:id="rId16"/>
    <p:sldId id="301" r:id="rId17"/>
    <p:sldId id="302" r:id="rId18"/>
    <p:sldId id="317" r:id="rId19"/>
    <p:sldId id="318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62" r:id="rId30"/>
    <p:sldId id="283" r:id="rId31"/>
    <p:sldId id="303" r:id="rId32"/>
    <p:sldId id="304" r:id="rId33"/>
    <p:sldId id="305" r:id="rId34"/>
    <p:sldId id="290" r:id="rId35"/>
    <p:sldId id="293" r:id="rId36"/>
    <p:sldId id="277" r:id="rId37"/>
    <p:sldId id="310" r:id="rId38"/>
    <p:sldId id="278" r:id="rId39"/>
    <p:sldId id="294" r:id="rId40"/>
    <p:sldId id="291" r:id="rId41"/>
    <p:sldId id="295" r:id="rId42"/>
    <p:sldId id="315" r:id="rId43"/>
    <p:sldId id="328" r:id="rId44"/>
    <p:sldId id="311" r:id="rId45"/>
    <p:sldId id="316" r:id="rId46"/>
    <p:sldId id="313" r:id="rId47"/>
    <p:sldId id="312" r:id="rId48"/>
    <p:sldId id="314" r:id="rId49"/>
    <p:sldId id="282" r:id="rId50"/>
    <p:sldId id="322" r:id="rId51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3"/>
      <p:bold r:id="rId54"/>
      <p:italic r:id="rId55"/>
    </p:embeddedFont>
    <p:embeddedFont>
      <p:font typeface="Monotype Sorts" panose="05000000000000000000" pitchFamily="2" charset="2"/>
      <p:regular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2A0000"/>
    <a:srgbClr val="3A0000"/>
    <a:srgbClr val="FF0000"/>
    <a:srgbClr val="FFFF99"/>
    <a:srgbClr val="FF99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75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66" d="100"/>
          <a:sy n="66" d="100"/>
        </p:scale>
        <p:origin x="-930" y="6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2B755BF-6C94-B50C-1BEB-ED226958D1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088AC90-E46E-92D3-E6B0-A9C4673E44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9DA1265-F883-0707-F6EB-BD98866ECD1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74479C13-F503-E31A-0D20-B8537C636A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0"/>
            <a:r>
              <a:rPr lang="pt-BR" altLang="pt-BR"/>
              <a:t>Segundo nível</a:t>
            </a:r>
          </a:p>
          <a:p>
            <a:pPr lvl="0"/>
            <a:r>
              <a:rPr lang="pt-BR" altLang="pt-BR"/>
              <a:t>Terceiro nível</a:t>
            </a:r>
          </a:p>
          <a:p>
            <a:pPr lvl="0"/>
            <a:r>
              <a:rPr lang="pt-BR" altLang="pt-BR"/>
              <a:t>Quarto nível</a:t>
            </a:r>
          </a:p>
          <a:p>
            <a:pPr lvl="0"/>
            <a:r>
              <a:rPr lang="pt-BR" altLang="pt-BR"/>
              <a:t>Quinto nível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1716F4BE-66C7-7C36-E25E-050B1CEDFB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11B751B7-2596-A1FE-8037-545ADC9E9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B457A3A-9082-41A2-8536-D5D2890B015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75AAAE-F085-277C-2E84-205D1D8EA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9170B-4268-4298-A979-4E2195F79FE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7D4D10D-773B-8147-7114-DA9C7E22E7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985ED2C-EDE9-E37E-A58C-5F121F31B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D2FB18-E371-5139-812E-AAD9F9C87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CEC4B-6737-42E0-9103-CFB65AD32C60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D67DB5D-1C2E-22A0-1C52-EAADD7741D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D930233-CC06-ED66-92D7-9A1BDE4AF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D04C7C-18F2-5E6E-722D-9E6BF4F63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889CF-3C75-4012-83D1-02B1DC51EB14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6237448-3F16-0E61-CA4F-5FD67BB7BD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37533A2-6967-27A0-91ED-C5B1439A7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395ECE-4322-FE19-6137-39707778A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E549F-E72A-4B5A-B4AC-ABB3044FCB16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7D619B54-9D9D-AAC2-EF38-BED418D7A2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96C3E14-8A75-93E5-0070-D49BF852D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FEF0CA-ECCD-FEDE-EC0B-E7204D888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99792-108D-436B-8448-DB838DDE5A1E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D3830C8-A285-7F9A-8A72-77C92A5668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E82A4ED-8A91-9DC6-17B7-FF2A9C677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56001C-52FF-5366-91EF-E3910B530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5825C-8FC5-43DF-A344-68F1EB394B7B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F7920C0-39CB-569E-1D99-6872464E52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55CFF37-B758-DA7E-637B-19118AC17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F5B2EC-C89A-D822-9552-396A11A44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073BB-F409-4796-9C2A-E5958DABF6C7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272F596-FA4D-67E7-4824-BA7F0E8451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AE0EEB6-F29A-F30E-924C-1FB8A1B1E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77D8AA-F26A-718C-2B7A-86FDDEB1E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B53A4-9580-4008-B6A2-3E8A91B6BFA3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6C74650-8104-16B7-615C-ECB2B3CFF9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B58AC7E-174C-BA4E-78CF-8FF4D09B1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DESDE O JARDIM DO ÉDEN O ENGANO DA ANTIGA SERPENTE É “NÃO MORRERÁS”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>
            <a:extLst>
              <a:ext uri="{FF2B5EF4-FFF2-40B4-BE49-F238E27FC236}">
                <a16:creationId xmlns:a16="http://schemas.microsoft.com/office/drawing/2014/main" id="{8A91D861-BF75-7E32-1EAE-C55444AF17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1493504F-3A27-4CE5-BF5D-B59E58B2CB15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9396" name="Picture 4">
              <a:extLst>
                <a:ext uri="{FF2B5EF4-FFF2-40B4-BE49-F238E27FC236}">
                  <a16:creationId xmlns:a16="http://schemas.microsoft.com/office/drawing/2014/main" id="{390D2611-28A4-DFCF-06F9-7348B77BE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397" name="Rectangle 5">
            <a:extLst>
              <a:ext uri="{FF2B5EF4-FFF2-40B4-BE49-F238E27FC236}">
                <a16:creationId xmlns:a16="http://schemas.microsoft.com/office/drawing/2014/main" id="{DF38EC5D-C8CF-144C-39F2-4B86E85DEC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46723628-3FF0-05BA-33B8-3491122EA9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392F172-74DC-B7A1-0005-18A1689F07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3808B2EB-6A37-EF3D-E37D-EF0034ADAF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A0966539-821A-EAED-71CA-2B1B0CFF26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BAB4172F-B2D4-4EF4-952D-088D2B0C2F2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BBB79-19F8-3D39-F1A4-FC89C3BF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6A8EFB-4AC2-C425-BAF3-A6A3B7F49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AF913-00A8-55CB-4FD7-1A0942DC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BA539-7402-9DB2-E029-607A38F4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72841-1571-580E-9A64-606FC1CF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CF86-6A4A-45B8-AD02-FCF0FEC3313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775572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01F056-B915-A939-D52C-37F17F583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0E8EC3-4FE2-D52B-22AF-28E05AD17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BBF387-3EE5-D4DE-43EF-DB98AD2C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493AE0-31E4-3969-3D7D-7F0F740E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BD6B56-BD79-0AEC-96C7-AF05292F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ACD7-C2F2-48E5-9C60-3F972A7899F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323917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6A17-739D-C4AA-1D4C-9D66C4E5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268AFA-8641-6CF5-24C8-1F35C313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5B7A0-92AF-F2C9-C3C9-1A4B9EC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2669BE-735D-7114-2470-F20E4D39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00FFC-AD85-7081-DD32-A9F9222F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F68B-C949-4178-BCE6-F6B5444C59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670035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0741D-2737-2FDA-7E22-EFFD8F9A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D2AB60-9238-6461-1526-BB46CE6C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981A2-F6D1-F0EA-A31E-4B8BEB2E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4704F-D73F-FFCF-1430-9DD4B76D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A8581-9569-888D-73ED-CCB5A9D6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397C-E308-43D9-A09F-449BD03A102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4508493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8F161-0B57-62BB-5B7A-954F1872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FC571A-DEE7-C95D-2DA8-C10B7AED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C91AC3-28BF-A650-7698-B8459F40A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02B4E0-06FD-0D33-C4C8-41E7BCC7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780C97-595F-2917-A14C-60A569E4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0A9B6E-6A6D-6229-79A8-15F011CB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97980-ED62-495D-BB6F-F2DCC56CBF6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36609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E7876-78ED-E532-8DBA-1B164215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FF56B4-C613-D15B-2A81-B63ABEFAE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446AB0-9DC8-FCEB-21AE-FA0C24E7A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8299CB-E4E5-AE27-76A9-83F505841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ABC655-A124-E3A5-91D7-2F97D8C40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4F0DC9-5647-2108-1633-2E0E5AC8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A63B55-FB1F-748F-3926-B546B027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B80988-4A7E-9287-5E47-D28406C2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BD7EA-0F58-4E42-905A-18F98BBCB48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1532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BC223-7248-3454-3F12-29068708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88FBCC-8DA9-2FAF-046E-FC4A49C2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1A028F-1B51-A957-E051-98316D71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80A9D2-96EF-E092-C2EF-533562BC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D18FC-D719-41B9-8F61-DDB0C930FE3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73047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82410A-33D0-54D7-C4D6-1D854679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368BEA-32B4-6C06-2706-3F65F019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84350A-93A2-306A-7A2B-C7DD185A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DB3E5-D53A-4CCF-8119-F6A51E6E79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3556167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9317-7399-12C7-EC52-1F4C4F4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BE3A-5329-D937-5D83-9048A0F4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917AB8-8611-979C-945A-B1075052A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2876CB-8D57-53D4-46EB-DED96098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C0FA34-5340-FD5B-63C1-AECC2072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3E3B8-37F5-D6A3-646F-F61A77B6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7F4A1-21A4-4996-A254-5147295D32F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92038684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188F2-2587-905C-5FBE-7241368B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7C381F-BD86-DD71-65D6-76B120C36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B4C67-A8DA-42BE-22D0-9E5F6D99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1B6F9-BDFC-9335-5C72-B6A12496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E527CB-B743-B952-8198-90F26AD6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9580B2-E83D-61AC-1EA4-8A2DB093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0AE97-CD50-4784-BFD3-E0157A5062A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6779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>
            <a:extLst>
              <a:ext uri="{FF2B5EF4-FFF2-40B4-BE49-F238E27FC236}">
                <a16:creationId xmlns:a16="http://schemas.microsoft.com/office/drawing/2014/main" id="{D5C817D8-0E3C-4DBB-55A1-D70D3286E7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8371" name="Rectangle 3">
              <a:extLst>
                <a:ext uri="{FF2B5EF4-FFF2-40B4-BE49-F238E27FC236}">
                  <a16:creationId xmlns:a16="http://schemas.microsoft.com/office/drawing/2014/main" id="{18828E67-E17C-CD69-D9A5-AEBDB7AE980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8372" name="Picture 4">
              <a:extLst>
                <a:ext uri="{FF2B5EF4-FFF2-40B4-BE49-F238E27FC236}">
                  <a16:creationId xmlns:a16="http://schemas.microsoft.com/office/drawing/2014/main" id="{4D02F0DD-6D0D-A2B6-A4E8-746086E3A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3" name="Line 5">
              <a:extLst>
                <a:ext uri="{FF2B5EF4-FFF2-40B4-BE49-F238E27FC236}">
                  <a16:creationId xmlns:a16="http://schemas.microsoft.com/office/drawing/2014/main" id="{D7F2F1CA-A555-D25D-6336-DB6A5163C78D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8374" name="Rectangle 6">
            <a:extLst>
              <a:ext uri="{FF2B5EF4-FFF2-40B4-BE49-F238E27FC236}">
                <a16:creationId xmlns:a16="http://schemas.microsoft.com/office/drawing/2014/main" id="{6AAA80EE-319C-F51F-C24D-8F887F2FE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AFB31B55-BAB7-8D55-40F3-72DFCEDC3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FCAC961D-3AFC-83B6-C371-02C60FF9B5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A34BB1F9-E345-06AD-6B37-D9A86E2450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6C1587C9-2D2E-9C03-9700-B553DCB4DA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146C52F7-B5CB-4412-BF58-CC99CD2B8334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51E4A637-F3F2-3CA0-F1C0-6B99D827A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anose="05000000000000000000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0A3E116E-2A70-FA06-EA7A-15FBAED7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>
            <a:extLst>
              <a:ext uri="{FF2B5EF4-FFF2-40B4-BE49-F238E27FC236}">
                <a16:creationId xmlns:a16="http://schemas.microsoft.com/office/drawing/2014/main" id="{38714A24-A041-E8DE-6A2F-993B3E1A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6528"/>
          <a:stretch>
            <a:fillRect/>
          </a:stretch>
        </p:blipFill>
        <p:spPr bwMode="auto">
          <a:xfrm>
            <a:off x="0" y="5334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F869744D-BD68-A80B-A845-2D6A10EC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0650"/>
            <a:ext cx="9144000" cy="2851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pt-BR" sz="3600">
                <a:solidFill>
                  <a:srgbClr val="FFFF00"/>
                </a:solidFill>
              </a:rPr>
              <a:t>“ E O PÓ VOLTE À TERRA, COMO O ERA, E QUE O </a:t>
            </a:r>
            <a:r>
              <a:rPr lang="en-US" altLang="pt-BR" sz="3600"/>
              <a:t>SOPRO</a:t>
            </a:r>
            <a:r>
              <a:rPr lang="en-US" altLang="pt-BR" sz="3600">
                <a:solidFill>
                  <a:srgbClr val="FFFF00"/>
                </a:solidFill>
              </a:rPr>
              <a:t> VOLTE A DEUS QUE O CONCEDEU”                       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pt-BR" sz="2000">
                <a:solidFill>
                  <a:srgbClr val="FFFF00"/>
                </a:solidFill>
              </a:rPr>
              <a:t>Bíblia TEB Ed. Paulinas</a:t>
            </a:r>
          </a:p>
          <a:p>
            <a:pPr algn="ctr">
              <a:spcBef>
                <a:spcPct val="50000"/>
              </a:spcBef>
            </a:pPr>
            <a:r>
              <a:rPr lang="en-US" altLang="pt-BR" sz="2000">
                <a:solidFill>
                  <a:srgbClr val="FFFF00"/>
                </a:solidFill>
              </a:rPr>
              <a:t>ECLESIASTES 12:7</a:t>
            </a:r>
            <a:endParaRPr lang="en-US" altLang="pt-BR" sz="3600">
              <a:solidFill>
                <a:srgbClr val="FFFF00"/>
              </a:solidFill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C216EB97-857C-8CD4-F910-FF654E4A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450"/>
            <a:ext cx="6562725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/>
              <a:t>É O INVERSO!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E731DD17-B600-95D0-BC41-B5D0BD35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1581" r="9248" b="4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>
            <a:extLst>
              <a:ext uri="{FF2B5EF4-FFF2-40B4-BE49-F238E27FC236}">
                <a16:creationId xmlns:a16="http://schemas.microsoft.com/office/drawing/2014/main" id="{A119BA9D-2748-DAED-B9EC-6A120977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6E2B2B5A-EC5C-D073-E978-F9655861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18038"/>
            <a:ext cx="7239000" cy="21637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</a:rPr>
              <a:t>“... porque tu és pó e ao pó tornarás.” 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99"/>
                </a:solidFill>
              </a:rPr>
              <a:t>Gênesis 3:19</a:t>
            </a:r>
            <a:endParaRPr lang="pt-BR" altLang="pt-BR" sz="44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>
            <a:extLst>
              <a:ext uri="{FF2B5EF4-FFF2-40B4-BE49-F238E27FC236}">
                <a16:creationId xmlns:a16="http://schemas.microsoft.com/office/drawing/2014/main" id="{412DCEFE-3B76-A081-078D-77474C35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4" b="21078"/>
          <a:stretch>
            <a:fillRect/>
          </a:stretch>
        </p:blipFill>
        <p:spPr bwMode="auto">
          <a:xfrm>
            <a:off x="0" y="457200"/>
            <a:ext cx="91440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97C5BD4D-DED3-ADD3-3D19-34B19E41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05313"/>
            <a:ext cx="9144000" cy="240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“Porque os vivos sabem que hão de morrer, mas os </a:t>
            </a:r>
            <a:r>
              <a:rPr lang="pt-BR" altLang="pt-BR" sz="3200">
                <a:solidFill>
                  <a:srgbClr val="FF9933"/>
                </a:solidFill>
              </a:rPr>
              <a:t>mortos não sabem coisa nenhuma,</a:t>
            </a:r>
            <a:r>
              <a:rPr lang="pt-BR" altLang="pt-BR" sz="3200">
                <a:solidFill>
                  <a:srgbClr val="FFFF00"/>
                </a:solidFill>
              </a:rPr>
              <a:t> nem tampouco terão eles recompensa, porque sua memória jaz no esquecimento.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073A0096-8FC7-9BCC-4A4F-6623E2B4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80613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O QUE SABEM OS MORTOS?</a:t>
            </a: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>
            <a:extLst>
              <a:ext uri="{FF2B5EF4-FFF2-40B4-BE49-F238E27FC236}">
                <a16:creationId xmlns:a16="http://schemas.microsoft.com/office/drawing/2014/main" id="{992C96AC-29A2-7C3A-4284-FAF31E28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4" b="21078"/>
          <a:stretch>
            <a:fillRect/>
          </a:stretch>
        </p:blipFill>
        <p:spPr bwMode="auto">
          <a:xfrm>
            <a:off x="0" y="457200"/>
            <a:ext cx="91440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519F314B-B6F7-7201-6719-A5791002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80613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O QUE SABEM OS MORTOS?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65039EC-42B0-6A16-3747-04B46292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8788"/>
            <a:ext cx="8991600" cy="25892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Amor, ódio e inveja para eles já pereceram; para sempre não têm eles parte em coisa alguma do que se faz debaixo do sol.”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Eclesiastes 9: 5,6</a:t>
            </a:r>
            <a:endParaRPr lang="pt-BR" altLang="pt-BR" sz="32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>
            <a:extLst>
              <a:ext uri="{FF2B5EF4-FFF2-40B4-BE49-F238E27FC236}">
                <a16:creationId xmlns:a16="http://schemas.microsoft.com/office/drawing/2014/main" id="{FA71B498-0362-02B6-E41C-00BCE597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21692"/>
          <a:stretch>
            <a:fillRect/>
          </a:stretch>
        </p:blipFill>
        <p:spPr bwMode="auto">
          <a:xfrm>
            <a:off x="1524000" y="609600"/>
            <a:ext cx="762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AA1BF6F8-A532-8996-6DC2-FA8DCAFF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81300"/>
            <a:ext cx="8229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</a:rPr>
              <a:t>“Louvarei ao Senhor durante a minha vida; </a:t>
            </a:r>
            <a:r>
              <a:rPr lang="pt-BR" altLang="pt-BR" sz="2800"/>
              <a:t>cantarei louvores  ao meu Deus enquanto eu viver.</a:t>
            </a:r>
            <a:r>
              <a:rPr lang="pt-BR" altLang="pt-BR" sz="2800">
                <a:solidFill>
                  <a:srgbClr val="FFFF00"/>
                </a:solidFill>
              </a:rPr>
              <a:t> Não confieis em príncipes, nem nos filhos dos homens, em quem não há salvação. </a:t>
            </a:r>
            <a:r>
              <a:rPr lang="pt-BR" altLang="pt-BR" sz="2800"/>
              <a:t>Sai-lhes o espírito, e eles tornam ao pó; nesse dia, perecem todos os  seus pensamentos</a:t>
            </a:r>
            <a:r>
              <a:rPr lang="pt-BR" altLang="pt-BR" sz="2800">
                <a:solidFill>
                  <a:srgbClr val="FFFF00"/>
                </a:solidFill>
              </a:rPr>
              <a:t>.” 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Salmos 146:2-3</a:t>
            </a:r>
            <a:endParaRPr lang="pt-BR" altLang="pt-BR" sz="3600">
              <a:solidFill>
                <a:srgbClr val="FFFF99"/>
              </a:solidFill>
            </a:endParaRP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6582CBA9-60D8-9FA5-7D56-8D8B5209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34963"/>
            <a:ext cx="63436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/>
              <a:t>ATÉ QUANDO PODEREMOS </a:t>
            </a:r>
          </a:p>
          <a:p>
            <a:r>
              <a:rPr lang="pt-BR" altLang="pt-BR" sz="3200"/>
              <a:t>LOUVAR A DEUS?</a:t>
            </a: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>
            <a:extLst>
              <a:ext uri="{FF2B5EF4-FFF2-40B4-BE49-F238E27FC236}">
                <a16:creationId xmlns:a16="http://schemas.microsoft.com/office/drawing/2014/main" id="{D653CDCB-D4AB-2490-CC41-0977B9FB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/>
          <a:stretch>
            <a:fillRect/>
          </a:stretch>
        </p:blipFill>
        <p:spPr bwMode="auto">
          <a:xfrm>
            <a:off x="0" y="533400"/>
            <a:ext cx="9144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>
            <a:extLst>
              <a:ext uri="{FF2B5EF4-FFF2-40B4-BE49-F238E27FC236}">
                <a16:creationId xmlns:a16="http://schemas.microsoft.com/office/drawing/2014/main" id="{C55F2F61-A209-6B25-A06E-5911A6C6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71725"/>
            <a:ext cx="6553200" cy="4486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</a:rPr>
              <a:t>“Os mortos não louvam o Senhor, nem os que descem à região do silêncio. Nós, porém, bendiremos o Senhor, desde agora e para sempre.”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</a:rPr>
              <a:t>                  </a:t>
            </a:r>
            <a:r>
              <a:rPr lang="pt-BR" altLang="pt-BR" sz="2800">
                <a:solidFill>
                  <a:schemeClr val="bg1"/>
                </a:solidFill>
              </a:rPr>
              <a:t>Salmos 115:17,18</a:t>
            </a:r>
            <a:endParaRPr lang="pt-BR" altLang="pt-BR" sz="3600">
              <a:solidFill>
                <a:schemeClr val="bg1"/>
              </a:solidFill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F4F1ECB7-C69C-0B3F-3302-9FCAEC35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8046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/>
              <a:t>OS MORTOS PODEM LOUVAR A DEUS?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>
            <a:extLst>
              <a:ext uri="{FF2B5EF4-FFF2-40B4-BE49-F238E27FC236}">
                <a16:creationId xmlns:a16="http://schemas.microsoft.com/office/drawing/2014/main" id="{C9BC690B-47CB-4917-4CF3-ABB3535C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/>
          <a:stretch>
            <a:fillRect/>
          </a:stretch>
        </p:blipFill>
        <p:spPr bwMode="auto">
          <a:xfrm>
            <a:off x="0" y="0"/>
            <a:ext cx="9144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>
            <a:extLst>
              <a:ext uri="{FF2B5EF4-FFF2-40B4-BE49-F238E27FC236}">
                <a16:creationId xmlns:a16="http://schemas.microsoft.com/office/drawing/2014/main" id="{05F6A006-4BFC-4EAF-626E-F9C84965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“Pois, na morte, não há recordação de ti; no sepulcro, quem te dará louvor?”</a:t>
            </a:r>
            <a:r>
              <a:rPr lang="pt-BR" altLang="pt-BR" sz="3600">
                <a:solidFill>
                  <a:srgbClr val="FFFF00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Salmos 6:5</a:t>
            </a:r>
            <a:endParaRPr lang="pt-BR" altLang="pt-BR" sz="32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89F2ECDC-19D7-29C0-C388-EC82AD2E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F6D7F244-C67E-F848-8C26-33E73124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8001000" cy="3937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600">
                <a:solidFill>
                  <a:srgbClr val="00FF00"/>
                </a:solidFill>
              </a:rPr>
              <a:t>“Lembra-te de que a minha vida é um </a:t>
            </a:r>
            <a:r>
              <a:rPr lang="pt-BR" altLang="pt-BR" sz="3600">
                <a:solidFill>
                  <a:srgbClr val="00FFFF"/>
                </a:solidFill>
              </a:rPr>
              <a:t>sopro</a:t>
            </a:r>
            <a:r>
              <a:rPr lang="pt-BR" altLang="pt-BR" sz="3600">
                <a:solidFill>
                  <a:srgbClr val="00FF00"/>
                </a:solidFill>
              </a:rPr>
              <a:t>; os meus olhos não tornarão a ver o bem. Os olhos dos que agora me vêem não me verão mais; os teus olhos me procurarão, mas já não serei.</a:t>
            </a:r>
            <a:endParaRPr lang="pt-BR" altLang="pt-BR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80FFC4A4-A956-96DB-D1B2-234D7189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Text Box 3">
            <a:extLst>
              <a:ext uri="{FF2B5EF4-FFF2-40B4-BE49-F238E27FC236}">
                <a16:creationId xmlns:a16="http://schemas.microsoft.com/office/drawing/2014/main" id="{B889596E-CD2C-1E44-77E8-58421C42E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610600" cy="40290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600">
                <a:solidFill>
                  <a:srgbClr val="00FF00"/>
                </a:solidFill>
              </a:rPr>
              <a:t>Tal como a nuvem se desfaz e passa,</a:t>
            </a:r>
            <a:r>
              <a:rPr lang="pt-BR" altLang="pt-BR" sz="3600">
                <a:solidFill>
                  <a:srgbClr val="CCECFF"/>
                </a:solidFill>
              </a:rPr>
              <a:t> </a:t>
            </a:r>
            <a:r>
              <a:rPr lang="pt-BR" altLang="pt-BR" sz="3600">
                <a:solidFill>
                  <a:srgbClr val="FF3300"/>
                </a:solidFill>
              </a:rPr>
              <a:t>aquele que desce à</a:t>
            </a:r>
            <a:r>
              <a:rPr lang="pt-BR" altLang="pt-BR" sz="3600">
                <a:solidFill>
                  <a:srgbClr val="CCECFF"/>
                </a:solidFill>
              </a:rPr>
              <a:t> </a:t>
            </a:r>
            <a:r>
              <a:rPr lang="pt-BR" altLang="pt-BR" sz="3600">
                <a:solidFill>
                  <a:srgbClr val="FF3300"/>
                </a:solidFill>
              </a:rPr>
              <a:t>sepultura jamais tornará a subir.</a:t>
            </a:r>
            <a:r>
              <a:rPr lang="pt-BR" altLang="pt-BR" sz="3600">
                <a:solidFill>
                  <a:srgbClr val="CCECFF"/>
                </a:solidFill>
              </a:rPr>
              <a:t> </a:t>
            </a:r>
            <a:r>
              <a:rPr lang="pt-BR" altLang="pt-BR" sz="3600">
                <a:solidFill>
                  <a:srgbClr val="00FF00"/>
                </a:solidFill>
              </a:rPr>
              <a:t>Nunca mais tornará à sua casa, nem o lugar onde habita o conhecerá jamais.”</a:t>
            </a:r>
            <a:r>
              <a:rPr lang="pt-BR" altLang="pt-BR" sz="3600">
                <a:solidFill>
                  <a:srgbClr val="CCECFF"/>
                </a:solidFill>
              </a:rPr>
              <a:t> 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Jó 7:9,10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CD6D4170-4855-41A0-CE7A-C4A65EC9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B57B3174-B43D-DE5F-946B-EF7C034A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6485D01F-B48A-A30C-2DA7-55C63C4C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60338"/>
            <a:ext cx="9144000" cy="63166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rgbClr val="FFFF00"/>
                </a:solidFill>
              </a:rPr>
              <a:t>  NÓS SOMOS UMA ALMA?</a:t>
            </a:r>
          </a:p>
          <a:p>
            <a:pPr>
              <a:spcBef>
                <a:spcPct val="50000"/>
              </a:spcBef>
            </a:pPr>
            <a:endParaRPr lang="en-US" altLang="pt-BR" sz="48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altLang="pt-BR" sz="48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rgbClr val="FFFF00"/>
                </a:solidFill>
              </a:rPr>
              <a:t>                  OU</a:t>
            </a:r>
          </a:p>
          <a:p>
            <a:pPr>
              <a:spcBef>
                <a:spcPct val="50000"/>
              </a:spcBef>
            </a:pPr>
            <a:endParaRPr lang="en-US" altLang="pt-BR" sz="48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rgbClr val="FFFF00"/>
                </a:solidFill>
              </a:rPr>
              <a:t>  NÓS TEMOS UMA ALMA?</a:t>
            </a:r>
            <a:endParaRPr lang="en-US" altLang="pt-BR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3" name="Picture 23">
            <a:extLst>
              <a:ext uri="{FF2B5EF4-FFF2-40B4-BE49-F238E27FC236}">
                <a16:creationId xmlns:a16="http://schemas.microsoft.com/office/drawing/2014/main" id="{991E4CCB-D9A6-5C0C-A0E1-FE24C8CF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ABFB6F1F-75BC-C527-48CE-6A1022410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4582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4800">
              <a:solidFill>
                <a:schemeClr val="tx1"/>
              </a:solidFill>
              <a:latin typeface="Glowworm" pitchFamily="34" charset="0"/>
            </a:endParaRPr>
          </a:p>
          <a:p>
            <a:pPr>
              <a:spcBef>
                <a:spcPct val="50000"/>
              </a:spcBef>
            </a:pPr>
            <a:endParaRPr lang="en-US" altLang="pt-BR" sz="4800">
              <a:solidFill>
                <a:schemeClr val="tx1"/>
              </a:solidFill>
              <a:latin typeface="Glowworm" pitchFamily="34" charset="0"/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8AE18DC0-5936-20BF-D840-7F2762F0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71800"/>
            <a:ext cx="6248400" cy="2286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 b="1">
                <a:solidFill>
                  <a:srgbClr val="FFFF00"/>
                </a:solidFill>
              </a:rPr>
              <a:t>NÉPHESH =</a:t>
            </a:r>
            <a:endParaRPr lang="en-US" altLang="pt-BR" sz="189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pt-BR" sz="6000" b="1">
                <a:solidFill>
                  <a:srgbClr val="FFFF00"/>
                </a:solidFill>
              </a:rPr>
              <a:t>              ALMA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07C30C81-E694-085C-EB65-0B33C207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14400"/>
            <a:ext cx="4038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600">
                <a:solidFill>
                  <a:srgbClr val="FFFF99"/>
                </a:solidFill>
              </a:rPr>
              <a:t>750 VT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E72FB64F-B64D-E94D-ECB9-3743738C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054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99"/>
                </a:solidFill>
              </a:rPr>
              <a:t>473 x</a:t>
            </a:r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id="{371EEABB-26CA-06CF-1E43-F4AD63C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3375"/>
            <a:ext cx="2663825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pt-BR" sz="11700">
                <a:solidFill>
                  <a:srgbClr val="FFFF00"/>
                </a:solidFill>
                <a:cs typeface="Times New Roman" panose="02020603050405020304" pitchFamily="18" charset="0"/>
              </a:rPr>
              <a:t>נֶפֶשׁ</a:t>
            </a: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4BB140E8-0349-5616-424B-53CC89F9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B622208B-37E5-4F15-2C34-18699AF6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7239000" cy="6188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VIDA          118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PESSOA       29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CORPO         15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APETITE        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VONTADE      4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MORTE          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pt-BR" sz="4400" b="1">
              <a:solidFill>
                <a:srgbClr val="FFFF00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        </a:t>
            </a:r>
            <a:r>
              <a:rPr lang="en-US" altLang="pt-BR" sz="4400" b="1">
                <a:solidFill>
                  <a:srgbClr val="FFFF99"/>
                </a:solidFill>
              </a:rPr>
              <a:t>44 Maneiras</a:t>
            </a:r>
            <a:endParaRPr lang="en-US" altLang="pt-BR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21">
            <a:extLst>
              <a:ext uri="{FF2B5EF4-FFF2-40B4-BE49-F238E27FC236}">
                <a16:creationId xmlns:a16="http://schemas.microsoft.com/office/drawing/2014/main" id="{4662725F-76C5-5A34-AA89-B0D43DA4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20E9AD96-5D7F-639E-D5D5-F0CEED25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5400" b="1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98C0225C-AA40-3891-3F8D-0202C11A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5029200" cy="15557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9600" b="1">
                <a:solidFill>
                  <a:srgbClr val="FFFF00"/>
                </a:solidFill>
                <a:latin typeface="Symbol" panose="05050102010706020507" pitchFamily="18" charset="2"/>
              </a:rPr>
              <a:t>yuch</a:t>
            </a:r>
            <a:endParaRPr lang="en-US" altLang="pt-BR" sz="600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17425" name="Line 17">
            <a:extLst>
              <a:ext uri="{FF2B5EF4-FFF2-40B4-BE49-F238E27FC236}">
                <a16:creationId xmlns:a16="http://schemas.microsoft.com/office/drawing/2014/main" id="{9DB7F2D8-6A93-7E72-1700-FF1689F825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762000"/>
            <a:ext cx="228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33CE9B4D-C2D7-1222-F07B-6CDF9771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82938"/>
            <a:ext cx="8153400" cy="28368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 b="1">
                <a:solidFill>
                  <a:srgbClr val="FFFF00"/>
                </a:solidFill>
              </a:rPr>
              <a:t>Psiquê</a:t>
            </a:r>
            <a:endParaRPr lang="en-US" altLang="pt-BR" sz="54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rgbClr val="FFFF99"/>
                </a:solidFill>
              </a:rPr>
              <a:t>VIDA, PRINCÍPIO DE VIDA, CRIATURA VIVA.</a:t>
            </a:r>
          </a:p>
        </p:txBody>
      </p:sp>
      <p:sp>
        <p:nvSpPr>
          <p:cNvPr id="17428" name="Text Box 20">
            <a:extLst>
              <a:ext uri="{FF2B5EF4-FFF2-40B4-BE49-F238E27FC236}">
                <a16:creationId xmlns:a16="http://schemas.microsoft.com/office/drawing/2014/main" id="{1F6BC5BD-0600-6B26-EC9D-3A9402765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127125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000" b="1">
                <a:solidFill>
                  <a:srgbClr val="FFFF99"/>
                </a:solidFill>
              </a:rPr>
              <a:t>150 NT</a:t>
            </a:r>
            <a:endParaRPr lang="en-US" altLang="pt-BR" sz="54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2CC88FFB-86E5-4BBB-84D2-3EF9BC9A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C1B9534E-E2CF-F9F2-1D6B-915254F3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43038"/>
            <a:ext cx="7086600" cy="41195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</a:rPr>
              <a:t>ALMA     58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</a:rPr>
              <a:t>VIDA      40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</a:rPr>
              <a:t>VOCÊ     01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</a:rPr>
              <a:t>NÓS       01</a:t>
            </a:r>
            <a:endParaRPr lang="en-US" altLang="pt-BR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EEB7B092-DBA9-004A-F7F7-C988936A0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0772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/>
              <a:t>NÓS NÃO TEMOS UMA ALMA</a:t>
            </a:r>
          </a:p>
          <a:p>
            <a:pPr algn="ctr">
              <a:spcBef>
                <a:spcPct val="50000"/>
              </a:spcBef>
            </a:pPr>
            <a:r>
              <a:rPr lang="en-US" altLang="pt-BR" sz="6600" b="1">
                <a:solidFill>
                  <a:srgbClr val="FFFF00"/>
                </a:solidFill>
              </a:rPr>
              <a:t>NÓS SOMOS UMA ALMA</a:t>
            </a:r>
            <a:endParaRPr lang="en-US" altLang="pt-BR" sz="6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7" name="Picture 17">
            <a:extLst>
              <a:ext uri="{FF2B5EF4-FFF2-40B4-BE49-F238E27FC236}">
                <a16:creationId xmlns:a16="http://schemas.microsoft.com/office/drawing/2014/main" id="{3AE5B90A-2C63-60DC-B557-3670718D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xt Box 12">
            <a:extLst>
              <a:ext uri="{FF2B5EF4-FFF2-40B4-BE49-F238E27FC236}">
                <a16:creationId xmlns:a16="http://schemas.microsoft.com/office/drawing/2014/main" id="{83BB4148-E962-99E9-AC12-EB42C7A8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38400"/>
            <a:ext cx="6324600" cy="1098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600" b="1">
                <a:solidFill>
                  <a:srgbClr val="FFFF00"/>
                </a:solidFill>
              </a:rPr>
              <a:t>RUAH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3D319D9B-6D4A-69B5-9EB0-845BDBC8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14400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pt-BR" sz="4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C6ABC1A3-BBD4-B45F-175F-CA782160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38200"/>
            <a:ext cx="304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>
                <a:solidFill>
                  <a:srgbClr val="FFFF99"/>
                </a:solidFill>
              </a:rPr>
              <a:t>378 VT</a:t>
            </a: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2F7781A5-ABC9-B3F8-3C43-713CC681E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10025"/>
            <a:ext cx="8686800" cy="2771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99"/>
                </a:solidFill>
              </a:rPr>
              <a:t>VENTO                                RESPIRAÇÃO                     VIDA                                    FÔLEGO, PODER CRIATIVO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C660F8C3-4D7C-8BDE-0050-7B6055D3E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175"/>
            <a:ext cx="259238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pt-BR" sz="12900">
                <a:solidFill>
                  <a:srgbClr val="FFFF00"/>
                </a:solidFill>
                <a:cs typeface="Times New Roman" panose="02020603050405020304" pitchFamily="18" charset="0"/>
              </a:rPr>
              <a:t>רוּהַ</a:t>
            </a:r>
          </a:p>
        </p:txBody>
      </p:sp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2FFCA1EE-E92C-D9FD-1DB5-2621E2BF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140AF841-1323-5169-A6CB-4A680E7DE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9200"/>
            <a:ext cx="7010400" cy="4781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VENTO         117</a:t>
            </a:r>
          </a:p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SOPRO         33</a:t>
            </a:r>
          </a:p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ESPÍRITO     76</a:t>
            </a:r>
          </a:p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VIDA            25</a:t>
            </a:r>
          </a:p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</a:rPr>
              <a:t>FÔLEGO        9</a:t>
            </a:r>
            <a:endParaRPr lang="en-US" altLang="pt-BR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>
            <a:extLst>
              <a:ext uri="{FF2B5EF4-FFF2-40B4-BE49-F238E27FC236}">
                <a16:creationId xmlns:a16="http://schemas.microsoft.com/office/drawing/2014/main" id="{18537EAC-7398-8381-296D-1DBD9108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68057E3C-73EB-5F88-968C-CCE228BA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5638800" cy="155575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9600" b="1">
                <a:solidFill>
                  <a:srgbClr val="FFFF00"/>
                </a:solidFill>
                <a:latin typeface="Symbol" panose="05050102010706020507" pitchFamily="18" charset="2"/>
              </a:rPr>
              <a:t>pneuma</a:t>
            </a:r>
            <a:endParaRPr lang="en-US" altLang="pt-BR" sz="800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8F6248BB-9CDF-A401-5899-B151669F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44763"/>
            <a:ext cx="5715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7200">
                <a:solidFill>
                  <a:srgbClr val="FFFF00"/>
                </a:solidFill>
              </a:rPr>
              <a:t>PNEUMA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72D6E10B-A1CF-DD68-B056-31460A75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838200"/>
            <a:ext cx="259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</a:rPr>
              <a:t>NT</a:t>
            </a:r>
            <a:endParaRPr lang="en-US" altLang="pt-BR">
              <a:solidFill>
                <a:srgbClr val="FFFF00"/>
              </a:solidFill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14F4AF9F-F442-BFC7-A5CC-F501A9FE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>
                <a:solidFill>
                  <a:srgbClr val="FFFF99"/>
                </a:solidFill>
              </a:rPr>
              <a:t>HÁLITO, SOPRO, VENTO, ESPÍRITO</a:t>
            </a:r>
          </a:p>
        </p:txBody>
      </p:sp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326CCC0-9846-2FAD-4940-D6AFF0A3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811C41BC-990F-A75B-401D-4AF3DFB4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629400" cy="19208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>
                <a:solidFill>
                  <a:srgbClr val="FFFF00"/>
                </a:solidFill>
              </a:rPr>
              <a:t> O ENGANO DO ÉDEN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72F0A07-9BE3-47B9-831E-B73DAC55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5638800"/>
            <a:ext cx="9753600" cy="11414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/>
              <a:t>“... Certamente não morrereis.”</a:t>
            </a:r>
            <a:r>
              <a:rPr lang="pt-BR" altLang="pt-BR" sz="3200"/>
              <a:t>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/>
              <a:t>     </a:t>
            </a:r>
            <a:r>
              <a:rPr lang="pt-BR" altLang="pt-BR" sz="2800">
                <a:solidFill>
                  <a:srgbClr val="FFFF99"/>
                </a:solidFill>
              </a:rPr>
              <a:t>Gênesis 3:4</a:t>
            </a:r>
            <a:endParaRPr lang="pt-BR" altLang="pt-BR" sz="36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BEFC0FC4-61FA-B225-F1A3-7233B6B4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>
            <a:extLst>
              <a:ext uri="{FF2B5EF4-FFF2-40B4-BE49-F238E27FC236}">
                <a16:creationId xmlns:a16="http://schemas.microsoft.com/office/drawing/2014/main" id="{FD49242E-597D-4829-DD45-FEC3B452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488" y="4114800"/>
            <a:ext cx="24495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900">
                <a:solidFill>
                  <a:srgbClr val="2A0000"/>
                </a:solidFill>
              </a:rPr>
              <a:t>M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FC953811-91C8-DE87-93BD-E5E1B74E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49850"/>
            <a:ext cx="36226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0600">
                <a:solidFill>
                  <a:srgbClr val="440000"/>
                </a:solidFill>
              </a:rPr>
              <a:t>MOR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11E777CF-2246-2BC5-C74A-9F364673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791200"/>
            <a:ext cx="42465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/>
              <a:t>MORTE</a:t>
            </a:r>
          </a:p>
        </p:txBody>
      </p:sp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FE583364-F81C-D914-2BCD-A8C595B8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7500" b="55829"/>
          <a:stretch>
            <a:fillRect/>
          </a:stretch>
        </p:blipFill>
        <p:spPr bwMode="auto">
          <a:xfrm>
            <a:off x="0" y="685800"/>
            <a:ext cx="9144000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A7E9BF28-09DE-7442-2C1F-8E17B042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32325"/>
            <a:ext cx="8839200" cy="222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rgbClr val="FFFF00"/>
                </a:solidFill>
              </a:rPr>
              <a:t>“…A ALMA QUE PECAR ESSA MORRERÁ”</a:t>
            </a:r>
            <a:r>
              <a:rPr lang="en-US" altLang="pt-BR" sz="4400">
                <a:solidFill>
                  <a:srgbClr val="FFFF00"/>
                </a:solidFill>
              </a:rPr>
              <a:t>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FFFF00"/>
                </a:solidFill>
              </a:rPr>
              <a:t>                </a:t>
            </a:r>
            <a:r>
              <a:rPr lang="en-US" altLang="pt-BR" sz="3200">
                <a:solidFill>
                  <a:srgbClr val="FFFF99"/>
                </a:solidFill>
              </a:rPr>
              <a:t>Ezequiel 18:4</a:t>
            </a:r>
            <a:endParaRPr lang="en-US" altLang="pt-BR" sz="4400">
              <a:solidFill>
                <a:srgbClr val="FFFF99"/>
              </a:solidFill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653A0A34-CE48-E9A1-8A42-C651E32D2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8925"/>
            <a:ext cx="7250113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/>
              <a:t>A ALMA MORRE?</a:t>
            </a:r>
          </a:p>
        </p:txBody>
      </p:sp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>
            <a:extLst>
              <a:ext uri="{FF2B5EF4-FFF2-40B4-BE49-F238E27FC236}">
                <a16:creationId xmlns:a16="http://schemas.microsoft.com/office/drawing/2014/main" id="{2EDCB6EB-4FF5-60C3-88EB-405D4B25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 b="20000"/>
          <a:stretch>
            <a:fillRect/>
          </a:stretch>
        </p:blipFill>
        <p:spPr bwMode="auto">
          <a:xfrm>
            <a:off x="0" y="609600"/>
            <a:ext cx="9144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1C971C7A-1EEC-0506-7824-42F204F3A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525"/>
            <a:ext cx="9144000" cy="2381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</a:rPr>
              <a:t>“ Que é o homem </a:t>
            </a:r>
            <a:r>
              <a:rPr lang="pt-BR" altLang="pt-BR" sz="3600">
                <a:solidFill>
                  <a:srgbClr val="FF9933"/>
                </a:solidFill>
              </a:rPr>
              <a:t>mortal</a:t>
            </a:r>
            <a:r>
              <a:rPr lang="pt-BR" altLang="pt-BR" sz="3600">
                <a:solidFill>
                  <a:srgbClr val="FFFF00"/>
                </a:solidFill>
              </a:rPr>
              <a:t> para que Te lembres dele? E  o filho do homem, para que o visites?”  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99"/>
                </a:solidFill>
              </a:rPr>
              <a:t>Salmos 8:4</a:t>
            </a:r>
            <a:endParaRPr lang="pt-BR" altLang="pt-BR" sz="3600">
              <a:solidFill>
                <a:srgbClr val="FFFF99"/>
              </a:solidFill>
            </a:endParaRP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59ACAC96-482E-EBF3-8CAF-50FA57E6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6688"/>
            <a:ext cx="7972425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/>
              <a:t>MORTAL OU IMORTAL?</a:t>
            </a:r>
          </a:p>
        </p:txBody>
      </p:sp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>
            <a:extLst>
              <a:ext uri="{FF2B5EF4-FFF2-40B4-BE49-F238E27FC236}">
                <a16:creationId xmlns:a16="http://schemas.microsoft.com/office/drawing/2014/main" id="{D82F732A-F87D-3766-C437-7CBA3A26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36250"/>
          <a:stretch>
            <a:fillRect/>
          </a:stretch>
        </p:blipFill>
        <p:spPr bwMode="auto">
          <a:xfrm>
            <a:off x="0" y="45720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id="{A23CC1D1-51FA-EEC5-2094-AD722E5A2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9825"/>
            <a:ext cx="9144000" cy="45354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>
                <a:solidFill>
                  <a:srgbClr val="FFFF00"/>
                </a:solidFill>
              </a:rPr>
              <a:t>“... O Rei dos Reis e Senhor dos senhores; o único que possui imortalidade, que habita em luz inacessível, a quem homem algum jamais viu, nem é capaz de ver. A Ele honra e poder eterno. Amém.”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99"/>
                </a:solidFill>
              </a:rPr>
              <a:t>I Timóteo 6:15,16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DB29BE6-26F4-28BE-D9E1-3F504F3D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455025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QUEM SOMENTE É IMORTAL?</a:t>
            </a:r>
          </a:p>
        </p:txBody>
      </p:sp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32642381-3BDC-0156-0F0F-C1F3B9CF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2452688"/>
            <a:ext cx="6173787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/>
              <a:t>QUAL A SOLUÇÃO PARA A</a:t>
            </a:r>
            <a:r>
              <a:rPr lang="pt-BR" altLang="pt-BR"/>
              <a:t> </a:t>
            </a:r>
          </a:p>
          <a:p>
            <a:pPr algn="ctr"/>
            <a:r>
              <a:rPr lang="pt-BR" altLang="pt-BR" sz="9600"/>
              <a:t>MORTE?</a:t>
            </a:r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>
            <a:extLst>
              <a:ext uri="{FF2B5EF4-FFF2-40B4-BE49-F238E27FC236}">
                <a16:creationId xmlns:a16="http://schemas.microsoft.com/office/drawing/2014/main" id="{3C4BCC3F-70FE-97CC-EBA4-42E57FA6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2">
            <a:extLst>
              <a:ext uri="{FF2B5EF4-FFF2-40B4-BE49-F238E27FC236}">
                <a16:creationId xmlns:a16="http://schemas.microsoft.com/office/drawing/2014/main" id="{9B30FBE3-947A-0297-DD4B-CF860394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0475"/>
            <a:ext cx="9144000" cy="3840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</a:rPr>
              <a:t>“ Não vos admireis mais com tudo isso! Vem a hora em que todos os que jazem nos</a:t>
            </a:r>
            <a:r>
              <a:rPr lang="en-US" altLang="pt-BR" sz="3200">
                <a:solidFill>
                  <a:srgbClr val="FF9933"/>
                </a:solidFill>
              </a:rPr>
              <a:t> túmulos </a:t>
            </a:r>
            <a:r>
              <a:rPr lang="en-US" altLang="pt-BR" sz="3200">
                <a:solidFill>
                  <a:srgbClr val="FFFF00"/>
                </a:solidFill>
              </a:rPr>
              <a:t>ouvirão a Sua voz e </a:t>
            </a:r>
            <a:r>
              <a:rPr lang="en-US" altLang="pt-BR" sz="3200">
                <a:solidFill>
                  <a:srgbClr val="FF9933"/>
                </a:solidFill>
              </a:rPr>
              <a:t>sairão</a:t>
            </a:r>
            <a:r>
              <a:rPr lang="en-US" altLang="pt-BR" sz="3200">
                <a:solidFill>
                  <a:srgbClr val="FFFF00"/>
                </a:solidFill>
              </a:rPr>
              <a:t>. Os que tiverem feito o bem para a ressurreição da vida, os que praticaram o mal para a ressurreição do juízo.” </a:t>
            </a:r>
          </a:p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rgbClr val="FFFF99"/>
                </a:solidFill>
              </a:rPr>
              <a:t>João</a:t>
            </a:r>
            <a:r>
              <a:rPr lang="en-US" altLang="pt-BR" sz="3600">
                <a:solidFill>
                  <a:srgbClr val="FFFF99"/>
                </a:solidFill>
              </a:rPr>
              <a:t> </a:t>
            </a:r>
            <a:r>
              <a:rPr lang="en-US" altLang="pt-BR" sz="2800">
                <a:solidFill>
                  <a:srgbClr val="FFFF99"/>
                </a:solidFill>
              </a:rPr>
              <a:t>5:28,29</a:t>
            </a:r>
            <a:endParaRPr lang="en-US" altLang="pt-BR" sz="48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CC29E5E7-7418-7B42-0B77-C456C855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C81E254A-EB77-A5FD-03C6-5F52E764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82E8E0A6-6C41-CE9F-B9C4-55EEFF45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9144000" cy="2759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“Porquanto o Senhor mesmo, dada a sua palavra de ordem, ouvida a voz do arcanjo, e ressoada a trombeta de Deus, descerá dos céus, e </a:t>
            </a:r>
            <a:r>
              <a:rPr lang="pt-BR" altLang="pt-BR" sz="3200"/>
              <a:t>os mortos em Cristo ressuscitarão primeiro.”</a:t>
            </a:r>
            <a:r>
              <a:rPr lang="pt-BR" altLang="pt-BR" sz="3200">
                <a:solidFill>
                  <a:srgbClr val="FFFF00"/>
                </a:solidFill>
              </a:rPr>
              <a:t>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</a:rPr>
              <a:t>I Tessalonicenses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  <a:r>
              <a:rPr lang="pt-BR" altLang="pt-BR" sz="2800">
                <a:solidFill>
                  <a:schemeClr val="bg1"/>
                </a:solidFill>
              </a:rPr>
              <a:t>4:16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0BF80148-55D2-B9D2-E056-8AFD4758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b="20000"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2D14413E-C898-BD25-BE6C-7655D6C4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2588"/>
            <a:ext cx="9144000" cy="3935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</a:rPr>
              <a:t>“Ora, o Espírito afirma expressamente que, nos últimos tempos, alguns </a:t>
            </a:r>
            <a:r>
              <a:rPr lang="pt-BR" altLang="pt-BR" sz="3600">
                <a:solidFill>
                  <a:srgbClr val="66CCFF"/>
                </a:solidFill>
              </a:rPr>
              <a:t>apostatarão da fé,</a:t>
            </a:r>
            <a:r>
              <a:rPr lang="pt-BR" altLang="pt-BR" sz="3600">
                <a:solidFill>
                  <a:schemeClr val="bg1"/>
                </a:solidFill>
              </a:rPr>
              <a:t> por obedecerem a espíritos enganadores e a ensinos de demônios.”</a:t>
            </a:r>
            <a:r>
              <a:rPr lang="pt-BR" altLang="pt-BR" sz="3600"/>
              <a:t> 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I Timóteo 4:1</a:t>
            </a:r>
          </a:p>
        </p:txBody>
      </p:sp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>
            <a:extLst>
              <a:ext uri="{FF2B5EF4-FFF2-40B4-BE49-F238E27FC236}">
                <a16:creationId xmlns:a16="http://schemas.microsoft.com/office/drawing/2014/main" id="{31A4CDA3-466E-B12B-BF6D-525983AB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71499688-7977-EC5E-17D6-2154B1CCD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6700"/>
            <a:ext cx="9144000" cy="2679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“Num momento, num abrir e fechar d’olhos, ao ressoar da última trombeta. A trombeta soará, os mortos ressuscitarão incorruptíveis, e nós seremos transformados.”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FF99"/>
                </a:solidFill>
              </a:rPr>
              <a:t>I Coríntios 15:52</a:t>
            </a:r>
            <a:endParaRPr lang="pt-BR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>
            <a:extLst>
              <a:ext uri="{FF2B5EF4-FFF2-40B4-BE49-F238E27FC236}">
                <a16:creationId xmlns:a16="http://schemas.microsoft.com/office/drawing/2014/main" id="{C4EC3BD2-BBED-D15B-121C-4FBFFB31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EDABFDD7-2298-4513-0AB5-8ADB34C0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50988"/>
            <a:ext cx="43434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</a:rPr>
              <a:t>“Eu sou a ressurreição e a vida. Quem crê em mim, ainda que morra, viverá.” </a:t>
            </a:r>
          </a:p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rgbClr val="FFFF99"/>
                </a:solidFill>
              </a:rPr>
              <a:t>João 11:25</a:t>
            </a:r>
            <a:endParaRPr lang="pt-BR" altLang="pt-BR" sz="36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8FF32089-0D6D-22D5-3339-A3BFA12C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8486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>
            <a:extLst>
              <a:ext uri="{FF2B5EF4-FFF2-40B4-BE49-F238E27FC236}">
                <a16:creationId xmlns:a16="http://schemas.microsoft.com/office/drawing/2014/main" id="{208A1256-0574-BEF8-A451-0CE6A8D9D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516563"/>
            <a:ext cx="4070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/>
              <a:t>POR QUÊ?</a:t>
            </a:r>
          </a:p>
        </p:txBody>
      </p:sp>
    </p:spTree>
  </p:cSld>
  <p:clrMapOvr>
    <a:masterClrMapping/>
  </p:clrMapOvr>
  <p:transition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357C4D88-49EF-7FBE-F57A-B81D15BB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87D1D64A-6F0F-D683-1869-A3D714DF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35075"/>
            <a:ext cx="7924800" cy="46005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</a:rPr>
              <a:t>“ ENTÃO OUVI UMA VOZ DO CÉU, QUE DIZIA: ESCREVE: BEM-AVENTURADOS OS MORTOS QUE DESDE AGORA MORREM NO SENHOR. SIM, DIZ O ESPÍRITO, PARA QUE DESCANSEM DOS SEUS TRABALHOS, POIS SUAS OBRAS OS ACOMPANHAM.”</a:t>
            </a:r>
            <a:r>
              <a:rPr lang="en-US" altLang="pt-BR" sz="360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>
                <a:solidFill>
                  <a:srgbClr val="FFFF99"/>
                </a:solidFill>
              </a:rPr>
              <a:t>APOCALIPSE 14:13</a:t>
            </a:r>
          </a:p>
        </p:txBody>
      </p:sp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>
            <a:extLst>
              <a:ext uri="{FF2B5EF4-FFF2-40B4-BE49-F238E27FC236}">
                <a16:creationId xmlns:a16="http://schemas.microsoft.com/office/drawing/2014/main" id="{03BB139E-3CF2-554C-6595-4A331630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120ACA77-9BAB-E143-1B0D-214578793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81688"/>
            <a:ext cx="50276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rgbClr val="000000"/>
                </a:solidFill>
              </a:rPr>
              <a:t>VIDA ETERNA!</a:t>
            </a:r>
          </a:p>
        </p:txBody>
      </p:sp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>
            <a:extLst>
              <a:ext uri="{FF2B5EF4-FFF2-40B4-BE49-F238E27FC236}">
                <a16:creationId xmlns:a16="http://schemas.microsoft.com/office/drawing/2014/main" id="{A7C5E8B9-CE37-1CC5-E1C7-5CE6FBD0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14688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/>
              <a:t>DEUS APROVA A CONSULTA AOS MORTOS?</a:t>
            </a:r>
          </a:p>
        </p:txBody>
      </p:sp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B05E2D3A-A3FF-82B8-1DF9-1EFD7ADD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65CF2C7F-ACC3-5DAE-55C8-C6AE7164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>
            <a:extLst>
              <a:ext uri="{FF2B5EF4-FFF2-40B4-BE49-F238E27FC236}">
                <a16:creationId xmlns:a16="http://schemas.microsoft.com/office/drawing/2014/main" id="{BFAA89A0-8183-9D2A-80D6-56FE8FFD2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144000" cy="53022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“Não se achará entre ti quem faça passar pelo fogo o seu filho ou a sua filha, nem adivinhador, nem prognosticador, nem agoureiro, nem feiticeiro; nem encantador, </a:t>
            </a:r>
            <a:r>
              <a:rPr lang="pt-BR" altLang="pt-BR" sz="3200">
                <a:solidFill>
                  <a:srgbClr val="00FFFF"/>
                </a:solidFill>
              </a:rPr>
              <a:t>nem necromante,</a:t>
            </a:r>
            <a:r>
              <a:rPr lang="pt-BR" altLang="pt-BR" sz="3200">
                <a:solidFill>
                  <a:srgbClr val="FFFF00"/>
                </a:solidFill>
              </a:rPr>
              <a:t> nem mágico, </a:t>
            </a:r>
            <a:r>
              <a:rPr lang="pt-BR" altLang="pt-BR" sz="3200">
                <a:solidFill>
                  <a:srgbClr val="00FFFF"/>
                </a:solidFill>
              </a:rPr>
              <a:t>nem quem</a:t>
            </a:r>
            <a:r>
              <a:rPr lang="pt-BR" altLang="pt-BR" sz="3200">
                <a:solidFill>
                  <a:srgbClr val="FFFF00"/>
                </a:solidFill>
              </a:rPr>
              <a:t> </a:t>
            </a:r>
            <a:r>
              <a:rPr lang="pt-BR" altLang="pt-BR" sz="3200">
                <a:solidFill>
                  <a:srgbClr val="00FFFF"/>
                </a:solidFill>
              </a:rPr>
              <a:t>consulte os mortos;</a:t>
            </a:r>
            <a:r>
              <a:rPr lang="pt-BR" altLang="pt-BR" sz="3200">
                <a:solidFill>
                  <a:srgbClr val="FFFF00"/>
                </a:solidFill>
              </a:rPr>
              <a:t> pois todo aquele que faz tal coisa é abominação ao Senhor...”</a:t>
            </a:r>
            <a:r>
              <a:rPr lang="pt-BR" altLang="pt-BR" sz="3200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FFFF"/>
                </a:solidFill>
              </a:rPr>
              <a:t> </a:t>
            </a:r>
            <a:r>
              <a:rPr lang="pt-BR" altLang="pt-BR">
                <a:solidFill>
                  <a:srgbClr val="FFFFFF"/>
                </a:solidFill>
              </a:rPr>
              <a:t>Deuteronômio 18:10,11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>
            <a:extLst>
              <a:ext uri="{FF2B5EF4-FFF2-40B4-BE49-F238E27FC236}">
                <a16:creationId xmlns:a16="http://schemas.microsoft.com/office/drawing/2014/main" id="{F0AAA431-222A-C619-2715-F9274B7F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8138"/>
            <a:ext cx="848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/>
              <a:t>A QUEM DEVEMOS CONSULTAR?</a:t>
            </a:r>
          </a:p>
        </p:txBody>
      </p:sp>
    </p:spTree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0CAA2200-E2CE-C467-EBC0-4A2D5E96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5EC64CA3-F633-657C-5793-C9EC4492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69342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“Quando vos disserem: Consultai os necromantes e os adivinhos, que chilreiam e murmuram, acaso, não consultará o povo ao seu Deus? A favor dos vivos se consultarão os mortos?” 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rgbClr val="FFFF99"/>
                </a:solidFill>
              </a:rPr>
              <a:t>Isaías 8:19</a:t>
            </a:r>
            <a:endParaRPr lang="pt-BR" altLang="pt-BR" sz="36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>
            <a:extLst>
              <a:ext uri="{FF2B5EF4-FFF2-40B4-BE49-F238E27FC236}">
                <a16:creationId xmlns:a16="http://schemas.microsoft.com/office/drawing/2014/main" id="{579027D2-E60E-4C80-10AD-A6876ADE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>
            <a:extLst>
              <a:ext uri="{FF2B5EF4-FFF2-40B4-BE49-F238E27FC236}">
                <a16:creationId xmlns:a16="http://schemas.microsoft.com/office/drawing/2014/main" id="{837CF7AE-C9C8-D89B-2103-8D13B1C1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475"/>
            <a:ext cx="9144000" cy="43148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80808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“Porque os tais são falsos apóstolos, obreiros fraudulentos, transformando-se em apóstolos de Cristo. E não é de admirar, porque o próprio Satanás se transforma em anjo de luz. Não é muito, pois, que os seus próprios ministros se transformem em ministros de justiça; e o fim deles sera conforme as suas obras.”</a:t>
            </a:r>
            <a:r>
              <a:rPr lang="pt-BR" altLang="pt-BR" sz="2000">
                <a:solidFill>
                  <a:srgbClr val="FFFF00"/>
                </a:solidFill>
              </a:rPr>
              <a:t>           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II Coríntios 11:13-15</a:t>
            </a:r>
            <a:endParaRPr lang="pt-BR" altLang="pt-B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>
            <a:extLst>
              <a:ext uri="{FF2B5EF4-FFF2-40B4-BE49-F238E27FC236}">
                <a16:creationId xmlns:a16="http://schemas.microsoft.com/office/drawing/2014/main" id="{B43A3263-416E-5B67-2FCC-48DB0A07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>
            <a:extLst>
              <a:ext uri="{FF2B5EF4-FFF2-40B4-BE49-F238E27FC236}">
                <a16:creationId xmlns:a16="http://schemas.microsoft.com/office/drawing/2014/main" id="{A00646A3-CC04-44D1-860F-48AD6F26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32238"/>
            <a:ext cx="7010400" cy="2833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</a:rPr>
              <a:t>“ E conhecereis a verdade, e a verdade vos libertará.”</a:t>
            </a:r>
            <a:r>
              <a:rPr lang="pt-BR" altLang="pt-BR" sz="4400">
                <a:solidFill>
                  <a:schemeClr val="tx1"/>
                </a:solidFill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pt-BR" altLang="pt-BR" sz="3200">
                <a:solidFill>
                  <a:srgbClr val="FFFFFF"/>
                </a:solidFill>
              </a:rPr>
              <a:t>João 8:32</a:t>
            </a:r>
            <a:endParaRPr lang="pt-BR" altLang="pt-BR" sz="4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>
            <a:extLst>
              <a:ext uri="{FF2B5EF4-FFF2-40B4-BE49-F238E27FC236}">
                <a16:creationId xmlns:a16="http://schemas.microsoft.com/office/drawing/2014/main" id="{29A13E24-8F11-12F1-12FB-0A8D2C4F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E0EFBDEA-9840-1B7C-C2FF-AAD7EF34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05400" cy="5607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“Pois a nossa pátria está nos céus, de onde também aguardamos o Salvador, o Senhor Jesus Cristo, o qual transformará o nosso corpo de humilhação, para ser igual ao corpo da Sua glória.”    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</a:rPr>
              <a:t>Filipenses 3:20,21</a:t>
            </a:r>
            <a:endParaRPr lang="pt-BR" altLang="pt-BR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CB1B0299-6F81-31B6-8AA8-2C7DC149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" b="6036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92AFE6BD-2983-DAC0-C5FA-BF2796A1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9700"/>
            <a:ext cx="4070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 b="1"/>
              <a:t>POR QUÊ?</a:t>
            </a:r>
          </a:p>
        </p:txBody>
      </p:sp>
    </p:spTree>
  </p:cSld>
  <p:clrMapOvr>
    <a:masterClrMapping/>
  </p:clrMapOvr>
  <p:transition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9D8CA970-6A8D-1F9F-C344-00FD8027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06E7B0FA-63AF-86D5-0C43-51DFA164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" b="4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>
            <a:extLst>
              <a:ext uri="{FF2B5EF4-FFF2-40B4-BE49-F238E27FC236}">
                <a16:creationId xmlns:a16="http://schemas.microsoft.com/office/drawing/2014/main" id="{3B869557-62A4-1E52-B29C-FEFE7AD2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59450"/>
            <a:ext cx="4933950" cy="1098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/>
              <a:t>POR QUÊ?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>
            <a:extLst>
              <a:ext uri="{FF2B5EF4-FFF2-40B4-BE49-F238E27FC236}">
                <a16:creationId xmlns:a16="http://schemas.microsoft.com/office/drawing/2014/main" id="{72AE6392-8C48-13B0-70F7-1FBD5C0D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22223"/>
          <a:stretch>
            <a:fillRect/>
          </a:stretch>
        </p:blipFill>
        <p:spPr bwMode="auto">
          <a:xfrm>
            <a:off x="0" y="4572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530061F6-7D36-BD43-82A5-3F64545D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A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/>
              <a:t>A CONSEQUÊNCIA DO PECADO</a:t>
            </a:r>
            <a:endParaRPr lang="pt-BR" altLang="pt-BR" sz="4000">
              <a:solidFill>
                <a:schemeClr val="tx1"/>
              </a:solidFill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24C278E4-278C-74F8-F29F-2A217FE9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3463"/>
            <a:ext cx="9144000" cy="3170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A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</a:rPr>
              <a:t>“A duração da nossa vida é de setenta anos; e se alguns, pela sua robustez, chegam a oitenta anos, a medida deles é canseira e enfado; pois passa rapidamente, e nós voamos.” 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FFFF99"/>
                </a:solidFill>
              </a:rPr>
              <a:t>Salmos 90:10</a:t>
            </a:r>
            <a:endParaRPr lang="pt-BR" altLang="pt-BR" sz="40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E05E48D3-FD86-2D7B-DE55-B10B357D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6248400"/>
            <a:ext cx="967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HÁ ESPERANÇA ALÉM DO TÚMULO?</a:t>
            </a:r>
            <a:endParaRPr lang="pt-BR" altLang="pt-BR" sz="4000">
              <a:solidFill>
                <a:schemeClr val="tx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04EEFD9-4479-338E-1EC2-6B4983B5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E37741B6-1AE9-EDAA-C029-053E3C74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27499"/>
          <a:stretch>
            <a:fillRect/>
          </a:stretch>
        </p:blipFill>
        <p:spPr bwMode="auto">
          <a:xfrm>
            <a:off x="0" y="4572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37C338EB-721B-A4F5-241E-A3DE6AF8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21138"/>
            <a:ext cx="9144000" cy="2930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</a:rPr>
              <a:t>“Então, formou o Senhor Deus ao homem do pó da terra e lhe soprou nas narinas o fôlego de vida, e o homem passou a ser alma vivente.” 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</a:rPr>
              <a:t>Gênesis 2:7</a:t>
            </a:r>
            <a:endParaRPr lang="pt-BR" altLang="pt-BR" sz="4000">
              <a:solidFill>
                <a:schemeClr val="bg1"/>
              </a:solidFill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C151947A-F893-8C93-8532-4BC8A63C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36525"/>
            <a:ext cx="865663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COMO FOI CRIADO O HOMEM?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Caderno">
  <a:themeElements>
    <a:clrScheme name="Cadern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Cadern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apresentação\CADERNO.POT</Template>
  <TotalTime>888</TotalTime>
  <Words>1129</Words>
  <Application>Microsoft Office PowerPoint</Application>
  <PresentationFormat>Apresentação na tela (4:3)</PresentationFormat>
  <Paragraphs>127</Paragraphs>
  <Slides>50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Arial Black</vt:lpstr>
      <vt:lpstr>Monotype Sorts</vt:lpstr>
      <vt:lpstr>Times New Roman</vt:lpstr>
      <vt:lpstr>Symbol</vt:lpstr>
      <vt:lpstr>Arial</vt:lpstr>
      <vt:lpstr>Glowworm</vt:lpstr>
      <vt:lpstr>Caderno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Ilson Arlei Geisler</dc:creator>
  <cp:lastModifiedBy>Pr. Marcelo Carvalho</cp:lastModifiedBy>
  <cp:revision>80</cp:revision>
  <dcterms:created xsi:type="dcterms:W3CDTF">1996-01-24T00:44:54Z</dcterms:created>
  <dcterms:modified xsi:type="dcterms:W3CDTF">2022-05-19T08:54:08Z</dcterms:modified>
</cp:coreProperties>
</file>