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9" r:id="rId1"/>
  </p:sldMasterIdLst>
  <p:notesMasterIdLst>
    <p:notesMasterId r:id="rId58"/>
  </p:notesMasterIdLst>
  <p:sldIdLst>
    <p:sldId id="366" r:id="rId2"/>
    <p:sldId id="367" r:id="rId3"/>
    <p:sldId id="370" r:id="rId4"/>
    <p:sldId id="257" r:id="rId5"/>
    <p:sldId id="365" r:id="rId6"/>
    <p:sldId id="314" r:id="rId7"/>
    <p:sldId id="313" r:id="rId8"/>
    <p:sldId id="349" r:id="rId9"/>
    <p:sldId id="302" r:id="rId10"/>
    <p:sldId id="303" r:id="rId11"/>
    <p:sldId id="351" r:id="rId12"/>
    <p:sldId id="350" r:id="rId13"/>
    <p:sldId id="304" r:id="rId14"/>
    <p:sldId id="352" r:id="rId15"/>
    <p:sldId id="353" r:id="rId16"/>
    <p:sldId id="359" r:id="rId17"/>
    <p:sldId id="360" r:id="rId18"/>
    <p:sldId id="361" r:id="rId19"/>
    <p:sldId id="362" r:id="rId20"/>
    <p:sldId id="363" r:id="rId21"/>
    <p:sldId id="364" r:id="rId22"/>
    <p:sldId id="305" r:id="rId23"/>
    <p:sldId id="341" r:id="rId24"/>
    <p:sldId id="348" r:id="rId25"/>
    <p:sldId id="306" r:id="rId26"/>
    <p:sldId id="344" r:id="rId27"/>
    <p:sldId id="321" r:id="rId28"/>
    <p:sldId id="322" r:id="rId29"/>
    <p:sldId id="323" r:id="rId30"/>
    <p:sldId id="309" r:id="rId31"/>
    <p:sldId id="310" r:id="rId32"/>
    <p:sldId id="324" r:id="rId33"/>
    <p:sldId id="325" r:id="rId34"/>
    <p:sldId id="326" r:id="rId35"/>
    <p:sldId id="327" r:id="rId36"/>
    <p:sldId id="289" r:id="rId37"/>
    <p:sldId id="330" r:id="rId38"/>
    <p:sldId id="337" r:id="rId39"/>
    <p:sldId id="274" r:id="rId40"/>
    <p:sldId id="292" r:id="rId41"/>
    <p:sldId id="290" r:id="rId42"/>
    <p:sldId id="293" r:id="rId43"/>
    <p:sldId id="332" r:id="rId44"/>
    <p:sldId id="355" r:id="rId45"/>
    <p:sldId id="356" r:id="rId46"/>
    <p:sldId id="333" r:id="rId47"/>
    <p:sldId id="357" r:id="rId48"/>
    <p:sldId id="279" r:id="rId49"/>
    <p:sldId id="283" r:id="rId50"/>
    <p:sldId id="371" r:id="rId51"/>
    <p:sldId id="280" r:id="rId52"/>
    <p:sldId id="281" r:id="rId53"/>
    <p:sldId id="338" r:id="rId54"/>
    <p:sldId id="339" r:id="rId55"/>
    <p:sldId id="340" r:id="rId56"/>
    <p:sldId id="369" r:id="rId57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59"/>
      <p:bold r:id="rId60"/>
      <p:italic r:id="rId61"/>
    </p:embeddedFont>
    <p:embeddedFont>
      <p:font typeface="Monotype Sorts" panose="05000000000000000000" pitchFamily="2" charset="2"/>
      <p:regular r:id="rId6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Arial Black" panose="020B0A04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FFFFCC"/>
    <a:srgbClr val="CC0099"/>
    <a:srgbClr val="FFFF00"/>
    <a:srgbClr val="00FFFF"/>
    <a:srgbClr val="0804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125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>
        <p:scale>
          <a:sx n="77" d="100"/>
          <a:sy n="77" d="100"/>
        </p:scale>
        <p:origin x="-606" y="6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63DCD65-55F5-FF33-34A4-D38B277D8A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1D702C9-FF18-E192-A1B4-5AB390F96A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3F23CD20-B81C-3CCA-E399-9B0CB01146DA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F765C3A5-D6EF-4313-0538-5B8393BFC52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0"/>
            <a:r>
              <a:rPr lang="pt-BR" altLang="pt-BR"/>
              <a:t>Segundo nível</a:t>
            </a:r>
          </a:p>
          <a:p>
            <a:pPr lvl="0"/>
            <a:r>
              <a:rPr lang="pt-BR" altLang="pt-BR"/>
              <a:t>Terceiro nível</a:t>
            </a:r>
          </a:p>
          <a:p>
            <a:pPr lvl="0"/>
            <a:r>
              <a:rPr lang="pt-BR" altLang="pt-BR"/>
              <a:t>Quarto nível</a:t>
            </a:r>
          </a:p>
          <a:p>
            <a:pPr lvl="0"/>
            <a:r>
              <a:rPr lang="pt-BR" altLang="pt-BR"/>
              <a:t>Quinto nível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BE0F9F00-829C-9D01-9558-4F67CAEFAD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6A125A87-5773-5CB1-18B3-A7BB720F96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30489831-A956-4917-A42C-2759953FA39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1F4675-BC8F-50A4-BBA5-25250ED991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E5241-BBA3-46F3-8FCB-77C9A854F731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AE0F84AA-6F79-E6D9-462B-AF97B308AF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591610E-1043-21EF-6176-C23E89A96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E4950B-2EBE-4992-8811-1498D549D1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7BE670-5F9A-421A-878A-1F8B27BC29D3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5C4C934D-9DE1-A313-F1E1-015796ED5D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176277D-0C43-4A81-A695-0F26F71716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8EF09D-EBDE-ACE1-29AE-4301AFA27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D4D34A-79CD-052F-E85A-6CED8C8AF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B9A795-237E-7B82-B5B9-D3BEDE53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14D1CE-FA49-8416-501D-A02F02F7E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3392578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3819D-D13A-69DC-9C75-3DEA45225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0892780-AC91-4979-16D2-C1CF6AFE6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C9A12A-A5F9-D449-4148-85E1D6E50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094B41-E26C-B0F0-050D-17C109DC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48607532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02F84A-3EB9-2869-E980-5FD1EDB74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29413" y="457200"/>
            <a:ext cx="2033587" cy="571976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139629-7BF4-E085-3A33-F7D584108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457200"/>
            <a:ext cx="5948363" cy="5719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2D41F1-3F89-C3F1-5C19-A539BE62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324A9B-0B9F-FBDA-7954-068AA0C5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87892034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D161F-91AC-9D77-0678-A205A62A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782DBC-67CD-8426-9832-51785FCEE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50446E-60AD-E78A-955E-0F6990F53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E95C8E-E189-A4FC-16B7-BDB7D447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30231692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5E6E7-034D-7784-C085-70B1EC6F5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664DF4-5811-9C51-1599-B5FAA8911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DEBE1F-0C7A-B869-86F3-EB4DBBB1B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749872-CCB0-F778-C74D-D3B16D36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65037827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84AF3-CAD4-0BBF-AA7E-E4D18EBD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343C13-8A04-A407-D4AF-6AA25B75E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21267E-574F-C133-EF46-CACCB04FE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6A071E-1A8A-89C3-569A-EB84022F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B56BE7-24C8-2B2D-E2D8-56D0C7CB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82617539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F2711-60FE-4C43-5D2F-8E06B3E7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351A65-1BB0-D19D-6583-E14D38BF6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3B1788B-8AA5-9BBE-8106-13E65185D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91B986F-D650-3227-5551-36B8DCC74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BA665D2-77B6-5FFE-AABE-D701BA51B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77CAFCC-6571-F967-F305-05067D83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1984A63-1508-8CA1-82F1-9FB71DA07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83089693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0072C-73CB-AD94-87C4-3C214AE5A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ACD2967-92A3-E7A5-364C-D2B597B92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13F37F9-4C87-E6B7-F1A4-9F5CD5BE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40101376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5DCE91-4947-72BD-3840-B91C72D27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9DF7634-E68D-A619-8F08-F664445C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55375005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CB4C3-AA61-BE58-7A1B-2A721E902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8C01DC-C19E-8F2E-C500-D9C7872D9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9A5CA4-2BBB-DF5B-3BF6-590F6B7D5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F75D6F-BB60-B79F-AE8B-1C14C07FD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4B80F7-421A-F290-346C-1163FA86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55294733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806E1-2329-5E53-453D-11CF9996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F2754CC-2A63-FD84-03A9-BF4A0A4BD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6D145D4-AB60-21E8-EFD4-AC1DA24F2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1489921-F6D1-C857-FECF-5116D310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7C5BF0-663D-CE91-A94B-7921FE53E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28949617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1030">
            <a:extLst>
              <a:ext uri="{FF2B5EF4-FFF2-40B4-BE49-F238E27FC236}">
                <a16:creationId xmlns:a16="http://schemas.microsoft.com/office/drawing/2014/main" id="{5854EF91-2121-D55A-BC71-5AAF83C5E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408" name="Rectangle 1032">
            <a:extLst>
              <a:ext uri="{FF2B5EF4-FFF2-40B4-BE49-F238E27FC236}">
                <a16:creationId xmlns:a16="http://schemas.microsoft.com/office/drawing/2014/main" id="{DEFC3423-80F4-FA4E-0A9F-C85F6F9389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02409" name="Rectangle 1033">
            <a:extLst>
              <a:ext uri="{FF2B5EF4-FFF2-40B4-BE49-F238E27FC236}">
                <a16:creationId xmlns:a16="http://schemas.microsoft.com/office/drawing/2014/main" id="{DBCBE3DC-E2ED-3E01-8E48-A50C1676081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096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split orient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anose="05000000000000000000" pitchFamily="2" charset="2"/>
        <a:buChar char="4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1332EA06-69B1-D5BD-9B24-B341DA214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ABDF4ED6-7321-513C-E509-901CCE17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498E0161-7C7D-1822-7327-4D8B672DA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57225"/>
            <a:ext cx="4876800" cy="5210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/>
              <a:t>“TU, PORÉM, POR QUE JULGAS TEU IRMÃO? E TU POR QUE DESPREZAS O TEU? </a:t>
            </a:r>
            <a:r>
              <a:rPr lang="en-US" altLang="pt-BR" sz="3200">
                <a:solidFill>
                  <a:srgbClr val="FF0000"/>
                </a:solidFill>
              </a:rPr>
              <a:t>POIS TODOS</a:t>
            </a:r>
            <a:r>
              <a:rPr lang="en-US" altLang="pt-BR" sz="3200"/>
              <a:t> COMPARECEREMOS PERANTE O TRIBUNAL                  DE DEUS.”</a:t>
            </a:r>
            <a:r>
              <a:rPr lang="en-US" altLang="pt-BR" sz="3600">
                <a:solidFill>
                  <a:srgbClr val="FFFF99"/>
                </a:solidFill>
              </a:rPr>
              <a:t>              </a:t>
            </a:r>
            <a:r>
              <a:rPr lang="en-US" altLang="pt-BR">
                <a:solidFill>
                  <a:schemeClr val="bg1"/>
                </a:solidFill>
              </a:rPr>
              <a:t>Romanos 14:10</a:t>
            </a:r>
            <a:r>
              <a:rPr lang="en-US" altLang="pt-BR" sz="4400">
                <a:solidFill>
                  <a:schemeClr val="tx1"/>
                </a:solidFill>
              </a:rPr>
              <a:t>                      </a:t>
            </a: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1" name="Picture 11">
            <a:extLst>
              <a:ext uri="{FF2B5EF4-FFF2-40B4-BE49-F238E27FC236}">
                <a16:creationId xmlns:a16="http://schemas.microsoft.com/office/drawing/2014/main" id="{8291F0DF-3F17-C7F6-6308-3D192EC0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0" name="Text Box 10">
            <a:extLst>
              <a:ext uri="{FF2B5EF4-FFF2-40B4-BE49-F238E27FC236}">
                <a16:creationId xmlns:a16="http://schemas.microsoft.com/office/drawing/2014/main" id="{8B59ABCC-E979-37ED-FB0C-2B84197DC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050" y="334963"/>
            <a:ext cx="4044950" cy="11890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7200">
                <a:solidFill>
                  <a:srgbClr val="FF0000"/>
                </a:solidFill>
              </a:rPr>
              <a:t>TODOS!</a:t>
            </a:r>
          </a:p>
        </p:txBody>
      </p:sp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B73F5CA5-3D54-F1E4-C29C-8568B1B75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2B90E20E-CF99-3BFE-16F3-DBE6DB5BD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233488"/>
            <a:ext cx="4648200" cy="4391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/>
              <a:t>“Assim, pois, cada um de nós dará </a:t>
            </a:r>
            <a:r>
              <a:rPr lang="pt-BR" altLang="pt-BR" sz="4000">
                <a:solidFill>
                  <a:srgbClr val="66FFFF"/>
                </a:solidFill>
              </a:rPr>
              <a:t>contas de si</a:t>
            </a:r>
            <a:r>
              <a:rPr lang="pt-BR" altLang="pt-BR" sz="4000"/>
              <a:t> </a:t>
            </a:r>
            <a:r>
              <a:rPr lang="pt-BR" altLang="pt-BR" sz="4000">
                <a:solidFill>
                  <a:srgbClr val="66FFFF"/>
                </a:solidFill>
              </a:rPr>
              <a:t>mesmo a Deus.”</a:t>
            </a:r>
            <a:r>
              <a:rPr lang="pt-BR" altLang="pt-BR" sz="3600"/>
              <a:t> </a:t>
            </a:r>
          </a:p>
          <a:p>
            <a:pPr algn="ctr">
              <a:spcBef>
                <a:spcPct val="50000"/>
              </a:spcBef>
            </a:pPr>
            <a:r>
              <a:rPr lang="pt-BR" altLang="pt-BR" sz="3600"/>
              <a:t>                   </a:t>
            </a:r>
            <a:r>
              <a:rPr lang="pt-BR" altLang="pt-BR" sz="2800"/>
              <a:t>Romanos 14: 12</a:t>
            </a:r>
          </a:p>
        </p:txBody>
      </p:sp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457DBD64-19AD-67CD-DDAC-B54B5C075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09892C9E-226C-56E6-4457-A4A237B66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33463"/>
            <a:ext cx="8153400" cy="58245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sz="4800"/>
              <a:t>“ NO DIA EM QUE DEUS, POR MEIO DE CRISTO JESUS, </a:t>
            </a:r>
            <a:r>
              <a:rPr lang="en-US" altLang="pt-BR" sz="4800">
                <a:solidFill>
                  <a:srgbClr val="FFFFCC"/>
                </a:solidFill>
              </a:rPr>
              <a:t>JULGAR OS SEGREDOS DOS HOMENS</a:t>
            </a:r>
            <a:r>
              <a:rPr lang="en-US" altLang="pt-BR" sz="4800"/>
              <a:t>, DE CONFORMIDADE COM O MEU EVANGELHO.”            </a:t>
            </a:r>
            <a:r>
              <a:rPr lang="en-US" altLang="pt-BR" sz="3200">
                <a:solidFill>
                  <a:srgbClr val="FFFFCC"/>
                </a:solidFill>
              </a:rPr>
              <a:t>Romanos</a:t>
            </a:r>
            <a:r>
              <a:rPr lang="en-US" altLang="pt-BR" sz="4000">
                <a:solidFill>
                  <a:srgbClr val="FFFFCC"/>
                </a:solidFill>
              </a:rPr>
              <a:t> </a:t>
            </a:r>
            <a:r>
              <a:rPr lang="en-US" altLang="pt-BR" sz="3200">
                <a:solidFill>
                  <a:srgbClr val="FFFFCC"/>
                </a:solidFill>
              </a:rPr>
              <a:t>2:16</a:t>
            </a:r>
            <a:endParaRPr lang="en-US" altLang="pt-BR" sz="540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>
            <a:extLst>
              <a:ext uri="{FF2B5EF4-FFF2-40B4-BE49-F238E27FC236}">
                <a16:creationId xmlns:a16="http://schemas.microsoft.com/office/drawing/2014/main" id="{779933B1-F03F-6B67-01EA-50061E97F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62D4CBA9-454E-41C7-69FA-047DDC95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28600"/>
            <a:ext cx="8934450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/>
              <a:t>JESUS CRISTO SERÁ O JUIZ</a:t>
            </a:r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00A268FC-2271-0131-536C-937DE94AE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Text Box 5">
            <a:extLst>
              <a:ext uri="{FF2B5EF4-FFF2-40B4-BE49-F238E27FC236}">
                <a16:creationId xmlns:a16="http://schemas.microsoft.com/office/drawing/2014/main" id="{3405E03B-A9FB-7AFB-83F0-A16C54B2D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21750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O CÓDIGO PELO QUAL SEREMOS JULGADOS</a:t>
            </a:r>
          </a:p>
        </p:txBody>
      </p:sp>
      <p:sp>
        <p:nvSpPr>
          <p:cNvPr id="114694" name="Text Box 6">
            <a:extLst>
              <a:ext uri="{FF2B5EF4-FFF2-40B4-BE49-F238E27FC236}">
                <a16:creationId xmlns:a16="http://schemas.microsoft.com/office/drawing/2014/main" id="{0ADA7118-5A1E-8177-E76A-142BD95A0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5759450"/>
            <a:ext cx="5588000" cy="1098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>
                <a:solidFill>
                  <a:srgbClr val="FFFFCC"/>
                </a:solidFill>
              </a:rPr>
              <a:t>A VERDADE</a:t>
            </a:r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>
            <a:extLst>
              <a:ext uri="{FF2B5EF4-FFF2-40B4-BE49-F238E27FC236}">
                <a16:creationId xmlns:a16="http://schemas.microsoft.com/office/drawing/2014/main" id="{61FE4B46-93D6-B690-292D-1DA82FFFD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Text Box 3">
            <a:extLst>
              <a:ext uri="{FF2B5EF4-FFF2-40B4-BE49-F238E27FC236}">
                <a16:creationId xmlns:a16="http://schemas.microsoft.com/office/drawing/2014/main" id="{054A36A2-9018-5367-CC7C-ACE93BFF7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98475"/>
            <a:ext cx="6235700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>
                <a:solidFill>
                  <a:srgbClr val="00FFFF"/>
                </a:solidFill>
              </a:rPr>
              <a:t>QUE É A VERDADE?</a:t>
            </a:r>
          </a:p>
        </p:txBody>
      </p:sp>
      <p:sp>
        <p:nvSpPr>
          <p:cNvPr id="120836" name="Text Box 4">
            <a:extLst>
              <a:ext uri="{FF2B5EF4-FFF2-40B4-BE49-F238E27FC236}">
                <a16:creationId xmlns:a16="http://schemas.microsoft.com/office/drawing/2014/main" id="{805B6D76-DA97-45A7-B541-043657984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953000"/>
            <a:ext cx="7951788" cy="180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2800"/>
              <a:t>“DE SORTE QUE AQUELE QUE </a:t>
            </a:r>
          </a:p>
          <a:p>
            <a:pPr algn="ctr"/>
            <a:r>
              <a:rPr lang="pt-BR" altLang="pt-BR" sz="2800"/>
              <a:t>SE BENDISSER NA TERRA,</a:t>
            </a:r>
          </a:p>
          <a:p>
            <a:pPr algn="ctr"/>
            <a:r>
              <a:rPr lang="pt-BR" altLang="pt-BR" sz="2800"/>
              <a:t>SERÁ BENDITO NO DEUS DA VERDADE”</a:t>
            </a:r>
          </a:p>
          <a:p>
            <a:pPr algn="ctr"/>
            <a:r>
              <a:rPr lang="pt-BR" altLang="pt-BR" sz="2800">
                <a:solidFill>
                  <a:srgbClr val="FFFFCC"/>
                </a:solidFill>
              </a:rPr>
              <a:t>Isaías 65:16</a:t>
            </a:r>
          </a:p>
        </p:txBody>
      </p:sp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>
            <a:extLst>
              <a:ext uri="{FF2B5EF4-FFF2-40B4-BE49-F238E27FC236}">
                <a16:creationId xmlns:a16="http://schemas.microsoft.com/office/drawing/2014/main" id="{C207E708-FEEF-6D7B-C86F-17DB63862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1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Text Box 3">
            <a:extLst>
              <a:ext uri="{FF2B5EF4-FFF2-40B4-BE49-F238E27FC236}">
                <a16:creationId xmlns:a16="http://schemas.microsoft.com/office/drawing/2014/main" id="{AD744C77-9784-0A79-BF8C-898FB0BF5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76200"/>
            <a:ext cx="3079750" cy="173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5400">
                <a:solidFill>
                  <a:srgbClr val="00FFFF"/>
                </a:solidFill>
              </a:rPr>
              <a:t>JESUS</a:t>
            </a:r>
          </a:p>
          <a:p>
            <a:pPr algn="r"/>
            <a:r>
              <a:rPr lang="pt-BR" altLang="pt-BR" sz="5400">
                <a:solidFill>
                  <a:srgbClr val="00FFFF"/>
                </a:solidFill>
              </a:rPr>
              <a:t>CRISTO</a:t>
            </a:r>
          </a:p>
        </p:txBody>
      </p:sp>
      <p:sp>
        <p:nvSpPr>
          <p:cNvPr id="121860" name="Text Box 4">
            <a:extLst>
              <a:ext uri="{FF2B5EF4-FFF2-40B4-BE49-F238E27FC236}">
                <a16:creationId xmlns:a16="http://schemas.microsoft.com/office/drawing/2014/main" id="{88A30EA9-431C-3ACD-56B6-221FF1B24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151063"/>
            <a:ext cx="3048000" cy="44783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3200"/>
              <a:t>“EU SOU O CAMINHO, A VERDADE</a:t>
            </a:r>
          </a:p>
          <a:p>
            <a:pPr algn="r"/>
            <a:r>
              <a:rPr lang="pt-BR" altLang="pt-BR" sz="3200"/>
              <a:t>E A VIDA, NINGUÉM VEM AO PAI</a:t>
            </a:r>
          </a:p>
          <a:p>
            <a:pPr algn="r"/>
            <a:r>
              <a:rPr lang="pt-BR" altLang="pt-BR" sz="3200"/>
              <a:t>SE NÃO POR MIM”</a:t>
            </a:r>
          </a:p>
          <a:p>
            <a:pPr algn="r"/>
            <a:r>
              <a:rPr lang="pt-BR" altLang="pt-BR" sz="3200">
                <a:solidFill>
                  <a:srgbClr val="FFFFCC"/>
                </a:solidFill>
              </a:rPr>
              <a:t>João 14:6</a:t>
            </a:r>
          </a:p>
        </p:txBody>
      </p:sp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5" name="Picture 5">
            <a:extLst>
              <a:ext uri="{FF2B5EF4-FFF2-40B4-BE49-F238E27FC236}">
                <a16:creationId xmlns:a16="http://schemas.microsoft.com/office/drawing/2014/main" id="{31DB2A2E-172D-2984-1044-CD505388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Text Box 3">
            <a:extLst>
              <a:ext uri="{FF2B5EF4-FFF2-40B4-BE49-F238E27FC236}">
                <a16:creationId xmlns:a16="http://schemas.microsoft.com/office/drawing/2014/main" id="{C709E9AC-F9CB-88B0-BFDA-9DC407FED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50" y="152400"/>
            <a:ext cx="669925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rgbClr val="00FFFF"/>
                </a:solidFill>
              </a:rPr>
              <a:t>ESPÍRITO SANTO</a:t>
            </a:r>
          </a:p>
        </p:txBody>
      </p:sp>
      <p:sp>
        <p:nvSpPr>
          <p:cNvPr id="122884" name="Text Box 4">
            <a:extLst>
              <a:ext uri="{FF2B5EF4-FFF2-40B4-BE49-F238E27FC236}">
                <a16:creationId xmlns:a16="http://schemas.microsoft.com/office/drawing/2014/main" id="{E3322128-32D5-985E-0415-8EFF7DF93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25538"/>
            <a:ext cx="8280400" cy="2227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2800">
                <a:solidFill>
                  <a:schemeClr val="bg1"/>
                </a:solidFill>
              </a:rPr>
              <a:t>“QUANDO VIER, PORÉM, </a:t>
            </a:r>
          </a:p>
          <a:p>
            <a:pPr algn="ctr"/>
            <a:r>
              <a:rPr lang="pt-BR" altLang="pt-BR" sz="2800">
                <a:solidFill>
                  <a:schemeClr val="bg1"/>
                </a:solidFill>
              </a:rPr>
              <a:t>O ESPÍRITO DA VERDADE,</a:t>
            </a:r>
          </a:p>
          <a:p>
            <a:pPr algn="ctr"/>
            <a:r>
              <a:rPr lang="pt-BR" altLang="pt-BR" sz="2800">
                <a:solidFill>
                  <a:schemeClr val="bg1"/>
                </a:solidFill>
              </a:rPr>
              <a:t>ELE VOS GUIARÁ A TODA A VERDADE...”</a:t>
            </a:r>
          </a:p>
          <a:p>
            <a:pPr algn="ctr"/>
            <a:endParaRPr lang="pt-BR" altLang="pt-BR" sz="2800"/>
          </a:p>
          <a:p>
            <a:pPr algn="ctr"/>
            <a:r>
              <a:rPr lang="pt-BR" altLang="pt-BR" sz="2800">
                <a:solidFill>
                  <a:srgbClr val="FFFFCC"/>
                </a:solidFill>
              </a:rPr>
              <a:t>João 16:13</a:t>
            </a:r>
          </a:p>
        </p:txBody>
      </p:sp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9" name="Picture 5">
            <a:extLst>
              <a:ext uri="{FF2B5EF4-FFF2-40B4-BE49-F238E27FC236}">
                <a16:creationId xmlns:a16="http://schemas.microsoft.com/office/drawing/2014/main" id="{E6BE3F29-4D74-69FA-2823-FA578D43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7" name="Text Box 3">
            <a:extLst>
              <a:ext uri="{FF2B5EF4-FFF2-40B4-BE49-F238E27FC236}">
                <a16:creationId xmlns:a16="http://schemas.microsoft.com/office/drawing/2014/main" id="{F9338AAC-C4BB-29CC-FB7A-582AFB9B4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81000"/>
            <a:ext cx="6146800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>
                <a:solidFill>
                  <a:srgbClr val="00FFFF"/>
                </a:solidFill>
              </a:rPr>
              <a:t>A BÍBLIA SAGRADA</a:t>
            </a:r>
          </a:p>
        </p:txBody>
      </p:sp>
      <p:sp>
        <p:nvSpPr>
          <p:cNvPr id="123908" name="Text Box 4">
            <a:extLst>
              <a:ext uri="{FF2B5EF4-FFF2-40B4-BE49-F238E27FC236}">
                <a16:creationId xmlns:a16="http://schemas.microsoft.com/office/drawing/2014/main" id="{6F35848A-4913-E453-59A1-B049F0E67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57775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2800"/>
              <a:t>“SANTIFICA-OS NA VERDADE;</a:t>
            </a:r>
          </a:p>
          <a:p>
            <a:pPr algn="ctr"/>
            <a:r>
              <a:rPr lang="pt-BR" altLang="pt-BR" sz="2800"/>
              <a:t>A TUA PALAVRA É A VERDADE”.</a:t>
            </a:r>
          </a:p>
          <a:p>
            <a:pPr algn="ctr"/>
            <a:endParaRPr lang="pt-BR" altLang="pt-BR" sz="2800">
              <a:solidFill>
                <a:srgbClr val="FFFFCC"/>
              </a:solidFill>
            </a:endParaRPr>
          </a:p>
          <a:p>
            <a:pPr algn="ctr"/>
            <a:r>
              <a:rPr lang="pt-BR" altLang="pt-BR" sz="2800">
                <a:solidFill>
                  <a:srgbClr val="FFFFCC"/>
                </a:solidFill>
              </a:rPr>
              <a:t>João 17:17</a:t>
            </a: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6EC18287-80A5-A761-E41D-999E7F438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3" name="Picture 5">
            <a:extLst>
              <a:ext uri="{FF2B5EF4-FFF2-40B4-BE49-F238E27FC236}">
                <a16:creationId xmlns:a16="http://schemas.microsoft.com/office/drawing/2014/main" id="{53AE97AA-6B79-993F-B419-E1CEBA4F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1" name="Text Box 3">
            <a:extLst>
              <a:ext uri="{FF2B5EF4-FFF2-40B4-BE49-F238E27FC236}">
                <a16:creationId xmlns:a16="http://schemas.microsoft.com/office/drawing/2014/main" id="{F597C1BD-8A6A-862C-1584-829C5A253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152400"/>
            <a:ext cx="4984750" cy="173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5400">
                <a:solidFill>
                  <a:srgbClr val="00FFFF"/>
                </a:solidFill>
              </a:rPr>
              <a:t>A SANTA </a:t>
            </a:r>
          </a:p>
          <a:p>
            <a:pPr algn="ctr"/>
            <a:r>
              <a:rPr lang="pt-BR" altLang="pt-BR" sz="5400">
                <a:solidFill>
                  <a:srgbClr val="00FFFF"/>
                </a:solidFill>
              </a:rPr>
              <a:t>LEI DE DEUS</a:t>
            </a:r>
          </a:p>
        </p:txBody>
      </p:sp>
      <p:sp>
        <p:nvSpPr>
          <p:cNvPr id="124932" name="Text Box 4">
            <a:extLst>
              <a:ext uri="{FF2B5EF4-FFF2-40B4-BE49-F238E27FC236}">
                <a16:creationId xmlns:a16="http://schemas.microsoft.com/office/drawing/2014/main" id="{84DB25E1-3AE0-7B68-EB38-F1F71F96B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4868863"/>
            <a:ext cx="8580438" cy="20415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>
                <a:solidFill>
                  <a:srgbClr val="00FFFF"/>
                </a:solidFill>
              </a:rPr>
              <a:t>“A TUA JUSTIÇA É JUSTIÇA ETERNA,</a:t>
            </a:r>
          </a:p>
          <a:p>
            <a:pPr algn="ctr"/>
            <a:r>
              <a:rPr lang="pt-BR" altLang="pt-BR" sz="3200">
                <a:solidFill>
                  <a:srgbClr val="00FFFF"/>
                </a:solidFill>
              </a:rPr>
              <a:t>E A TUA LEI É A PRÓPRIA VERDADE”.</a:t>
            </a:r>
          </a:p>
          <a:p>
            <a:pPr algn="ctr"/>
            <a:endParaRPr lang="pt-BR" altLang="pt-BR" sz="3200">
              <a:solidFill>
                <a:srgbClr val="FFFFCC"/>
              </a:solidFill>
            </a:endParaRPr>
          </a:p>
          <a:p>
            <a:pPr algn="ctr"/>
            <a:r>
              <a:rPr lang="pt-BR" altLang="pt-BR" sz="3200">
                <a:solidFill>
                  <a:srgbClr val="FFFFCC"/>
                </a:solidFill>
              </a:rPr>
              <a:t>Salmos 119:142</a:t>
            </a:r>
          </a:p>
        </p:txBody>
      </p:sp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>
            <a:extLst>
              <a:ext uri="{FF2B5EF4-FFF2-40B4-BE49-F238E27FC236}">
                <a16:creationId xmlns:a16="http://schemas.microsoft.com/office/drawing/2014/main" id="{5C6F1903-7E1B-12AA-8318-4BB9B05AC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4" name="Text Box 2">
            <a:extLst>
              <a:ext uri="{FF2B5EF4-FFF2-40B4-BE49-F238E27FC236}">
                <a16:creationId xmlns:a16="http://schemas.microsoft.com/office/drawing/2014/main" id="{407DCE38-2D68-13F4-40FA-617BCA3F1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196975"/>
            <a:ext cx="7086600" cy="350678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FontTx/>
              <a:buChar char="•"/>
            </a:pPr>
            <a:r>
              <a:rPr lang="pt-BR" altLang="pt-BR" sz="3200"/>
              <a:t> Romanos 1: 18-27; 2:2</a:t>
            </a:r>
          </a:p>
          <a:p>
            <a:pPr algn="r">
              <a:spcBef>
                <a:spcPct val="50000"/>
              </a:spcBef>
              <a:buFontTx/>
              <a:buChar char="•"/>
            </a:pPr>
            <a:r>
              <a:rPr lang="pt-BR" altLang="pt-BR" sz="3200"/>
              <a:t> II Tessalonicenses 2:10-12</a:t>
            </a:r>
          </a:p>
          <a:p>
            <a:pPr algn="r">
              <a:spcBef>
                <a:spcPct val="50000"/>
              </a:spcBef>
              <a:buFontTx/>
              <a:buChar char="•"/>
            </a:pPr>
            <a:r>
              <a:rPr lang="pt-BR" altLang="pt-BR" sz="3200"/>
              <a:t> I Timóteo 2:3,4</a:t>
            </a:r>
          </a:p>
          <a:p>
            <a:pPr algn="r">
              <a:spcBef>
                <a:spcPct val="50000"/>
              </a:spcBef>
              <a:buFontTx/>
              <a:buChar char="•"/>
            </a:pPr>
            <a:r>
              <a:rPr lang="pt-BR" altLang="pt-BR" sz="3200"/>
              <a:t> II Timóteo 4:1-4</a:t>
            </a:r>
          </a:p>
          <a:p>
            <a:pPr algn="r">
              <a:spcBef>
                <a:spcPct val="50000"/>
              </a:spcBef>
              <a:buFontTx/>
              <a:buChar char="•"/>
            </a:pPr>
            <a:r>
              <a:rPr lang="pt-BR" altLang="pt-BR" sz="3200"/>
              <a:t> III João 4</a:t>
            </a:r>
          </a:p>
        </p:txBody>
      </p:sp>
      <p:sp>
        <p:nvSpPr>
          <p:cNvPr id="125956" name="Text Box 4">
            <a:extLst>
              <a:ext uri="{FF2B5EF4-FFF2-40B4-BE49-F238E27FC236}">
                <a16:creationId xmlns:a16="http://schemas.microsoft.com/office/drawing/2014/main" id="{6B0D932A-1189-A612-BF90-4CB4E2000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307975"/>
            <a:ext cx="3698875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>
                <a:solidFill>
                  <a:srgbClr val="00FFFF"/>
                </a:solidFill>
              </a:rPr>
              <a:t>O JUIZO</a:t>
            </a:r>
          </a:p>
        </p:txBody>
      </p:sp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EC8F3E40-1725-0672-299A-DE7587C4A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3">
            <a:extLst>
              <a:ext uri="{FF2B5EF4-FFF2-40B4-BE49-F238E27FC236}">
                <a16:creationId xmlns:a16="http://schemas.microsoft.com/office/drawing/2014/main" id="{7B861C9A-CB89-B037-B743-8F68C534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57200"/>
            <a:ext cx="5715000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>
                <a:solidFill>
                  <a:srgbClr val="FFFFCC"/>
                </a:solidFill>
              </a:rPr>
              <a:t>“ PORQUE</a:t>
            </a:r>
            <a:r>
              <a:rPr lang="en-US" altLang="pt-BR" sz="3600">
                <a:solidFill>
                  <a:srgbClr val="FFFFCC"/>
                </a:solidFill>
              </a:rPr>
              <a:t> </a:t>
            </a:r>
            <a:r>
              <a:rPr lang="en-US" altLang="pt-BR" sz="3200">
                <a:solidFill>
                  <a:srgbClr val="FFFFCC"/>
                </a:solidFill>
              </a:rPr>
              <a:t>IMPORTA QUE </a:t>
            </a:r>
            <a:r>
              <a:rPr lang="en-US" altLang="pt-BR" sz="3200"/>
              <a:t>TODOS NÓS</a:t>
            </a:r>
            <a:r>
              <a:rPr lang="en-US" altLang="pt-BR" sz="3200">
                <a:solidFill>
                  <a:srgbClr val="FFFFCC"/>
                </a:solidFill>
              </a:rPr>
              <a:t> COMPAREÇAMOS PERANTE O </a:t>
            </a:r>
            <a:r>
              <a:rPr lang="en-US" altLang="pt-BR" sz="3200"/>
              <a:t>TRIBUNAL</a:t>
            </a:r>
            <a:r>
              <a:rPr lang="en-US" altLang="pt-BR" sz="3200">
                <a:solidFill>
                  <a:srgbClr val="FFFFCC"/>
                </a:solidFill>
              </a:rPr>
              <a:t> </a:t>
            </a:r>
            <a:r>
              <a:rPr lang="en-US" altLang="pt-BR" sz="3200"/>
              <a:t>DE CRISTO</a:t>
            </a:r>
            <a:r>
              <a:rPr lang="en-US" altLang="pt-BR" sz="3200">
                <a:solidFill>
                  <a:srgbClr val="FFFFCC"/>
                </a:solidFill>
              </a:rPr>
              <a:t>, PARA QUE CADA UM RECEBA SEGUNDO O BEM OU MAL QUE TIVER FEITO POR MEIO DO CORPO.”</a:t>
            </a:r>
            <a:r>
              <a:rPr lang="en-US" altLang="pt-BR" sz="360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>
                <a:solidFill>
                  <a:schemeClr val="bg1"/>
                </a:solidFill>
              </a:rPr>
              <a:t>II Coríntios 5:10</a:t>
            </a:r>
            <a:endParaRPr lang="en-US" altLang="pt-BR" sz="5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7DD23544-E6D5-FCF7-1842-75E0CD36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5" name="Text Box 3">
            <a:extLst>
              <a:ext uri="{FF2B5EF4-FFF2-40B4-BE49-F238E27FC236}">
                <a16:creationId xmlns:a16="http://schemas.microsoft.com/office/drawing/2014/main" id="{415F2C54-95E4-C762-1692-D6B2EE82F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19200"/>
            <a:ext cx="40386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“Nossa oportunidade de salvação é em vida.”</a:t>
            </a:r>
            <a:endParaRPr lang="pt-BR" altLang="pt-BR" sz="36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2B9CF99D-F6F0-D8AC-A8D5-45E9E914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Text Box 3">
            <a:extLst>
              <a:ext uri="{FF2B5EF4-FFF2-40B4-BE49-F238E27FC236}">
                <a16:creationId xmlns:a16="http://schemas.microsoft.com/office/drawing/2014/main" id="{BDD415D6-3CD2-8900-FE2A-7B14DDF7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219200"/>
            <a:ext cx="42672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“Após a morte não há mais como decidir-se pela salvação.”</a:t>
            </a:r>
          </a:p>
        </p:txBody>
      </p:sp>
    </p:spTree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D47BA5CF-89E1-C60B-6762-D0063ABF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2055C743-6806-2E9C-00CD-35CDC2261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04800"/>
            <a:ext cx="5181600" cy="63134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>
                <a:solidFill>
                  <a:schemeClr val="bg1"/>
                </a:solidFill>
              </a:rPr>
              <a:t>“VI TAMBÉM OS MORTOS, OS GRANDES E OS PEQUENOS, POSTOS EM PÉ DIANTE DO TRONO. ENTÃO, SE </a:t>
            </a:r>
            <a:r>
              <a:rPr lang="en-US" altLang="pt-BR" sz="2800"/>
              <a:t>ABRIRAM LIVROS</a:t>
            </a:r>
            <a:r>
              <a:rPr lang="en-US" altLang="pt-BR" sz="2800">
                <a:solidFill>
                  <a:schemeClr val="bg1"/>
                </a:solidFill>
              </a:rPr>
              <a:t>. AINDA OUTRO LIVRO, O LIVRO DA VIDA, FOI ABERTO. </a:t>
            </a:r>
            <a:r>
              <a:rPr lang="en-US" altLang="pt-BR" sz="2800"/>
              <a:t>E OS MORTOS</a:t>
            </a:r>
            <a:r>
              <a:rPr lang="en-US" altLang="pt-BR" sz="2800">
                <a:solidFill>
                  <a:schemeClr val="bg1"/>
                </a:solidFill>
              </a:rPr>
              <a:t> </a:t>
            </a:r>
            <a:r>
              <a:rPr lang="en-US" altLang="pt-BR" sz="2800"/>
              <a:t>FORAM JULGADOS,</a:t>
            </a:r>
            <a:r>
              <a:rPr lang="en-US" altLang="pt-BR" sz="2800">
                <a:solidFill>
                  <a:schemeClr val="bg1"/>
                </a:solidFill>
              </a:rPr>
              <a:t> </a:t>
            </a:r>
            <a:r>
              <a:rPr lang="en-US" altLang="pt-BR" sz="2800"/>
              <a:t>SEGUNDO AS SUAS OBRAS, CONFORME O QUE SE ACHAVA NOS LIVROS.”</a:t>
            </a:r>
            <a:r>
              <a:rPr lang="en-US" altLang="pt-BR" sz="2800">
                <a:solidFill>
                  <a:schemeClr val="bg1"/>
                </a:solidFill>
              </a:rPr>
              <a:t> Apocalipse 20:12</a:t>
            </a:r>
            <a:r>
              <a:rPr lang="en-US" altLang="pt-BR" sz="4400">
                <a:solidFill>
                  <a:schemeClr val="tx1"/>
                </a:solidFill>
              </a:rPr>
              <a:t> </a:t>
            </a:r>
            <a:endParaRPr lang="en-US" altLang="pt-BR" sz="4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>
            <a:extLst>
              <a:ext uri="{FF2B5EF4-FFF2-40B4-BE49-F238E27FC236}">
                <a16:creationId xmlns:a16="http://schemas.microsoft.com/office/drawing/2014/main" id="{6E328993-52A9-74DA-E3B0-93CD8140B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026">
            <a:extLst>
              <a:ext uri="{FF2B5EF4-FFF2-40B4-BE49-F238E27FC236}">
                <a16:creationId xmlns:a16="http://schemas.microsoft.com/office/drawing/2014/main" id="{6471BA74-82E0-3AC1-52FC-C807FF0B0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Text Box 1027">
            <a:extLst>
              <a:ext uri="{FF2B5EF4-FFF2-40B4-BE49-F238E27FC236}">
                <a16:creationId xmlns:a16="http://schemas.microsoft.com/office/drawing/2014/main" id="{6E1ECE71-8B60-9C39-1987-5F5CA4D1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09713"/>
            <a:ext cx="8153400" cy="51196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sz="3200"/>
              <a:t>“CONTINUEI OLHANDO, ATÉ QUE FORAM POSTOS UNS TRONOS, E O ANCIÃO DE DIAS SE ASSENTOU; SUA VESTE ERA BRANCA COMO A NEVE... MILHARES E MILHARES O SERVIAM, E MIRÍADES DE MIRÍADES ESTAVAM DIANTE DELE; ASSENTOU-SE O TRIBUNAL, E SE ABRIRAM OS LIVROS.”  </a:t>
            </a:r>
          </a:p>
          <a:p>
            <a:pPr algn="r">
              <a:spcBef>
                <a:spcPct val="50000"/>
              </a:spcBef>
            </a:pPr>
            <a:r>
              <a:rPr lang="en-US" altLang="pt-BR" sz="2800">
                <a:solidFill>
                  <a:srgbClr val="FFFFCC"/>
                </a:solidFill>
              </a:rPr>
              <a:t>Daniel 7:9,10</a:t>
            </a:r>
            <a:endParaRPr lang="en-US" altLang="pt-BR" sz="480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>
            <a:extLst>
              <a:ext uri="{FF2B5EF4-FFF2-40B4-BE49-F238E27FC236}">
                <a16:creationId xmlns:a16="http://schemas.microsoft.com/office/drawing/2014/main" id="{0A2DA6B5-F8C3-CD41-167F-5D84CF11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10208" r="18333" b="1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>
            <a:extLst>
              <a:ext uri="{FF2B5EF4-FFF2-40B4-BE49-F238E27FC236}">
                <a16:creationId xmlns:a16="http://schemas.microsoft.com/office/drawing/2014/main" id="{6424785B-53D2-83E8-CD7D-B12236FF0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00"/>
            <a:ext cx="9144000" cy="2347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0700" indent="-1790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063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24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422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01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5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51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73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430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pt-BR" sz="2800">
                <a:solidFill>
                  <a:srgbClr val="FFFFCC"/>
                </a:solidFill>
                <a:latin typeface="Arial Black" panose="020B0A04020102020204" pitchFamily="34" charset="0"/>
              </a:rPr>
              <a:t>1. MEMORIAL :</a:t>
            </a:r>
            <a:r>
              <a:rPr lang="en-US" altLang="pt-BR" sz="3200">
                <a:solidFill>
                  <a:srgbClr val="FFFFCC"/>
                </a:solidFill>
                <a:latin typeface="Arial Black" panose="020B0A04020102020204" pitchFamily="34" charset="0"/>
              </a:rPr>
              <a:t>  </a:t>
            </a:r>
            <a:r>
              <a:rPr lang="en-US" altLang="pt-BR">
                <a:solidFill>
                  <a:srgbClr val="FFFFCC"/>
                </a:solidFill>
                <a:latin typeface="Arial Black" panose="020B0A04020102020204" pitchFamily="34" charset="0"/>
              </a:rPr>
              <a:t>Boas ações</a:t>
            </a:r>
            <a:r>
              <a:rPr lang="en-US" altLang="pt-BR" sz="3200">
                <a:solidFill>
                  <a:srgbClr val="FFFFCC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000">
                <a:solidFill>
                  <a:srgbClr val="FFFFCC"/>
                </a:solidFill>
                <a:latin typeface="Arial Black" panose="020B0A04020102020204" pitchFamily="34" charset="0"/>
              </a:rPr>
              <a:t>(Malaquias 3:16)</a:t>
            </a:r>
            <a:endParaRPr lang="en-US" altLang="pt-BR" sz="3200">
              <a:solidFill>
                <a:srgbClr val="FFFFCC"/>
              </a:solidFill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pt-BR" sz="2800">
                <a:solidFill>
                  <a:srgbClr val="FFFFCC"/>
                </a:solidFill>
                <a:latin typeface="Arial Black" panose="020B0A04020102020204" pitchFamily="34" charset="0"/>
              </a:rPr>
              <a:t>2. PECADOS :</a:t>
            </a:r>
            <a:r>
              <a:rPr lang="en-US" altLang="pt-BR" sz="3200">
                <a:solidFill>
                  <a:srgbClr val="FFFFCC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>
                <a:solidFill>
                  <a:srgbClr val="FFFFCC"/>
                </a:solidFill>
                <a:latin typeface="Arial Black" panose="020B0A04020102020204" pitchFamily="34" charset="0"/>
              </a:rPr>
              <a:t>Más ações</a:t>
            </a:r>
            <a:r>
              <a:rPr lang="en-US" altLang="pt-BR" sz="3200">
                <a:solidFill>
                  <a:srgbClr val="FFFFCC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000">
                <a:solidFill>
                  <a:srgbClr val="FFFFCC"/>
                </a:solidFill>
                <a:latin typeface="Arial Black" panose="020B0A04020102020204" pitchFamily="34" charset="0"/>
              </a:rPr>
              <a:t>(Jer. 2:22;  Mateus 12:36,37) </a:t>
            </a:r>
          </a:p>
          <a:p>
            <a:pPr>
              <a:spcBef>
                <a:spcPct val="50000"/>
              </a:spcBef>
            </a:pPr>
            <a:r>
              <a:rPr lang="en-US" altLang="pt-BR" sz="2800">
                <a:solidFill>
                  <a:srgbClr val="FFFFCC"/>
                </a:solidFill>
                <a:latin typeface="Arial Black" panose="020B0A04020102020204" pitchFamily="34" charset="0"/>
              </a:rPr>
              <a:t>3. VIDA :</a:t>
            </a:r>
            <a:r>
              <a:rPr lang="en-US" altLang="pt-BR" sz="3200">
                <a:solidFill>
                  <a:srgbClr val="FFFFCC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>
                <a:solidFill>
                  <a:srgbClr val="FFFFCC"/>
                </a:solidFill>
                <a:latin typeface="Arial Black" panose="020B0A04020102020204" pitchFamily="34" charset="0"/>
              </a:rPr>
              <a:t>Os nomes dos que aceitam a Jesus</a:t>
            </a:r>
            <a:r>
              <a:rPr lang="en-US" altLang="pt-BR" sz="3200">
                <a:solidFill>
                  <a:srgbClr val="FFFFCC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000">
                <a:solidFill>
                  <a:srgbClr val="FFFFCC"/>
                </a:solidFill>
                <a:latin typeface="Arial Black" panose="020B0A04020102020204" pitchFamily="34" charset="0"/>
              </a:rPr>
              <a:t>(Filipenses 4:3; Apocalipse 20:12,15)</a:t>
            </a:r>
            <a:endParaRPr lang="en-US" altLang="pt-BR" sz="3200">
              <a:solidFill>
                <a:srgbClr val="FFFFCC"/>
              </a:solidFill>
              <a:latin typeface="Arial Black" panose="020B0A04020102020204" pitchFamily="34" charset="0"/>
            </a:endParaRP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C0D72769-3031-6F67-6822-85855AF5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0663"/>
            <a:ext cx="556895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>
                <a:solidFill>
                  <a:srgbClr val="00FFFF"/>
                </a:solidFill>
              </a:rPr>
              <a:t>LIVROS NO CÉU</a:t>
            </a:r>
          </a:p>
        </p:txBody>
      </p:sp>
    </p:spTree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E24CD013-B3C2-9FBE-C6B6-FD2A9097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>
            <a:extLst>
              <a:ext uri="{FF2B5EF4-FFF2-40B4-BE49-F238E27FC236}">
                <a16:creationId xmlns:a16="http://schemas.microsoft.com/office/drawing/2014/main" id="{F42D414A-C1BA-565A-CF76-096B97555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7338"/>
            <a:ext cx="8915400" cy="64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0" name="Text Box 4">
            <a:extLst>
              <a:ext uri="{FF2B5EF4-FFF2-40B4-BE49-F238E27FC236}">
                <a16:creationId xmlns:a16="http://schemas.microsoft.com/office/drawing/2014/main" id="{6455275B-0A5C-393D-74A3-3B215863F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850" y="5486400"/>
            <a:ext cx="4400550" cy="11890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7200">
                <a:solidFill>
                  <a:srgbClr val="CC0099"/>
                </a:solidFill>
              </a:rPr>
              <a:t>O JUÍZO</a:t>
            </a:r>
          </a:p>
        </p:txBody>
      </p:sp>
    </p:spTree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2C1E437A-8ABD-ED39-FB7B-15EE40381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>
            <a:extLst>
              <a:ext uri="{FF2B5EF4-FFF2-40B4-BE49-F238E27FC236}">
                <a16:creationId xmlns:a16="http://schemas.microsoft.com/office/drawing/2014/main" id="{CD81FFBB-B22B-121F-2560-C6EBC188B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4356100" cy="63198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/>
              <a:t>“…TEMEI A DEUS E DAI-LHE GLÓRIA, POIS É CHEGADA A </a:t>
            </a:r>
            <a:r>
              <a:rPr lang="en-US" altLang="pt-BR" sz="3200">
                <a:solidFill>
                  <a:srgbClr val="FF0000"/>
                </a:solidFill>
              </a:rPr>
              <a:t>HORA DO SEU JUÍZO;</a:t>
            </a:r>
            <a:r>
              <a:rPr lang="en-US" altLang="pt-BR" sz="3200"/>
              <a:t> E ADORAI AQUELE QUE FEZ O CÉU, E A TERRA, E O MAR, E AS FONTES DAS ÁGUAS.”</a:t>
            </a:r>
          </a:p>
          <a:p>
            <a:pPr algn="ctr">
              <a:spcBef>
                <a:spcPct val="50000"/>
              </a:spcBef>
            </a:pPr>
            <a:endParaRPr lang="en-US" altLang="pt-BR" sz="1400">
              <a:solidFill>
                <a:srgbClr val="FFFFCC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pt-BR">
                <a:solidFill>
                  <a:srgbClr val="FFFFCC"/>
                </a:solidFill>
              </a:rPr>
              <a:t>Apocalipse 14:7</a:t>
            </a:r>
            <a:endParaRPr lang="en-US" altLang="pt-BR" sz="4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B15C6AD5-1A48-F79A-8917-1F0145BE1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B1266B55-CB81-1669-E2E3-11FBF6EF3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81300"/>
            <a:ext cx="8534400" cy="37480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sz="3200"/>
              <a:t>“PORQUE A OCASIÃO DE COMEÇAR O JUÍZO PELA CASA DE DEUS É CHEGADA; ORA SE PRIMEIRO VEM POR NÓS, QUAL SERÁ O FIM DAQUELES QUE NÃO OBEDECEM O EVANGELHO DE DEUS?” </a:t>
            </a:r>
          </a:p>
          <a:p>
            <a:pPr algn="r">
              <a:spcBef>
                <a:spcPct val="50000"/>
              </a:spcBef>
            </a:pPr>
            <a:r>
              <a:rPr lang="en-US" altLang="pt-BR" b="1">
                <a:solidFill>
                  <a:srgbClr val="FFFFCC"/>
                </a:solidFill>
              </a:rPr>
              <a:t>I PEDRO</a:t>
            </a:r>
            <a:r>
              <a:rPr lang="en-US" altLang="pt-BR" sz="3200" b="1">
                <a:solidFill>
                  <a:srgbClr val="FFFFCC"/>
                </a:solidFill>
              </a:rPr>
              <a:t> </a:t>
            </a:r>
            <a:r>
              <a:rPr lang="en-US" altLang="pt-BR" b="1">
                <a:solidFill>
                  <a:srgbClr val="FFFFCC"/>
                </a:solidFill>
              </a:rPr>
              <a:t>4:17</a:t>
            </a:r>
            <a:endParaRPr lang="en-US" altLang="pt-BR" sz="4400" b="1">
              <a:solidFill>
                <a:srgbClr val="FFFFCC"/>
              </a:solidFill>
            </a:endParaRPr>
          </a:p>
        </p:txBody>
      </p:sp>
      <p:sp>
        <p:nvSpPr>
          <p:cNvPr id="62469" name="Text Box 5">
            <a:extLst>
              <a:ext uri="{FF2B5EF4-FFF2-40B4-BE49-F238E27FC236}">
                <a16:creationId xmlns:a16="http://schemas.microsoft.com/office/drawing/2014/main" id="{F3CADFEF-13C3-3FB1-37DE-2AFC67C32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038" y="593725"/>
            <a:ext cx="4703762" cy="1311275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4000">
                <a:solidFill>
                  <a:srgbClr val="00FFFF"/>
                </a:solidFill>
              </a:rPr>
              <a:t>JUÍZO </a:t>
            </a:r>
          </a:p>
          <a:p>
            <a:pPr algn="r"/>
            <a:r>
              <a:rPr lang="pt-BR" altLang="pt-BR" sz="4000">
                <a:solidFill>
                  <a:srgbClr val="00FFFF"/>
                </a:solidFill>
              </a:rPr>
              <a:t>INVESTIGATIVO</a:t>
            </a:r>
          </a:p>
        </p:txBody>
      </p:sp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FCE649A7-46C4-1DC2-BAD8-A195A170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3A9291F6-260D-8B19-0FBA-A5228F88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98725"/>
            <a:ext cx="8763000" cy="28352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/>
              <a:t>* PRIMEIRO PELOS DA CASA DE DEUS. I Pe. 4:17.</a:t>
            </a:r>
            <a:endParaRPr lang="en-US" altLang="pt-BR" sz="40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pt-BR" sz="4000">
                <a:solidFill>
                  <a:srgbClr val="FF0000"/>
                </a:solidFill>
              </a:rPr>
              <a:t>* PELOS INSCRITOS NO LIVRO DA VIDA.</a:t>
            </a:r>
            <a:endParaRPr lang="en-US" altLang="pt-BR" sz="5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Picture 6">
            <a:extLst>
              <a:ext uri="{FF2B5EF4-FFF2-40B4-BE49-F238E27FC236}">
                <a16:creationId xmlns:a16="http://schemas.microsoft.com/office/drawing/2014/main" id="{2EE8F602-717E-641F-8201-6EB5C7096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3">
            <a:extLst>
              <a:ext uri="{FF2B5EF4-FFF2-40B4-BE49-F238E27FC236}">
                <a16:creationId xmlns:a16="http://schemas.microsoft.com/office/drawing/2014/main" id="{B5376A72-65EB-492E-F616-A43BFBD7C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422525"/>
            <a:ext cx="8991600" cy="435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/>
              <a:t>“CONTINUE O INJUSTO FAZENDO INJUSTIÇA, CONTINUE O IMUNDO AINDA SENDO IMUNDO; O JUSTO CONTINUE NA PRÁTICA DA JUSTIÇA, E O SANTO CONTINUE A SANTIFICAR-SE.</a:t>
            </a:r>
            <a:endParaRPr lang="en-US" altLang="pt-BR" sz="5400"/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7513304C-D1CD-6D95-C383-DA8D05416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8925"/>
            <a:ext cx="6403975" cy="1006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>
                <a:solidFill>
                  <a:srgbClr val="FF0000"/>
                </a:solidFill>
              </a:rPr>
              <a:t>FIM DA GRAÇA</a:t>
            </a:r>
          </a:p>
        </p:txBody>
      </p:sp>
    </p:spTree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>
            <a:extLst>
              <a:ext uri="{FF2B5EF4-FFF2-40B4-BE49-F238E27FC236}">
                <a16:creationId xmlns:a16="http://schemas.microsoft.com/office/drawing/2014/main" id="{CC1B0EBB-6AE6-2102-EBD7-7055BEA04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>
            <a:extLst>
              <a:ext uri="{FF2B5EF4-FFF2-40B4-BE49-F238E27FC236}">
                <a16:creationId xmlns:a16="http://schemas.microsoft.com/office/drawing/2014/main" id="{377C5D6C-753F-330D-43F2-D240012E6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16250"/>
            <a:ext cx="8763000" cy="3689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/>
              <a:t>E EIS QUE VENHO SEM DEMORA, E COMIGO ESTÁ O GALARDÃO QUE TENHO PARA RETRIBUIR A CADA UM SEGUNDO AS SUAS OBRAS.”    </a:t>
            </a:r>
            <a:r>
              <a:rPr lang="en-US" altLang="pt-BR" sz="3600">
                <a:solidFill>
                  <a:srgbClr val="FFFFCC"/>
                </a:solidFill>
              </a:rPr>
              <a:t>APOCALIPSE 22:11,12</a:t>
            </a:r>
            <a:endParaRPr lang="en-US" altLang="pt-BR" sz="480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>
            <a:extLst>
              <a:ext uri="{FF2B5EF4-FFF2-40B4-BE49-F238E27FC236}">
                <a16:creationId xmlns:a16="http://schemas.microsoft.com/office/drawing/2014/main" id="{D29A8C53-EC87-2655-FF20-A960C961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2674B93A-86E8-2FF5-B641-62F93590F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>
            <a:extLst>
              <a:ext uri="{FF2B5EF4-FFF2-40B4-BE49-F238E27FC236}">
                <a16:creationId xmlns:a16="http://schemas.microsoft.com/office/drawing/2014/main" id="{6FF6FEA0-BF87-D2BE-17C7-7B71F4AF3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3">
            <a:extLst>
              <a:ext uri="{FF2B5EF4-FFF2-40B4-BE49-F238E27FC236}">
                <a16:creationId xmlns:a16="http://schemas.microsoft.com/office/drawing/2014/main" id="{9075A71B-9DF3-3FAA-3A42-6EB4E46EC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"/>
            <a:ext cx="9144000" cy="3563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“ O VENCEDOR SERÁ ASSIM VESTIDO DE VESTIDURAS BRANCAS, E DE MODO NENHUM RISCAREI O SEU NOME DO LIVRO DA VIDA; PELO CONTRÁRIO, CONFESSAREI O SEU NOME DIANTE DE MEU PAI E DIANTE DOS SEUS ANJOS.”</a:t>
            </a:r>
            <a:r>
              <a:rPr lang="en-US" altLang="pt-BR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pt-BR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Apocalipse 3:5</a:t>
            </a:r>
          </a:p>
        </p:txBody>
      </p:sp>
    </p:spTree>
  </p:cSld>
  <p:clrMapOvr>
    <a:masterClrMapping/>
  </p:clrMapOvr>
  <p:transition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3" name="Picture 7">
            <a:extLst>
              <a:ext uri="{FF2B5EF4-FFF2-40B4-BE49-F238E27FC236}">
                <a16:creationId xmlns:a16="http://schemas.microsoft.com/office/drawing/2014/main" id="{369963B5-C4DE-1700-CBA5-D81002895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 Box 3">
            <a:extLst>
              <a:ext uri="{FF2B5EF4-FFF2-40B4-BE49-F238E27FC236}">
                <a16:creationId xmlns:a16="http://schemas.microsoft.com/office/drawing/2014/main" id="{9BB670EA-FC97-2E06-8888-02676CD1C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32188"/>
            <a:ext cx="9144000" cy="33258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/>
              <a:t>“VI TAMBÉM TRONOS, E NESTES SENTARAM-SE AQUELES AOS QUAIS FOI DADA AUTORIDADE DE JULGAR... E REINARAM COM CRISTO DURANTE MIL ANOS.”   </a:t>
            </a:r>
            <a:r>
              <a:rPr lang="en-US" altLang="pt-BR" sz="3200">
                <a:solidFill>
                  <a:srgbClr val="FFFFCC"/>
                </a:solidFill>
              </a:rPr>
              <a:t>Apocalipse 20:4</a:t>
            </a:r>
            <a:endParaRPr lang="en-US" altLang="pt-BR" sz="4800">
              <a:solidFill>
                <a:srgbClr val="FFFFCC"/>
              </a:solidFill>
            </a:endParaRPr>
          </a:p>
        </p:txBody>
      </p:sp>
      <p:sp>
        <p:nvSpPr>
          <p:cNvPr id="91142" name="Text Box 6">
            <a:extLst>
              <a:ext uri="{FF2B5EF4-FFF2-40B4-BE49-F238E27FC236}">
                <a16:creationId xmlns:a16="http://schemas.microsoft.com/office/drawing/2014/main" id="{92E653FB-4CC2-20E9-2776-F56379AD4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"/>
            <a:ext cx="8990013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>
                <a:solidFill>
                  <a:srgbClr val="00FFFF"/>
                </a:solidFill>
              </a:rPr>
              <a:t>JUIZO DE COMPROVAÇÃO</a:t>
            </a:r>
          </a:p>
        </p:txBody>
      </p:sp>
    </p:spTree>
  </p:cSld>
  <p:clrMapOvr>
    <a:masterClrMapping/>
  </p:clrMapOvr>
  <p:transition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>
            <a:extLst>
              <a:ext uri="{FF2B5EF4-FFF2-40B4-BE49-F238E27FC236}">
                <a16:creationId xmlns:a16="http://schemas.microsoft.com/office/drawing/2014/main" id="{D5FC2EEB-317C-112C-7332-9C8E53E5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90294E8C-9554-028E-7DE0-C2D055113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30338"/>
            <a:ext cx="8686800" cy="5275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/>
              <a:t>“ OU NÃO SABEIS QUE OS SANTOS HÃO DE JULGAR O MUNDO? NÃO SABEIS QUE HAVEMOS DE JULGAR OS PRÓPRIOS ANJOS?”</a:t>
            </a:r>
            <a:endParaRPr lang="en-US" altLang="pt-BR" sz="540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pt-BR" sz="4000">
                <a:solidFill>
                  <a:schemeClr val="tx1"/>
                </a:solidFill>
              </a:rPr>
              <a:t>              </a:t>
            </a:r>
            <a:r>
              <a:rPr lang="en-US" altLang="pt-BR" sz="4000">
                <a:solidFill>
                  <a:schemeClr val="bg1"/>
                </a:solidFill>
              </a:rPr>
              <a:t>I Coríntios 6:2,3</a:t>
            </a:r>
            <a:endParaRPr lang="en-US" altLang="pt-BR" sz="5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3810CDD5-060E-E9A1-1FD7-5587E7933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r="14166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3BBB6067-763F-B2B0-DF58-755F4012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8575"/>
            <a:ext cx="8305800" cy="17494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pt-BR" altLang="pt-BR" sz="3200"/>
              <a:t> AS PESSOAS VIVEM DESPREOCUPADAMENTE, ACHAM QUE NUNCA TERÃO DE PRESTAR CONTAS PELOS SEUS ATOS.</a:t>
            </a:r>
            <a:endParaRPr lang="pt-BR" altLang="pt-BR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1029">
            <a:extLst>
              <a:ext uri="{FF2B5EF4-FFF2-40B4-BE49-F238E27FC236}">
                <a16:creationId xmlns:a16="http://schemas.microsoft.com/office/drawing/2014/main" id="{87836260-8617-5AFE-09D5-80D53545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1028">
            <a:extLst>
              <a:ext uri="{FF2B5EF4-FFF2-40B4-BE49-F238E27FC236}">
                <a16:creationId xmlns:a16="http://schemas.microsoft.com/office/drawing/2014/main" id="{BA82A423-2116-2A79-932E-5F185E4B1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92150"/>
            <a:ext cx="696595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/>
              <a:t>APÓS MIL ANOS...</a:t>
            </a:r>
          </a:p>
        </p:txBody>
      </p:sp>
    </p:spTree>
  </p:cSld>
  <p:clrMapOvr>
    <a:masterClrMapping/>
  </p:clrMapOvr>
  <p:transition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>
            <a:extLst>
              <a:ext uri="{FF2B5EF4-FFF2-40B4-BE49-F238E27FC236}">
                <a16:creationId xmlns:a16="http://schemas.microsoft.com/office/drawing/2014/main" id="{C97511A3-911C-6DB8-5F54-7D4FB195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4">
            <a:extLst>
              <a:ext uri="{FF2B5EF4-FFF2-40B4-BE49-F238E27FC236}">
                <a16:creationId xmlns:a16="http://schemas.microsoft.com/office/drawing/2014/main" id="{59A7AF91-BFFC-C2E8-7053-DA6A5D9A9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822325"/>
            <a:ext cx="4502150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6000"/>
              <a:t>SATANÁS </a:t>
            </a:r>
          </a:p>
          <a:p>
            <a:pPr algn="ctr"/>
            <a:r>
              <a:rPr lang="pt-BR" altLang="pt-BR" sz="6000"/>
              <a:t>É SOLTO</a:t>
            </a:r>
          </a:p>
        </p:txBody>
      </p:sp>
    </p:spTree>
  </p:cSld>
  <p:clrMapOvr>
    <a:masterClrMapping/>
  </p:clrMapOvr>
  <p:transition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BD56B8C0-24A4-CC9C-6C7A-AC360FEA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>
            <a:extLst>
              <a:ext uri="{FF2B5EF4-FFF2-40B4-BE49-F238E27FC236}">
                <a16:creationId xmlns:a16="http://schemas.microsoft.com/office/drawing/2014/main" id="{279DB792-17D5-8976-B15E-4A16F4F3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0"/>
            <a:ext cx="6481763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>
                <a:solidFill>
                  <a:srgbClr val="FFFFFF"/>
                </a:solidFill>
              </a:rPr>
              <a:t>JUÍZO EXECUTIVO</a:t>
            </a: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9133C0D0-33AB-8BA2-A4B2-92831807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8275"/>
            <a:ext cx="9144000" cy="3930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>
                <a:solidFill>
                  <a:srgbClr val="FFFFCC"/>
                </a:solidFill>
              </a:rPr>
              <a:t>Então a morte e o inferno foram lançados para dentro do lago de fogo. Esta é a segunda morte, o lago do fogo. E, se alguém não foi achado inscrito no livro da vida, esse foi lançado para dentro do lago do fogo.</a:t>
            </a:r>
          </a:p>
          <a:p>
            <a:pPr algn="ctr"/>
            <a:endParaRPr lang="pt-BR" altLang="pt-BR" sz="3200">
              <a:solidFill>
                <a:srgbClr val="FFFFCC"/>
              </a:solidFill>
            </a:endParaRPr>
          </a:p>
          <a:p>
            <a:pPr algn="ctr"/>
            <a:r>
              <a:rPr lang="pt-BR" altLang="pt-BR" sz="2800">
                <a:solidFill>
                  <a:srgbClr val="FFFFCC"/>
                </a:solidFill>
              </a:rPr>
              <a:t>Apocalipse 20:14,15</a:t>
            </a:r>
          </a:p>
        </p:txBody>
      </p:sp>
    </p:spTree>
  </p:cSld>
  <p:clrMapOvr>
    <a:masterClrMapping/>
  </p:clrMapOvr>
  <p:transition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AB106E75-6134-1E1D-39EE-673BBB3EC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0" name="Text Box 4">
            <a:extLst>
              <a:ext uri="{FF2B5EF4-FFF2-40B4-BE49-F238E27FC236}">
                <a16:creationId xmlns:a16="http://schemas.microsoft.com/office/drawing/2014/main" id="{022E5526-BA7E-4068-0044-1E5B2776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478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/>
              <a:t>“Quanto, porém, aos covardes, aos incrédulos, aos abomináveis, aos assassinos, aos impuros, aos feiticeiros, aos idólatras e a todos os mentirosos, a parte que lhes cabe será no lago que arde com fogo e enxofre, a saber, a segunda morte.”</a:t>
            </a:r>
          </a:p>
          <a:p>
            <a:pPr algn="ctr"/>
            <a:endParaRPr lang="pt-BR" altLang="pt-BR" sz="3200"/>
          </a:p>
          <a:p>
            <a:pPr algn="ctr"/>
            <a:r>
              <a:rPr lang="pt-BR" altLang="pt-BR" sz="3200"/>
              <a:t>Apocalipse 21:8</a:t>
            </a:r>
          </a:p>
        </p:txBody>
      </p:sp>
    </p:spTree>
  </p:cSld>
  <p:clrMapOvr>
    <a:masterClrMapping/>
  </p:clrMapOvr>
  <p:transition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2051">
            <a:extLst>
              <a:ext uri="{FF2B5EF4-FFF2-40B4-BE49-F238E27FC236}">
                <a16:creationId xmlns:a16="http://schemas.microsoft.com/office/drawing/2014/main" id="{53E60A04-BD47-C80D-D2F2-5AC9A9DC8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8" name="Text Box 2050">
            <a:extLst>
              <a:ext uri="{FF2B5EF4-FFF2-40B4-BE49-F238E27FC236}">
                <a16:creationId xmlns:a16="http://schemas.microsoft.com/office/drawing/2014/main" id="{8BA4D4D2-0FC7-E241-1A2D-4C9069D6B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3100"/>
            <a:ext cx="9144000" cy="2166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1688" indent="-354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438275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074863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71145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348038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80523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26243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71963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176838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 Quando será o castigo?  </a:t>
            </a:r>
            <a:r>
              <a:rPr lang="pt-BR" altLang="pt-BR">
                <a:solidFill>
                  <a:srgbClr val="FFFFCC"/>
                </a:solidFill>
                <a:latin typeface="Arial Black" panose="020B0A04020102020204" pitchFamily="34" charset="0"/>
              </a:rPr>
              <a:t>Apocalipse 20: 7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 Onde será o castigo?  </a:t>
            </a:r>
            <a:r>
              <a:rPr lang="pt-BR" altLang="pt-BR">
                <a:solidFill>
                  <a:srgbClr val="FFFFCC"/>
                </a:solidFill>
                <a:latin typeface="Arial Black" panose="020B0A04020102020204" pitchFamily="34" charset="0"/>
              </a:rPr>
              <a:t>Apocalipse 20: 8,9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 Irão queimar eternamente?  </a:t>
            </a:r>
            <a:r>
              <a:rPr lang="pt-BR" altLang="pt-BR">
                <a:solidFill>
                  <a:srgbClr val="FFFFCC"/>
                </a:solidFill>
                <a:latin typeface="Arial Black" panose="020B0A04020102020204" pitchFamily="34" charset="0"/>
              </a:rPr>
              <a:t>Apocalipse                    20: 10,9; Malaquias 4:3; Judas 7</a:t>
            </a:r>
          </a:p>
        </p:txBody>
      </p:sp>
    </p:spTree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5" name="Picture 5">
            <a:extLst>
              <a:ext uri="{FF2B5EF4-FFF2-40B4-BE49-F238E27FC236}">
                <a16:creationId xmlns:a16="http://schemas.microsoft.com/office/drawing/2014/main" id="{75BD7375-D2B5-2A20-3070-ED1061D8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Text Box 3">
            <a:extLst>
              <a:ext uri="{FF2B5EF4-FFF2-40B4-BE49-F238E27FC236}">
                <a16:creationId xmlns:a16="http://schemas.microsoft.com/office/drawing/2014/main" id="{A85C9CBE-82BF-3798-8194-99A44C314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3"/>
            <a:ext cx="4932363" cy="42116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/>
              <a:t>“Vi novo céu e nova terra, pois o primeiro céu e a primeira terra passaram, e o mar já não existe.”</a:t>
            </a:r>
          </a:p>
          <a:p>
            <a:pPr algn="r">
              <a:spcBef>
                <a:spcPct val="50000"/>
              </a:spcBef>
            </a:pPr>
            <a:r>
              <a:rPr lang="pt-BR" altLang="pt-BR" sz="3600"/>
              <a:t> </a:t>
            </a:r>
            <a:r>
              <a:rPr lang="pt-BR" altLang="pt-BR" sz="2800">
                <a:solidFill>
                  <a:srgbClr val="FFFFFF"/>
                </a:solidFill>
              </a:rPr>
              <a:t>Apocalipse 21:1</a:t>
            </a:r>
          </a:p>
        </p:txBody>
      </p:sp>
    </p:spTree>
  </p:cSld>
  <p:clrMapOvr>
    <a:masterClrMapping/>
  </p:clrMapOvr>
  <p:transition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1030">
            <a:extLst>
              <a:ext uri="{FF2B5EF4-FFF2-40B4-BE49-F238E27FC236}">
                <a16:creationId xmlns:a16="http://schemas.microsoft.com/office/drawing/2014/main" id="{E6813A78-606C-BDBA-438D-71697785D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Text Box 1029">
            <a:extLst>
              <a:ext uri="{FF2B5EF4-FFF2-40B4-BE49-F238E27FC236}">
                <a16:creationId xmlns:a16="http://schemas.microsoft.com/office/drawing/2014/main" id="{CDBF909E-2060-8121-05C0-56921EF8B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04813"/>
            <a:ext cx="4752975" cy="48434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3200">
                <a:solidFill>
                  <a:srgbClr val="FFFFFF"/>
                </a:solidFill>
              </a:rPr>
              <a:t>“...Eis o tabernáculo de Deus com os homens. Deus habitará com eles. Eles serão povos de Deus e Deus mesmo estará com eles.”</a:t>
            </a:r>
          </a:p>
          <a:p>
            <a:endParaRPr lang="pt-BR" altLang="pt-BR" sz="3200">
              <a:solidFill>
                <a:srgbClr val="FFFFFF"/>
              </a:solidFill>
            </a:endParaRPr>
          </a:p>
          <a:p>
            <a:endParaRPr lang="pt-BR" altLang="pt-BR" sz="3200">
              <a:solidFill>
                <a:srgbClr val="FFFFFF"/>
              </a:solidFill>
            </a:endParaRPr>
          </a:p>
          <a:p>
            <a:pPr algn="r"/>
            <a:r>
              <a:rPr lang="pt-BR" altLang="pt-BR"/>
              <a:t>Apocalipse 21:3</a:t>
            </a:r>
          </a:p>
        </p:txBody>
      </p:sp>
    </p:spTree>
  </p:cSld>
  <p:clrMapOvr>
    <a:masterClrMapping/>
  </p:clrMapOvr>
  <p:transition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>
            <a:extLst>
              <a:ext uri="{FF2B5EF4-FFF2-40B4-BE49-F238E27FC236}">
                <a16:creationId xmlns:a16="http://schemas.microsoft.com/office/drawing/2014/main" id="{BA429589-7733-401A-E4BB-B2F23A495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Text Box 3">
            <a:extLst>
              <a:ext uri="{FF2B5EF4-FFF2-40B4-BE49-F238E27FC236}">
                <a16:creationId xmlns:a16="http://schemas.microsoft.com/office/drawing/2014/main" id="{FA105FB5-BF9F-996F-C497-051F68181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4643438" cy="63119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/>
              <a:t>“E lhes enxugará dos olhos toda lágrima, e a morte já não existirá, já não haverá luto, nem pranto, nem dor, porque as primeiras coisas passaram. E aquele que está assentado no trono disse: Eis que faço novas todas as coisas.”</a:t>
            </a:r>
            <a:r>
              <a:rPr lang="pt-BR" altLang="pt-BR"/>
              <a:t>   </a:t>
            </a:r>
          </a:p>
          <a:p>
            <a:pPr>
              <a:spcBef>
                <a:spcPct val="50000"/>
              </a:spcBef>
            </a:pPr>
            <a:r>
              <a:rPr lang="pt-BR" altLang="pt-BR"/>
              <a:t> </a:t>
            </a:r>
          </a:p>
          <a:p>
            <a:pPr algn="r">
              <a:spcBef>
                <a:spcPct val="50000"/>
              </a:spcBef>
            </a:pPr>
            <a:r>
              <a:rPr lang="pt-BR" altLang="pt-BR">
                <a:solidFill>
                  <a:srgbClr val="FFFFCC"/>
                </a:solidFill>
              </a:rPr>
              <a:t>Apocalipse 21:4,5</a:t>
            </a:r>
          </a:p>
        </p:txBody>
      </p:sp>
    </p:spTree>
  </p:cSld>
  <p:clrMapOvr>
    <a:masterClrMapping/>
  </p:clrMapOvr>
  <p:transition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>
            <a:extLst>
              <a:ext uri="{FF2B5EF4-FFF2-40B4-BE49-F238E27FC236}">
                <a16:creationId xmlns:a16="http://schemas.microsoft.com/office/drawing/2014/main" id="{501DBA33-C667-1DF3-AF92-78C372BF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F561254E-C2B7-B347-64CA-2C33860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88913"/>
            <a:ext cx="5148262" cy="44831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800"/>
              <a:t>“ NELA, NUNCA JAMAIS PENETRARÁ COISA ALGUMA CONTAMINADA, NEM O QUE PRATICA ABOMINAÇÃO E MENTIRA, MAS SOMENTE OS INSCRITOS NO LIVRO DA VIDA DO CORDEIRO.”</a:t>
            </a:r>
          </a:p>
          <a:p>
            <a:pPr algn="r">
              <a:spcBef>
                <a:spcPct val="50000"/>
              </a:spcBef>
            </a:pPr>
            <a:r>
              <a:rPr lang="en-US" altLang="pt-BR">
                <a:solidFill>
                  <a:srgbClr val="FFFFCC"/>
                </a:solidFill>
              </a:rPr>
              <a:t>Apocalipse 21:27</a:t>
            </a:r>
            <a:endParaRPr lang="en-US" altLang="pt-BR" sz="540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A9D96DFE-DC3A-1ACC-693A-7F8219670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6D887557-843E-44DB-2D62-2D282C214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>
            <a:extLst>
              <a:ext uri="{FF2B5EF4-FFF2-40B4-BE49-F238E27FC236}">
                <a16:creationId xmlns:a16="http://schemas.microsoft.com/office/drawing/2014/main" id="{BCB24FC1-A2F9-CC5E-6D76-5380AE2B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Text Box 3">
            <a:extLst>
              <a:ext uri="{FF2B5EF4-FFF2-40B4-BE49-F238E27FC236}">
                <a16:creationId xmlns:a16="http://schemas.microsoft.com/office/drawing/2014/main" id="{62A96F6B-7E32-0A39-407E-7A77E091C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403725"/>
            <a:ext cx="659447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000"/>
              <a:t>CÂNTICO DOS SALVOS</a:t>
            </a:r>
          </a:p>
        </p:txBody>
      </p:sp>
    </p:spTree>
  </p:cSld>
  <p:clrMapOvr>
    <a:masterClrMapping/>
  </p:clrMapOvr>
  <p:transition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>
            <a:extLst>
              <a:ext uri="{FF2B5EF4-FFF2-40B4-BE49-F238E27FC236}">
                <a16:creationId xmlns:a16="http://schemas.microsoft.com/office/drawing/2014/main" id="{EB606C0C-4518-C41F-B709-54AB474D7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92C1E452-BF89-0882-E588-B21F838C7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828800"/>
            <a:ext cx="7848600" cy="4478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/>
              <a:t>“E ENTOAVAM O CÂNTICO DE MOISÉS, SERVO DE DEUS, E O CÂNTICO DO CORDEIRO DIZENDO: GRANDES E ADMIRÁVEIS SÃO AS TUAS OBRAS, SENHOR DEUS, TODO PODEROSO! JUSTOS E VERDADEIROS SÃO OS TEUS CAMINHOS, Ó REI DAS NAÇÕES.</a:t>
            </a:r>
            <a:endParaRPr lang="en-US" altLang="pt-BR" sz="4800"/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051DD349-4D43-AD5B-5D91-EFFAEEAF4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"/>
            <a:ext cx="7229475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/>
              <a:t>CÂNTICO DOS SALVOS</a:t>
            </a:r>
          </a:p>
        </p:txBody>
      </p:sp>
    </p:spTree>
  </p:cSld>
  <p:clrMapOvr>
    <a:masterClrMapping/>
  </p:clrMapOvr>
  <p:transition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>
            <a:extLst>
              <a:ext uri="{FF2B5EF4-FFF2-40B4-BE49-F238E27FC236}">
                <a16:creationId xmlns:a16="http://schemas.microsoft.com/office/drawing/2014/main" id="{55DB6698-8A41-EA42-CD2A-8B6FE4B5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C9B15CC8-6D9F-6129-74AB-D32318CE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76400"/>
            <a:ext cx="7543800" cy="46942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/>
              <a:t>QUEM NÃO TEMERÁ E NÃO GLORIFICARÁ O TEU NOME, Ó SENHOR? POIS SÓ TU ÉS SANTO; POR ISSO, TODAS AS NAÇÕES VIRÃO E ADORARÃO DIANTE DE TI, PORQUE OS TEUS ATOS DE JUSTIÇA SE FIZERAM MANIFESTOS.”</a:t>
            </a:r>
            <a:r>
              <a:rPr lang="en-US" altLang="pt-BR" sz="3600">
                <a:solidFill>
                  <a:srgbClr val="00FFFF"/>
                </a:solidFill>
              </a:rPr>
              <a:t>                               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/>
              <a:t>Apocalipse 15:3,4</a:t>
            </a:r>
            <a:endParaRPr lang="en-US" altLang="pt-BR" sz="4800"/>
          </a:p>
        </p:txBody>
      </p:sp>
    </p:spTree>
  </p:cSld>
  <p:clrMapOvr>
    <a:masterClrMapping/>
  </p:clrMapOvr>
  <p:transition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FA800A1A-AE35-3926-E4D8-1A18429B6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Text Box 3">
            <a:extLst>
              <a:ext uri="{FF2B5EF4-FFF2-40B4-BE49-F238E27FC236}">
                <a16:creationId xmlns:a16="http://schemas.microsoft.com/office/drawing/2014/main" id="{44AB19B2-E606-A224-A5E4-775C1866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0350"/>
            <a:ext cx="5867400" cy="3937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solidFill>
                  <a:srgbClr val="FFFFFF"/>
                </a:solidFill>
              </a:rPr>
              <a:t>“Por esta razão, importa que nos apeguemos, com mais firmeza, às verdades ouvidas, para que delas jamais nos desviemos.</a:t>
            </a:r>
            <a:endParaRPr lang="pt-BR" altLang="pt-BR" sz="3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6A5B11AA-3F58-C3B2-E1EF-2B253207A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94231A2B-A23D-FEDC-CB16-0ABC20FD6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33400"/>
            <a:ext cx="5867400" cy="3387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solidFill>
                  <a:srgbClr val="FFFFFF"/>
                </a:solidFill>
              </a:rPr>
              <a:t>Se, pois, se tornou firme a palavra falada por meio de anjos, e toda transgressão ou desobediência recebeu justo castigo,</a:t>
            </a:r>
            <a:endParaRPr lang="pt-BR" altLang="pt-BR" sz="3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434F46B5-D9E4-A8CB-ADC9-8A683EF2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1" name="Text Box 3">
            <a:extLst>
              <a:ext uri="{FF2B5EF4-FFF2-40B4-BE49-F238E27FC236}">
                <a16:creationId xmlns:a16="http://schemas.microsoft.com/office/drawing/2014/main" id="{79E8B552-3796-3D06-6B07-3A44D1DE3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"/>
            <a:ext cx="6096000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/>
              <a:t>Como escaparemos nós,</a:t>
            </a:r>
            <a:r>
              <a:rPr lang="pt-BR" altLang="pt-BR" sz="3600">
                <a:solidFill>
                  <a:srgbClr val="FFFFFF"/>
                </a:solidFill>
              </a:rPr>
              <a:t> se negligenciarmos tão grande salvação?”         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>
                <a:solidFill>
                  <a:srgbClr val="FFFFFF"/>
                </a:solidFill>
              </a:rPr>
              <a:t>Hebreus 2:1-3</a:t>
            </a:r>
            <a:endParaRPr lang="pt-BR" altLang="pt-BR" sz="2800">
              <a:solidFill>
                <a:schemeClr val="tx1"/>
              </a:solidFill>
            </a:endParaRPr>
          </a:p>
        </p:txBody>
      </p:sp>
      <p:sp>
        <p:nvSpPr>
          <p:cNvPr id="94214" name="Text Box 6">
            <a:extLst>
              <a:ext uri="{FF2B5EF4-FFF2-40B4-BE49-F238E27FC236}">
                <a16:creationId xmlns:a16="http://schemas.microsoft.com/office/drawing/2014/main" id="{43158587-F0F8-4C1A-4D2E-339745672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643688"/>
            <a:ext cx="685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800">
                <a:solidFill>
                  <a:srgbClr val="FFFFFF"/>
                </a:solidFill>
                <a:latin typeface="Arial" panose="020B0604020202020204" pitchFamily="34" charset="0"/>
              </a:rPr>
              <a:t>GEISLER</a:t>
            </a:r>
            <a:endParaRPr lang="pt-BR" altLang="pt-BR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DA613EDC-0FD1-DB0A-746E-9EF97EB5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E9350737-9FB3-3A2C-8C2E-E494F40B8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3">
            <a:extLst>
              <a:ext uri="{FF2B5EF4-FFF2-40B4-BE49-F238E27FC236}">
                <a16:creationId xmlns:a16="http://schemas.microsoft.com/office/drawing/2014/main" id="{6F5D87FF-13DC-54E7-264C-72AE71B53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57400"/>
            <a:ext cx="8534400" cy="47228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200"/>
              <a:t>“DE TUDO O QUE SE TEM OUVIDO, A SUMA É: </a:t>
            </a:r>
            <a:r>
              <a:rPr lang="en-US" altLang="pt-BR" sz="3200">
                <a:solidFill>
                  <a:srgbClr val="FFFFCC"/>
                </a:solidFill>
              </a:rPr>
              <a:t>TEME A DEUS, E GUARDA OS SEUS MANDAMENTOS</a:t>
            </a:r>
            <a:r>
              <a:rPr lang="en-US" altLang="pt-BR" sz="3200"/>
              <a:t>; PORQUE ISTO É O DEVER DE TODO HOMEM. PORQUE DEUS HÁ DE TRAZER A JUÍZO TODA  OBRA, E ATÉ TUDO O QUE ESTÁ ENCOBERTO, QUER SEJA BOM, QUER SEJA MAU.”               </a:t>
            </a:r>
            <a:r>
              <a:rPr lang="en-US" altLang="pt-BR" sz="2800"/>
              <a:t>Eclesiastes 12:13,14</a:t>
            </a:r>
            <a:r>
              <a:rPr lang="en-US" altLang="pt-BR" sz="4800"/>
              <a:t> </a:t>
            </a: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E4D8C9C2-12F4-AC9C-6569-12F5569E4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73050"/>
            <a:ext cx="7778750" cy="641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>
                <a:solidFill>
                  <a:srgbClr val="00FFFF"/>
                </a:solidFill>
              </a:rPr>
              <a:t>QUAL É O DEVER DO HOMEM?</a:t>
            </a:r>
          </a:p>
        </p:txBody>
      </p:sp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>
            <a:extLst>
              <a:ext uri="{FF2B5EF4-FFF2-40B4-BE49-F238E27FC236}">
                <a16:creationId xmlns:a16="http://schemas.microsoft.com/office/drawing/2014/main" id="{8F8CC376-52E0-E742-F672-CB2A06AB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>
            <a:extLst>
              <a:ext uri="{FF2B5EF4-FFF2-40B4-BE49-F238E27FC236}">
                <a16:creationId xmlns:a16="http://schemas.microsoft.com/office/drawing/2014/main" id="{6C3EAD55-32B9-3D26-E5FD-63DA2BBD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4" name="Text Box 2">
            <a:extLst>
              <a:ext uri="{FF2B5EF4-FFF2-40B4-BE49-F238E27FC236}">
                <a16:creationId xmlns:a16="http://schemas.microsoft.com/office/drawing/2014/main" id="{BC4F1498-7D3B-5346-5AC3-5D03C8C3F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92588"/>
            <a:ext cx="9144000" cy="2682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200"/>
              <a:t>“Ora, não levou Deus em conta os tempos da ignorância; agora, porém, notifica aos homens que todos, em toda parte, se arrependam.” </a:t>
            </a:r>
          </a:p>
          <a:p>
            <a:pPr algn="r">
              <a:spcBef>
                <a:spcPct val="50000"/>
              </a:spcBef>
            </a:pPr>
            <a:r>
              <a:rPr lang="pt-BR" altLang="pt-BR" sz="2800">
                <a:solidFill>
                  <a:srgbClr val="FFFFCC"/>
                </a:solidFill>
              </a:rPr>
              <a:t>Atos 17: 30</a:t>
            </a:r>
          </a:p>
        </p:txBody>
      </p:sp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4125B041-2D84-7DE2-F379-86F062A5A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3914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3">
            <a:extLst>
              <a:ext uri="{FF2B5EF4-FFF2-40B4-BE49-F238E27FC236}">
                <a16:creationId xmlns:a16="http://schemas.microsoft.com/office/drawing/2014/main" id="{CB2BEDE9-1035-01C0-73EA-A62DD863E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17863"/>
            <a:ext cx="8839200" cy="3563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/>
              <a:t>“PORQUANTO ESTABELECEU UM DIA EM QUE HÁ DE </a:t>
            </a:r>
            <a:r>
              <a:rPr lang="en-US" altLang="pt-BR" sz="3200">
                <a:solidFill>
                  <a:srgbClr val="00FFFF"/>
                </a:solidFill>
              </a:rPr>
              <a:t>JULGAR O</a:t>
            </a:r>
            <a:r>
              <a:rPr lang="en-US" altLang="pt-BR" sz="3200"/>
              <a:t> </a:t>
            </a:r>
            <a:r>
              <a:rPr lang="en-US" altLang="pt-BR" sz="3200">
                <a:solidFill>
                  <a:srgbClr val="00FFFF"/>
                </a:solidFill>
              </a:rPr>
              <a:t>MUNDO COM JUSTIÇA</a:t>
            </a:r>
            <a:r>
              <a:rPr lang="en-US" altLang="pt-BR" sz="3200"/>
              <a:t> POR MEIO DE UM VARÃO QUE DESTINOU E ACREDITOU DIANTE DE TODOS, RESSUSCITANDO-O DENTRE OS MORTOS.”</a:t>
            </a:r>
            <a:r>
              <a:rPr lang="en-US" altLang="pt-BR" sz="3200">
                <a:solidFill>
                  <a:schemeClr val="bg1"/>
                </a:solidFill>
              </a:rPr>
              <a:t>   </a:t>
            </a:r>
          </a:p>
          <a:p>
            <a:pPr algn="ctr">
              <a:spcBef>
                <a:spcPct val="50000"/>
              </a:spcBef>
            </a:pPr>
            <a:r>
              <a:rPr lang="en-US" altLang="pt-BR">
                <a:solidFill>
                  <a:schemeClr val="bg1"/>
                </a:solidFill>
              </a:rPr>
              <a:t>ATOS 17:31</a:t>
            </a:r>
            <a:endParaRPr lang="en-US" altLang="pt-BR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Caderno">
  <a:themeElements>
    <a:clrScheme name="Caderno 1">
      <a:dk1>
        <a:srgbClr val="402000"/>
      </a:dk1>
      <a:lt1>
        <a:srgbClr val="FBFAE2"/>
      </a:lt1>
      <a:dk2>
        <a:srgbClr val="996633"/>
      </a:dk2>
      <a:lt2>
        <a:srgbClr val="A08366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Cadern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Caderno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erno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ern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erno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Office\Modelos\Estruturas de apresentação\CADERNO.POT</Template>
  <TotalTime>1629</TotalTime>
  <Words>1309</Words>
  <Application>Microsoft Office PowerPoint</Application>
  <PresentationFormat>Apresentação na tela (4:3)</PresentationFormat>
  <Paragraphs>115</Paragraphs>
  <Slides>56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1" baseType="lpstr">
      <vt:lpstr>Arial Black</vt:lpstr>
      <vt:lpstr>Monotype Sorts</vt:lpstr>
      <vt:lpstr>Times New Roman</vt:lpstr>
      <vt:lpstr>Arial</vt:lpstr>
      <vt:lpstr>Caderno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creator>Ilson Arlei Geisler</dc:creator>
  <cp:lastModifiedBy>Pr. Marcelo Carvalho</cp:lastModifiedBy>
  <cp:revision>99</cp:revision>
  <dcterms:created xsi:type="dcterms:W3CDTF">1998-12-04T02:36:14Z</dcterms:created>
  <dcterms:modified xsi:type="dcterms:W3CDTF">2022-05-19T08:53:54Z</dcterms:modified>
</cp:coreProperties>
</file>