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11" r:id="rId5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0BDF-D6DC-CFC4-81DA-897143442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89115-653B-06BD-912A-A3427EC08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E038C5-C8F4-F5D4-353E-A5FF1F8F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78E9D5-ECB0-C785-BE30-208037F9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89CE1-C88A-97ED-580D-CB8B23DF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86C1-AA3E-4189-822A-3AA5E25776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9795564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FB2E3-BD02-FB0C-262B-DE9F7A9A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6E3889-A151-C15E-00CF-5B2ED3827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AAB4FA-0A99-9C7B-9D0F-7198995E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20DFB2-2A83-A1A6-8115-2FB0995E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81CB1-D5C9-FDE0-7D8F-D0B9A444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FA39D-C9FD-4822-9399-41A5DB7B55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6489153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9BC3AB-2978-EA9C-0610-9FCC56BE1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CB531E-EE88-F3F0-ACAE-B08FFB154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B458ED-88C6-E542-7911-FDC25998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E5B68E-87A6-C0BE-AFFA-34C5747D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EF91E6-E489-BE17-4132-54AEC979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5CCC-61BB-4173-B1AE-F5453F0A55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730580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FBEDB-517E-6EE7-8C0A-CA2785DF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9E5871-C8AA-4F91-7962-ECF7B41B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233D2D-F9BF-385E-31BA-8D34F2F3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2972B3-AB4E-F6CA-AF6F-5DD3433C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D7171-23F8-0C05-A2F3-1CC22149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DBAE8-FB96-4F67-A7DA-AC5658CB68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9732592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8593F-080F-6C47-0C47-C77A6CA0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C032D1-B119-53E2-C8D3-3293D580F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B0A9CA-D1CA-C081-C6D9-B9993707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403070-18E6-9C7D-9A33-C6B11872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A936E8-19B0-D4DF-67C9-74B5F394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43BF7-C90B-4490-9E2D-9E24391A1F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354390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FB901-D74C-0A0F-C4E0-847D950B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DB90BD-AFBF-AE90-67CA-9C0183769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46E683-8118-1920-A13F-8CA48CA22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B3BFD4-5191-E293-9004-F78F5A82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12502E-5FBD-4665-D24C-9AFC3866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A7DC3D-61D4-ED35-FF9C-75FF9506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B8ACF-734D-49E7-8819-716AD16FDE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436581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AA0B4-4ABA-7291-E462-6A447613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A77B89-5E4D-595B-624E-CA9DEA6E2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E4004F-A550-DBD0-1EFE-A4B6D07BF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224F4A-B473-271C-F2AD-CF4C2C975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D08E53-E6BA-EF86-1713-2553A5F31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D55897-9F96-B169-2500-9DABA8E6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DA2F709-912B-57E6-BDFD-1665ACE0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5F09074-4632-AE1C-8082-A427DB2F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FBFF-603C-4700-A208-C87F0EF112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9640856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80A62-0216-92D3-E52A-23F8E607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3848E58-5089-F914-88F2-9CEB1A0D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533CF9-80C2-82A0-4E23-59B21419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B8CA72-A018-4D55-8A33-BC50063C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8D494-F39C-4A0D-94CC-72E376C4B4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217243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C520DE-99D7-9F46-6585-98E987F8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B81014-848A-B91A-7274-7E75CE2C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7D2AAD-404C-E372-66E2-E55DA82C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F356-72E8-4C89-8E99-522E2BB3CF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8983075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C7F00-12C6-EB3A-A1F5-04B707D3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71A96-FD2D-E450-8F51-D9CA813C8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61D4C3-050F-CFF3-92B0-38E9C85CF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8ABC32-CF81-5E14-48E7-A9D4D9CD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4B7A05-BE64-7221-98BF-64DCD50F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30806F-2A33-891F-86E8-48411F5C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C37FA-E87E-4AFB-8065-D7BFE35A4F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610343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CFF07-B751-98E5-C764-271B5C1E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64B198-3F95-9977-E448-BBDF81517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E7CE11-5BC5-656F-DF23-057E5C2B2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3F8C08-D773-CFCD-5598-7F32A3DE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B24F37-22F9-9602-581E-6E05C301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16384F-A29C-D067-AD7C-3EB0E43A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D1171-372D-4CA8-B810-D2E1725B94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4908619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8F9DC4-475E-70C1-7EA3-DC373F4C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A3AA0A-4CAA-56E4-DDA8-87D5C1DB7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9A69C-A9B4-D049-BDB2-6C794853A6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36F58E-5EB4-2BFC-435A-90F6622926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B94868-4461-8AE2-A646-0B29B70D00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A187D1-66DE-44BB-971E-6EFC885A2F8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B0B9196-C1D1-79D6-3478-B5148D43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71BC24C1-729D-1039-92EC-2425E800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AAEB3AA2-5CC3-8C62-32B3-2A5CFF48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5006975" cy="3140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POR QUEM FOI FEITO O SÁBADO, E O QUE DEUS FEZ NESTE DIA?</a:t>
            </a:r>
            <a:endParaRPr lang="en-US" altLang="pt-BR" sz="44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4CC824F5-E631-D67A-D5B5-B804413B5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860800"/>
            <a:ext cx="3505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FF"/>
                </a:solidFill>
                <a:latin typeface="Arial Black" panose="020B0A04020102020204" pitchFamily="34" charset="0"/>
              </a:rPr>
              <a:t>GÊNESIS 2:1-3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6E65E6ED-B425-5956-5205-AE39C3CBB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A494B134-79F2-0F27-B39A-70AF8986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90538"/>
            <a:ext cx="4752975" cy="61785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“ ASSIM, POIS, FORAM ACABADOS OS CÉUS E A TERRA E TODO O SEU EXÉRCITO. E, HAVENDO DEUS TERMINADO NO DIA SÉTIMO A SUA OBRA, QUE FIZERA, DESCANSOU NESSE DIA DE TODA A SUA OBRA QUE TINHA FEITO. E ABENÇOOU DEUS O DIA SÉTIMO E O SANTIFICOU; PORQUE NELE DESCANSOU DE TODA A OBRA QUE, COMO CRIADOR FIZERA.”</a:t>
            </a:r>
            <a:r>
              <a:rPr lang="en-US" altLang="pt-BR" sz="280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2400">
                <a:solidFill>
                  <a:srgbClr val="FFFFFF"/>
                </a:solidFill>
                <a:latin typeface="Arial Black" panose="020B0A04020102020204" pitchFamily="34" charset="0"/>
              </a:rPr>
              <a:t>Gênesis 2:1-3</a:t>
            </a:r>
            <a:endParaRPr lang="en-US" altLang="pt-BR" sz="36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>
            <a:extLst>
              <a:ext uri="{FF2B5EF4-FFF2-40B4-BE49-F238E27FC236}">
                <a16:creationId xmlns:a16="http://schemas.microsoft.com/office/drawing/2014/main" id="{1A13C5A2-D75B-0E28-A0B7-D9DEB90D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82F4ADD0-4894-8C5A-D777-61EE4EDC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557338"/>
            <a:ext cx="5076825" cy="3232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“Respondeu-lhes ele: Isto é o que disse o Senhor: Amanhã é repouso, o santo Sábado do Senhor.”</a:t>
            </a:r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Êxodo 16:23</a:t>
            </a:r>
            <a:endParaRPr lang="pt-BR" altLang="pt-BR" sz="36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775CDA97-5A3F-2308-2B77-A4BA57B0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8913"/>
            <a:ext cx="3570288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8000">
                <a:solidFill>
                  <a:schemeClr val="bg1"/>
                </a:solidFill>
                <a:latin typeface="Arial Black" panose="020B0A04020102020204" pitchFamily="34" charset="0"/>
              </a:rPr>
              <a:t>MANÁ</a:t>
            </a: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extLst>
              <a:ext uri="{FF2B5EF4-FFF2-40B4-BE49-F238E27FC236}">
                <a16:creationId xmlns:a16="http://schemas.microsoft.com/office/drawing/2014/main" id="{E1146BFD-B79D-6D82-9F96-11851AA51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A17CDE6C-BA01-EC2C-8800-D1BD613E5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5851525" cy="2559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Arial Black" panose="020B0A04020102020204" pitchFamily="34" charset="0"/>
              </a:rPr>
              <a:t>PARA QUEM FOI FEITO O SÁBADO?</a:t>
            </a:r>
            <a:endParaRPr lang="en-US" altLang="pt-BR" sz="6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D42D5C62-2DFE-6CCB-4BB6-17ABCBF3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ABD46930-5B7E-796D-CC76-92B1131AA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115888"/>
            <a:ext cx="6934200" cy="2743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“O SÁBADO FOI FEITO PARA O HOMEM...”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MARCOS 2:27</a:t>
            </a:r>
            <a:endParaRPr lang="en-US" altLang="pt-BR" sz="44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C2AB1E39-C3C0-392A-D00C-A0247B66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1AC0CC7A-D7BF-07ED-D84D-617BAABC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4248150" cy="2838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JESUS CRISTO TEVE PARTICIPAÇÃO NA CRIAÇÃO DO SÁBADO?</a:t>
            </a:r>
            <a:endParaRPr lang="pt-BR" altLang="pt-BR" sz="28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4751409F-9E42-E167-2203-BCA98E90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C6E887E3-3F81-5A41-3D6E-1B44A819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20713"/>
            <a:ext cx="4176713" cy="48752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“TODAS AS COISAS FORAM FEITAS POR INTERMÉDIO DELE, E SEM ELE, NADA DO QUE FOI FEITO SE FEZ.”</a:t>
            </a:r>
            <a:r>
              <a:rPr lang="en-US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      </a:t>
            </a:r>
          </a:p>
          <a:p>
            <a:pPr eaLnBrk="0" hangingPunct="0">
              <a:spcBef>
                <a:spcPct val="50000"/>
              </a:spcBef>
            </a:pPr>
            <a:endParaRPr lang="en-US" altLang="pt-BR" sz="12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JOÃO 1:3</a:t>
            </a: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>
            <a:extLst>
              <a:ext uri="{FF2B5EF4-FFF2-40B4-BE49-F238E27FC236}">
                <a16:creationId xmlns:a16="http://schemas.microsoft.com/office/drawing/2014/main" id="{AEC80217-F905-D11B-E930-1159B132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675689D1-AE91-B8B6-8705-583F91D9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4248150" cy="37512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4800">
                <a:solidFill>
                  <a:srgbClr val="FFFF00"/>
                </a:solidFill>
                <a:latin typeface="Arial Black" panose="020B0A04020102020204" pitchFamily="34" charset="0"/>
              </a:rPr>
              <a:t>QUE SINAL DEUS  DEIXOU PARA SEU POVO?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6BB831E9-C1C5-491D-7402-9D4AFDCEF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437063"/>
            <a:ext cx="3559175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 Black" panose="020B0A04020102020204" pitchFamily="34" charset="0"/>
              </a:rPr>
              <a:t>EZEQUIEL 20:20</a:t>
            </a: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F6CA2627-F21A-DBB3-C642-A4DEC48B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29E18189-9098-320D-DDFB-0B7F7C1F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5041900" cy="51276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“Santificai os meus sábados, pois servirão de sinal entre mim e vós, para que saibais que eu sou o Senhor, vosso Deus.”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Black" panose="020B0A04020102020204" pitchFamily="34" charset="0"/>
              </a:rPr>
              <a:t>Ezequiel 20:20</a:t>
            </a:r>
            <a:endParaRPr lang="pt-BR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216346AD-E040-0828-D8A4-12C01930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AD16BF29-3449-1B51-B072-1E942B57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83075"/>
            <a:ext cx="8458200" cy="17367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5400">
                <a:solidFill>
                  <a:srgbClr val="FFFF00"/>
                </a:solidFill>
                <a:latin typeface="Arial Black" panose="020B0A04020102020204" pitchFamily="34" charset="0"/>
              </a:rPr>
              <a:t>POR QUANTO TEMPO FICARÁ ESSE SINAL?</a:t>
            </a:r>
            <a:endParaRPr lang="en-US" altLang="pt-BR" sz="60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C65F641-ED54-41A7-9AB3-7E0F48C8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B9E5E6C0-E73C-4B8F-5FAE-930D29A9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8D762C13-1154-DC89-8278-CC9A7E2D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5888"/>
            <a:ext cx="9144000" cy="38719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“Entre mim e os filhos de Israel é sinal para sempre; porque, em seis dias, fez o Senhor os céus e a terra, e ao sétimo dia, descansou, e tomou alento.” 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Êxodo 31:17</a:t>
            </a:r>
            <a:endParaRPr lang="pt-BR" altLang="pt-BR" sz="4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>
            <a:extLst>
              <a:ext uri="{FF2B5EF4-FFF2-40B4-BE49-F238E27FC236}">
                <a16:creationId xmlns:a16="http://schemas.microsoft.com/office/drawing/2014/main" id="{FB43F45D-51D3-CF82-26CC-BFFD36D5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53066659-D2C0-B75E-E3FC-1E08D071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470525"/>
            <a:ext cx="537845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8000">
                <a:solidFill>
                  <a:srgbClr val="FFFF00"/>
                </a:solidFill>
                <a:latin typeface="Arial Black" panose="020B0A04020102020204" pitchFamily="34" charset="0"/>
              </a:rPr>
              <a:t>CRIADOR</a:t>
            </a:r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74E3A6F8-E132-1038-268D-BE21E109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3FBE91C-B20D-1ABD-092B-A1EB5B83C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C77A0CDB-6478-30D9-3887-9C548D6C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6CB2BE15-8B17-431A-158B-3B75C31C4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4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15432F11-2CB4-9C90-A180-DEFFC0D9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B338AC6F-A09A-5EEA-2CB4-226B848E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E4143A9B-FED6-F106-99C8-C208315B7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DE34446E-6BB1-CA47-3F57-4AFC470D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13CA86A8-8C0A-6541-C00C-6445FA45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A7137C5C-28C5-92A3-36B9-E9D50BE0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3016250"/>
            <a:ext cx="2554287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9600">
                <a:solidFill>
                  <a:srgbClr val="663300"/>
                </a:solidFill>
                <a:latin typeface="Arial Black" panose="020B0A04020102020204" pitchFamily="34" charset="0"/>
              </a:rPr>
              <a:t>DIA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7F599233-B19F-2961-FED6-8C231A198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27525"/>
            <a:ext cx="1820863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8000">
                <a:solidFill>
                  <a:srgbClr val="996633"/>
                </a:solidFill>
                <a:latin typeface="Arial Black" panose="020B0A04020102020204" pitchFamily="34" charset="0"/>
              </a:rPr>
              <a:t>DO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7774AB87-EEBA-F5EF-6C24-5BD3FCB59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410200"/>
            <a:ext cx="5457825" cy="1433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8800">
                <a:solidFill>
                  <a:srgbClr val="663300"/>
                </a:solidFill>
                <a:latin typeface="Arial Black" panose="020B0A04020102020204" pitchFamily="34" charset="0"/>
              </a:rPr>
              <a:t>SENHOR</a:t>
            </a:r>
          </a:p>
        </p:txBody>
      </p:sp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>
            <a:extLst>
              <a:ext uri="{FF2B5EF4-FFF2-40B4-BE49-F238E27FC236}">
                <a16:creationId xmlns:a16="http://schemas.microsoft.com/office/drawing/2014/main" id="{D45166FB-2C51-B3FE-C1F9-58851855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04CF5C54-4771-74B1-9143-67DAD1034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260350"/>
            <a:ext cx="7489825" cy="27717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O SÁBADO É PARA TODAS AS PESSOAS INDEPENDENTE DE RAÇA, COR, LÍNGUA?</a:t>
            </a:r>
            <a:endParaRPr lang="en-US" altLang="pt-BR" sz="48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241EF66-DC32-3830-25A2-B65F5B76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284538"/>
            <a:ext cx="3527425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ISAÍAS 56:1-4</a:t>
            </a:r>
          </a:p>
        </p:txBody>
      </p:sp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F6CDA46C-572D-9EE5-512D-248ED31B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626A221E-32AD-5AA6-9C60-ACCE2B248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3375"/>
            <a:ext cx="4681537" cy="594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“Bem-aventurado o homem que faz isto, e o filho do homem que nisto se firma, que se guarda de profanar o Sábado e guarda a sua mão de cometer algum mal. </a:t>
            </a:r>
            <a:r>
              <a:rPr lang="en-US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Não fale o estrangeiro que se houver chegado ao Senhor, dizendo:</a:t>
            </a:r>
            <a:endParaRPr lang="en-US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F7064EEB-C49B-CEA9-8AAA-1E6A847E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F560BC57-001F-7D6A-458D-87D9153F7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5435600" cy="648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O Senhor, com efeito, me separará do seu povo; nem tampouco diga o eunuco: Eis que eu sou uma árvore seca. Porque assim diz o Senhor: aos eunucos que guardam os meus sábados, escolhem aquilo que me agrada e abraçam a minha aliança.”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Isaías 56: 2-4</a:t>
            </a:r>
            <a:endParaRPr lang="pt-BR" altLang="pt-BR" sz="32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extLst>
              <a:ext uri="{FF2B5EF4-FFF2-40B4-BE49-F238E27FC236}">
                <a16:creationId xmlns:a16="http://schemas.microsoft.com/office/drawing/2014/main" id="{FD14DE9A-9D85-1EBF-C24D-8776BB04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>
            <a:extLst>
              <a:ext uri="{FF2B5EF4-FFF2-40B4-BE49-F238E27FC236}">
                <a16:creationId xmlns:a16="http://schemas.microsoft.com/office/drawing/2014/main" id="{0068A941-7317-EF47-3EF0-0BAF3ACC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65175"/>
            <a:ext cx="4897437" cy="31130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“SE ME AMAIS GUARDAREIS OS MEUS MANDAMENTOS.”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JOÃO</a:t>
            </a:r>
            <a:r>
              <a:rPr lang="en-US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14:15</a:t>
            </a:r>
            <a:endParaRPr lang="en-US" altLang="pt-BR" sz="4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>
            <a:extLst>
              <a:ext uri="{FF2B5EF4-FFF2-40B4-BE49-F238E27FC236}">
                <a16:creationId xmlns:a16="http://schemas.microsoft.com/office/drawing/2014/main" id="{8F8235FB-F61B-D7C2-4AB7-B7D5B885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FEE5C7C0-71A5-D30F-0439-CB88BBF8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5545137" cy="21018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QUAL A PROMESSA DE DEUS AOS FIÉIS?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9F379B59-BEBD-868D-6D1B-F60BF556D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781300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ISAÍAS 58:13,14</a:t>
            </a:r>
          </a:p>
        </p:txBody>
      </p:sp>
    </p:spTree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>
            <a:extLst>
              <a:ext uri="{FF2B5EF4-FFF2-40B4-BE49-F238E27FC236}">
                <a16:creationId xmlns:a16="http://schemas.microsoft.com/office/drawing/2014/main" id="{025F5FA6-D32E-D81C-921E-197762A0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5755CB72-7ED3-0B10-DAF7-4A9BAEAF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4859338" cy="607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 Black" panose="020B0A04020102020204" pitchFamily="34" charset="0"/>
              </a:rPr>
              <a:t>“Se desviares o pé de profanar o sábado e de cuidar dos teus próprios interesses no meu santo dia; se chamares ao sábado deleitoso e santo dia do Senhor, digno de honra, e o honrares não seguindo os teus caminhos, não pretendendo fazer a tua própria vontade, nem falando palavras vãs,</a:t>
            </a:r>
          </a:p>
        </p:txBody>
      </p:sp>
    </p:spTree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AC5D6399-96B5-C0BC-3F46-1F04A3A42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D650DEE4-14F6-BCA2-F241-C42753AC1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9275"/>
            <a:ext cx="5113337" cy="463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então, te deleitarás no Senhor. Eu te farei cavalgar sobre os altos da terra e te sustentarei com a herança de Jacó, teu pai, porque a boca do Senhor o disse.”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Isaías 58: 13,14</a:t>
            </a:r>
            <a:endParaRPr lang="pt-BR" altLang="pt-BR" sz="36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>
            <a:extLst>
              <a:ext uri="{FF2B5EF4-FFF2-40B4-BE49-F238E27FC236}">
                <a16:creationId xmlns:a16="http://schemas.microsoft.com/office/drawing/2014/main" id="{E117E778-8669-DD2B-C9AA-34FE9711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D78BAEEF-1082-3CA4-1A72-E27586D4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305800" cy="1190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QUAL ERA O COSTUME DE JESUS NO SÁBADO?</a:t>
            </a:r>
          </a:p>
        </p:txBody>
      </p:sp>
    </p:spTree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79EA04EC-1386-1C8B-AA73-44E27526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37EDE98F-150B-AB3F-BD0F-4ABA2D186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60350"/>
            <a:ext cx="5003800" cy="5218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“Indo para Nazaré, onde fora criado, entrou, num sábado, na sinagoga, segundo o seu costume, e levantou-se para ler.”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Lucas 4:16</a:t>
            </a:r>
            <a:endParaRPr lang="pt-BR" altLang="pt-BR" sz="40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>
            <a:extLst>
              <a:ext uri="{FF2B5EF4-FFF2-40B4-BE49-F238E27FC236}">
                <a16:creationId xmlns:a16="http://schemas.microsoft.com/office/drawing/2014/main" id="{8FB8BB15-F160-877D-15CE-18154DC25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588"/>
            <a:ext cx="910748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74BDDFC2-F01D-B0E3-4D8B-E35E9AD2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4824412" cy="3441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QUE DIA GUARDAVAM AS MULHERES QUE SEGUIAM A JESUS?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8B715338-D7D7-42F6-232C-E63DEE43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652963"/>
            <a:ext cx="39624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FF"/>
                </a:solidFill>
                <a:latin typeface="Arial Black" panose="020B0A04020102020204" pitchFamily="34" charset="0"/>
              </a:rPr>
              <a:t>LUCAS 23:53-56</a:t>
            </a: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2A1E7CC1-F341-7B96-367E-B0D6B291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7FBD8025-FB40-C650-000B-698236E3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20713"/>
            <a:ext cx="5867400" cy="27717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  <a:latin typeface="Arial Black" panose="020B0A04020102020204" pitchFamily="34" charset="0"/>
              </a:rPr>
              <a:t>PODEMOS ESCOLHER QUAL MANDAMENTO GUARDAR?</a:t>
            </a:r>
            <a:endParaRPr lang="en-US" altLang="pt-BR" sz="48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3A67D6D5-4386-38D7-43F2-248FD154B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1102D010-9002-6B5C-7F5D-09FF561A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7150"/>
            <a:ext cx="9144000" cy="28384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“Era o dia da preparação, e começava o sábado. As mulheres que tinham vindo da Galiléia com Jesus, seguindo, viram o túmulo e como o corpo fora ali depositado.</a:t>
            </a:r>
          </a:p>
        </p:txBody>
      </p:sp>
    </p:spTree>
  </p:cSld>
  <p:clrMapOvr>
    <a:masterClrMapping/>
  </p:clrMapOvr>
  <p:transition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F0CE1BBF-E779-154B-6231-065F907D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C93968D3-84F5-3054-45D2-AE57E3823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8188"/>
            <a:ext cx="9144000" cy="35036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Então, se retiraram para preparar aromas e bálsamos. E no Sábado, descansaram, segundo o mandamento.” 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FF"/>
                </a:solidFill>
                <a:latin typeface="Arial Black" panose="020B0A04020102020204" pitchFamily="34" charset="0"/>
              </a:rPr>
              <a:t>Lucas 23:54-56</a:t>
            </a:r>
            <a:endParaRPr lang="pt-BR" altLang="pt-BR" sz="44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>
            <a:extLst>
              <a:ext uri="{FF2B5EF4-FFF2-40B4-BE49-F238E27FC236}">
                <a16:creationId xmlns:a16="http://schemas.microsoft.com/office/drawing/2014/main" id="{A7D3E1FB-0827-51B5-CC4D-34037B44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B37F09A6-0EDA-C147-F665-0DAFB5F1C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4535488" cy="283368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QUAL ERA O COSTUME DE PAULO?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FF"/>
                </a:solidFill>
                <a:latin typeface="Arial Black" panose="020B0A04020102020204" pitchFamily="34" charset="0"/>
              </a:rPr>
              <a:t>ATOS 17:2</a:t>
            </a:r>
          </a:p>
        </p:txBody>
      </p:sp>
    </p:spTree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259D6F2B-6A2E-B0A1-6427-3A169FE5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9C454186-CDA6-A86A-ED22-799801CB2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5113338" cy="50911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“Paulo, segundo o seu costume, foi procurá-los e, por três sábados, arrazoou com eles acerca das Escrituras.”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Atos 17:2</a:t>
            </a:r>
            <a:endParaRPr lang="pt-BR" altLang="pt-BR" sz="40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>
            <a:extLst>
              <a:ext uri="{FF2B5EF4-FFF2-40B4-BE49-F238E27FC236}">
                <a16:creationId xmlns:a16="http://schemas.microsoft.com/office/drawing/2014/main" id="{5893FED2-1B20-24F7-D53B-0DC6C671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C4B1CBC2-99DE-7E8E-C39D-3DEA6ABE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5400675" cy="58594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“Depois disto, deixando Paulo Atenas, partiu para Corinto. E </a:t>
            </a:r>
            <a:r>
              <a:rPr lang="pt-BR" altLang="pt-BR" sz="3600">
                <a:solidFill>
                  <a:srgbClr val="FF3300"/>
                </a:solidFill>
                <a:latin typeface="Arial Black" panose="020B0A04020102020204" pitchFamily="34" charset="0"/>
              </a:rPr>
              <a:t>todos os sábados</a:t>
            </a:r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 discorria na sinagoga, persuadindo tanto judeus como gregos.”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Black" panose="020B0A04020102020204" pitchFamily="34" charset="0"/>
              </a:rPr>
              <a:t>Atos</a:t>
            </a:r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800">
                <a:solidFill>
                  <a:srgbClr val="FFFF00"/>
                </a:solidFill>
                <a:latin typeface="Arial Black" panose="020B0A04020102020204" pitchFamily="34" charset="0"/>
              </a:rPr>
              <a:t>18:1,4</a:t>
            </a:r>
            <a:endParaRPr lang="pt-BR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>
            <a:extLst>
              <a:ext uri="{FF2B5EF4-FFF2-40B4-BE49-F238E27FC236}">
                <a16:creationId xmlns:a16="http://schemas.microsoft.com/office/drawing/2014/main" id="{78267877-45C9-426F-5459-F27CC6D4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B4630313-ECB4-7B1D-294C-5F978AB8C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4391025" cy="2771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O QUE FEZ PAULO ONDE NÃO HAVIA IGREJA?</a:t>
            </a:r>
            <a:endParaRPr lang="en-US" altLang="pt-BR" sz="5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31D69A31-0231-8531-3EC2-99ABE9D8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CD403218-E2B2-8686-5C6B-2AD5F834D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575"/>
            <a:ext cx="9144000" cy="4029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rgbClr val="FFFF66"/>
                </a:solidFill>
                <a:latin typeface="Arial Black" panose="020B0A04020102020204" pitchFamily="34" charset="0"/>
              </a:rPr>
              <a:t>“No Sábado,</a:t>
            </a:r>
            <a:r>
              <a:rPr lang="pt-BR" altLang="pt-BR" sz="3600">
                <a:solidFill>
                  <a:srgbClr val="00FFFF"/>
                </a:solidFill>
                <a:latin typeface="Arial Black" panose="020B0A04020102020204" pitchFamily="34" charset="0"/>
              </a:rPr>
              <a:t> saímos da cidade para junto do rio, onde nos pareceu haver </a:t>
            </a:r>
            <a:r>
              <a:rPr lang="pt-BR" altLang="pt-BR" sz="3600">
                <a:solidFill>
                  <a:srgbClr val="FFFF66"/>
                </a:solidFill>
                <a:latin typeface="Arial Black" panose="020B0A04020102020204" pitchFamily="34" charset="0"/>
              </a:rPr>
              <a:t>um lugar de</a:t>
            </a:r>
            <a:r>
              <a:rPr lang="pt-BR" altLang="pt-BR" sz="360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3600">
                <a:solidFill>
                  <a:srgbClr val="FFFF66"/>
                </a:solidFill>
                <a:latin typeface="Arial Black" panose="020B0A04020102020204" pitchFamily="34" charset="0"/>
              </a:rPr>
              <a:t>oração;</a:t>
            </a:r>
            <a:r>
              <a:rPr lang="pt-BR" altLang="pt-BR" sz="3600">
                <a:solidFill>
                  <a:srgbClr val="00FFFF"/>
                </a:solidFill>
                <a:latin typeface="Arial Black" panose="020B0A04020102020204" pitchFamily="34" charset="0"/>
              </a:rPr>
              <a:t> e, assentando-nos, falamos às mulheres que para ali tinham concorrido.”       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Atos 16:13</a:t>
            </a:r>
            <a:endParaRPr lang="pt-BR" altLang="pt-BR" sz="36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>
            <a:extLst>
              <a:ext uri="{FF2B5EF4-FFF2-40B4-BE49-F238E27FC236}">
                <a16:creationId xmlns:a16="http://schemas.microsoft.com/office/drawing/2014/main" id="{C2E76F64-820E-6234-B2E3-9E5AC471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D88CEA8B-5B18-81B2-B16C-E7387460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4392613" cy="3565525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QUE DIA SERÁ GUARDADO NO CÉU?</a:t>
            </a:r>
            <a:r>
              <a:rPr lang="en-US" altLang="pt-BR" sz="540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2800">
                <a:solidFill>
                  <a:schemeClr val="bg1"/>
                </a:solidFill>
                <a:latin typeface="Arial Black" panose="020B0A04020102020204" pitchFamily="34" charset="0"/>
              </a:rPr>
              <a:t>ISAÍAS 66:22</a:t>
            </a:r>
          </a:p>
        </p:txBody>
      </p:sp>
    </p:spTree>
  </p:cSld>
  <p:clrMapOvr>
    <a:masterClrMapping/>
  </p:clrMapOvr>
  <p:transition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51D754F9-C172-5117-7C4C-9B56D54F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D1976806-EEF7-0DDB-5D10-EFEE86EF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9550"/>
            <a:ext cx="9144000" cy="28384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“Porque , como os novos céus e a nova terra, que hei de fazer, estarão diante de mim, diz o Senhor, assim há de estar a vossa posteridade e o vosso nome.</a:t>
            </a:r>
          </a:p>
        </p:txBody>
      </p:sp>
    </p:spTree>
  </p:cSld>
  <p:clrMapOvr>
    <a:masterClrMapping/>
  </p:clrMapOvr>
  <p:transition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ADD166A2-BF60-9BC7-6D44-A58613DC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88E76A8E-2EF9-BAD3-F7D3-D55214BD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1275"/>
            <a:ext cx="8763000" cy="29305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E será que, de uma Festa da Lua Nova à outra e </a:t>
            </a:r>
            <a:r>
              <a:rPr lang="pt-BR" altLang="pt-BR" sz="3600">
                <a:solidFill>
                  <a:srgbClr val="FF3300"/>
                </a:solidFill>
                <a:latin typeface="Arial Black" panose="020B0A04020102020204" pitchFamily="34" charset="0"/>
              </a:rPr>
              <a:t>de um Sábado a outro</a:t>
            </a:r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, virá toda a carne a adorar perante mim, diz o Senhor.”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Isaías 66:22,23</a:t>
            </a:r>
            <a:endParaRPr lang="pt-BR" altLang="pt-BR" sz="36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52BF0E25-9231-8DBB-9178-B75EB1A4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D9D81D9D-9B01-1A0B-0BBB-CE5CD3B8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60350"/>
            <a:ext cx="6119812" cy="38131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“ POIS QUALQUER QUE GUARDA TODA A LEI, MAS TROPEÇA EM UM SÓ PONTO, SE TORNA CULPADO DE TODOS.”</a:t>
            </a:r>
            <a:r>
              <a:rPr lang="en-US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           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2800">
                <a:solidFill>
                  <a:srgbClr val="FFFF66"/>
                </a:solidFill>
                <a:latin typeface="Arial Black" panose="020B0A04020102020204" pitchFamily="34" charset="0"/>
              </a:rPr>
              <a:t>TIAGO</a:t>
            </a:r>
            <a:r>
              <a:rPr lang="en-US" altLang="pt-BR" sz="4000">
                <a:solidFill>
                  <a:srgbClr val="FFFF66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2800">
                <a:solidFill>
                  <a:srgbClr val="FFFF66"/>
                </a:solidFill>
                <a:latin typeface="Arial Black" panose="020B0A04020102020204" pitchFamily="34" charset="0"/>
              </a:rPr>
              <a:t>2:10</a:t>
            </a:r>
            <a:endParaRPr lang="en-US" altLang="pt-BR" sz="400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>
            <a:extLst>
              <a:ext uri="{FF2B5EF4-FFF2-40B4-BE49-F238E27FC236}">
                <a16:creationId xmlns:a16="http://schemas.microsoft.com/office/drawing/2014/main" id="{43D71C7A-D4A6-406C-8AC5-E9FD21BD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E7B02A3F-9190-DCC5-496A-EBAA8566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81075"/>
            <a:ext cx="5205412" cy="359568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QUEM SÃO OS SANTOS DIANTE DE DEUS?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APOCALIPSE 14:12</a:t>
            </a:r>
          </a:p>
        </p:txBody>
      </p:sp>
    </p:spTree>
  </p:cSld>
  <p:clrMapOvr>
    <a:masterClrMapping/>
  </p:clrMapOvr>
  <p:transition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>
            <a:extLst>
              <a:ext uri="{FF2B5EF4-FFF2-40B4-BE49-F238E27FC236}">
                <a16:creationId xmlns:a16="http://schemas.microsoft.com/office/drawing/2014/main" id="{7FD2B1E0-EBF2-D42A-E758-837F7D0D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0884391E-BB2F-C097-CEAB-229679E7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69863"/>
            <a:ext cx="4932362" cy="4699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“Aqui está a perseverança dos santos, os que guardam os mandamentos de Deus, e a fé em Jesus.”</a:t>
            </a:r>
            <a:r>
              <a:rPr lang="pt-BR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Black" panose="020B0A04020102020204" pitchFamily="34" charset="0"/>
              </a:rPr>
              <a:t>Apocalipse 14:12</a:t>
            </a:r>
            <a:endParaRPr lang="pt-BR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>
            <a:extLst>
              <a:ext uri="{FF2B5EF4-FFF2-40B4-BE49-F238E27FC236}">
                <a16:creationId xmlns:a16="http://schemas.microsoft.com/office/drawing/2014/main" id="{46D29899-DBF1-7F71-976B-9E34989A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C3D913BC-784D-E94B-F129-0CA3B5B52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6011863" cy="6492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COMO SURGIU A GUARDA DOS DOMINGOS E FESTAS?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SE A BÍBLIA FALA CLARAMENTE SOBRE O SÁBADO, COMO SURGIU A GUARDA DO DOMINGO?</a:t>
            </a:r>
          </a:p>
        </p:txBody>
      </p:sp>
    </p:spTree>
  </p:cSld>
  <p:clrMapOvr>
    <a:masterClrMapping/>
  </p:clrMapOvr>
  <p:transition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9636AEF2-746E-E14D-4C5A-C7930E7F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0"/>
            <a:ext cx="9144000" cy="69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735ED4B4-56A3-DA39-C8FF-9BFE0BC19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48200"/>
            <a:ext cx="8229600" cy="2073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“...sê fiel até à morte, e dar-te-ei a coroa da vida.”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Apocalipse 2:10</a:t>
            </a:r>
          </a:p>
        </p:txBody>
      </p:sp>
    </p:spTree>
  </p:cSld>
  <p:clrMapOvr>
    <a:masterClrMapping/>
  </p:clrMapOvr>
  <p:transition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C6E47105-403E-6FEA-351B-F771BD7B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extLst>
              <a:ext uri="{FF2B5EF4-FFF2-40B4-BE49-F238E27FC236}">
                <a16:creationId xmlns:a16="http://schemas.microsoft.com/office/drawing/2014/main" id="{9AF0F60D-7245-DF41-47FF-F607E5205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1A615D9D-3122-C031-61BF-BF511A8D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9413"/>
            <a:ext cx="6858000" cy="32019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4800">
                <a:solidFill>
                  <a:srgbClr val="FFFF00"/>
                </a:solidFill>
                <a:latin typeface="Arial Black" panose="020B0A04020102020204" pitchFamily="34" charset="0"/>
              </a:rPr>
              <a:t>CONTRA QUEM O DRAGÃO ESTÁ IRADO?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</a:t>
            </a:r>
            <a:r>
              <a:rPr lang="pt-BR" altLang="pt-BR" sz="2800">
                <a:solidFill>
                  <a:srgbClr val="FFFFFF"/>
                </a:solidFill>
                <a:latin typeface="Arial Black" panose="020B0A04020102020204" pitchFamily="34" charset="0"/>
              </a:rPr>
              <a:t>APOCALIPSE  12:17</a:t>
            </a: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5D160E6E-35CB-7F87-5479-9938E73B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07D7A95F-483F-3770-0C1D-0D4D30C7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88913"/>
            <a:ext cx="4973638" cy="55133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“Irou-se o dragão contra a mulher e foi pelejar com os restantes da sua descendência, os que guardam os mandamentos de Deus e têm o testemunho de Jesus.”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FF"/>
                </a:solidFill>
                <a:latin typeface="Arial Black" panose="020B0A04020102020204" pitchFamily="34" charset="0"/>
              </a:rPr>
              <a:t>Apocalipse 12: 17</a:t>
            </a:r>
            <a:endParaRPr lang="pt-BR" altLang="pt-BR" sz="32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174133AA-9C1D-31D4-7722-300E25D0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AEEE49B6-B0C9-2652-4026-5E834996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8001000" cy="2559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5400">
                <a:solidFill>
                  <a:srgbClr val="FFFF00"/>
                </a:solidFill>
                <a:latin typeface="Arial Black" panose="020B0A04020102020204" pitchFamily="34" charset="0"/>
              </a:rPr>
              <a:t>QUAL O 4º MANDAMENTO DA BÍBLIA?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82AE5446-282A-D14B-FBA9-C1F00EF6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76246087-1017-9017-1795-29677AC4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5113338" cy="61229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“ LEMBRA-TE DO DIA DE SÁBADO PARA O SANTIFICAR, SEIS DIAS TRABALHARÁS E FARÁS TODA A TUA OBRA, MAS O SÉTIMO DIA, É O SÁBADO DO SENHOR, TEU DEUS. NÃO FARÁS TRABALHO ALGUM...”</a:t>
            </a:r>
            <a:r>
              <a:rPr lang="en-US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altLang="pt-BR" sz="24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ÊXODO 20:8-11</a:t>
            </a:r>
            <a:endParaRPr lang="en-US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987</Words>
  <Application>Microsoft Office PowerPoint</Application>
  <PresentationFormat>Apresentação na tela (4:3)</PresentationFormat>
  <Paragraphs>78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8" baseType="lpstr">
      <vt:lpstr>Arial</vt:lpstr>
      <vt:lpstr>Arial Black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IASBEAS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ari.cidral</dc:creator>
  <cp:lastModifiedBy>Pr. Marcelo Carvalho</cp:lastModifiedBy>
  <cp:revision>8</cp:revision>
  <dcterms:created xsi:type="dcterms:W3CDTF">2003-12-14T21:49:44Z</dcterms:created>
  <dcterms:modified xsi:type="dcterms:W3CDTF">2022-05-19T08:53:33Z</dcterms:modified>
</cp:coreProperties>
</file>