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336" r:id="rId2"/>
    <p:sldId id="337" r:id="rId3"/>
    <p:sldId id="340" r:id="rId4"/>
    <p:sldId id="329" r:id="rId5"/>
    <p:sldId id="270" r:id="rId6"/>
    <p:sldId id="308" r:id="rId7"/>
    <p:sldId id="321" r:id="rId8"/>
    <p:sldId id="322" r:id="rId9"/>
    <p:sldId id="323" r:id="rId10"/>
    <p:sldId id="346" r:id="rId11"/>
    <p:sldId id="325" r:id="rId12"/>
    <p:sldId id="326" r:id="rId13"/>
    <p:sldId id="327" r:id="rId14"/>
    <p:sldId id="328" r:id="rId15"/>
    <p:sldId id="330" r:id="rId16"/>
    <p:sldId id="331" r:id="rId17"/>
    <p:sldId id="332" r:id="rId18"/>
    <p:sldId id="261" r:id="rId19"/>
    <p:sldId id="333" r:id="rId20"/>
    <p:sldId id="309" r:id="rId21"/>
    <p:sldId id="267" r:id="rId22"/>
    <p:sldId id="278" r:id="rId23"/>
    <p:sldId id="276" r:id="rId24"/>
    <p:sldId id="273" r:id="rId25"/>
    <p:sldId id="295" r:id="rId26"/>
    <p:sldId id="296" r:id="rId27"/>
    <p:sldId id="297" r:id="rId28"/>
    <p:sldId id="298" r:id="rId29"/>
    <p:sldId id="315" r:id="rId30"/>
    <p:sldId id="310" r:id="rId31"/>
    <p:sldId id="271" r:id="rId32"/>
    <p:sldId id="317" r:id="rId33"/>
    <p:sldId id="313" r:id="rId34"/>
    <p:sldId id="334" r:id="rId35"/>
    <p:sldId id="279" r:id="rId36"/>
    <p:sldId id="280" r:id="rId37"/>
    <p:sldId id="335" r:id="rId38"/>
    <p:sldId id="281" r:id="rId39"/>
    <p:sldId id="272" r:id="rId40"/>
    <p:sldId id="268" r:id="rId41"/>
    <p:sldId id="269" r:id="rId42"/>
    <p:sldId id="283" r:id="rId43"/>
    <p:sldId id="284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318" r:id="rId53"/>
    <p:sldId id="314" r:id="rId54"/>
    <p:sldId id="319" r:id="rId55"/>
    <p:sldId id="320" r:id="rId56"/>
    <p:sldId id="282" r:id="rId57"/>
    <p:sldId id="274" r:id="rId58"/>
    <p:sldId id="275" r:id="rId59"/>
    <p:sldId id="277" r:id="rId60"/>
    <p:sldId id="343" r:id="rId61"/>
    <p:sldId id="344" r:id="rId62"/>
    <p:sldId id="345" r:id="rId63"/>
    <p:sldId id="339" r:id="rId6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00"/>
    <a:srgbClr val="990000"/>
    <a:srgbClr val="CC0000"/>
    <a:srgbClr val="FF3300"/>
    <a:srgbClr val="FF9900"/>
    <a:srgbClr val="FFFF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05" autoAdjust="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9F9611-BF09-8D6B-EF70-C772BC352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F12594-EC23-3CA7-54EF-7CD4DDEE7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D50CC-49A2-2ED1-F756-C8A43F69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E36E8C-8621-D259-43BB-A70F9741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76CA1E-4E3F-0221-9CD5-4F338DAD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01276-6290-4C56-A561-555E509F75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547145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92021-F0F9-C80B-AA85-48013F0A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4DB3F49-F3DD-CAA1-5419-EEE6B1566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95A947-8ADC-52CE-3F83-792DD2DC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AF938A-5DE4-8C07-9E9B-D2481352F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67CE95-0CD0-D4CC-A896-DB4080CF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49EE0-9DA1-492A-8820-81C63D3048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9828323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ECFDA43-AD0C-B096-3A11-CA72E75A7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E9DE863-4FF8-1DF4-B14D-C0EA0C258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0DE8C4-C43D-CFE9-2C6A-15CE604F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BDD120-FB0E-AA60-9B96-B295DD0F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201DB7-38A8-6D06-431C-53C7F758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D517A-49A2-4FD6-9AFD-8A6420A7520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9669582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95997-7A43-B466-18FD-3E84DC03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0E5032-1023-A146-A8C4-E2189D45E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E19429-2F62-9764-8177-DC6C3621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12E4D6-F7B4-6B5C-BBBB-ABAEE0739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97B4F7-738D-34BF-00FA-ABEFA6BC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2761F-0AE7-4412-A14E-2664C2ABC6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2597916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E9707-FDC5-D756-1990-D60FE476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18D67D-02B5-A9A9-703E-25925114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F7D047-879B-2398-F7F3-F3A069DC9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8AF0A0-8438-A5D3-006C-FA6F1363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93AE39-26C4-AE52-005A-205641DC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F5716-645C-495E-A8A1-4F9941A465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8269016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55999-5434-9C4D-889C-5796D783B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BD4C89-4BB1-1160-F68B-E0B58C86D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6007AC-3004-EB69-8251-BF276E415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BAD207-CF0D-BF4D-7338-B1A797B6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BAA58E-2E83-F428-BD94-9891FF172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E4B66B-73E3-A2D7-AE99-3FAA416F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768C6-7398-4B75-8419-5C24AB9E18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8723144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B4E3F-2830-FEB6-AA72-41ACFA77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852CF0-4213-ABCD-4D6A-24D5305AB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38F4B9-6116-6ECE-4097-CF9E1AF68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FFB9D21-40C3-1DD3-309F-747C2718B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59796D4-E91E-BCC7-8061-75948F6F4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BDF7C04-C893-D218-2B40-073838BC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24D0FAE-9560-A394-44A3-748254B9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0177A5F-8179-6B66-701A-7D6F3641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94F5D-458C-4E77-A688-3C9FD35736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9363000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614F2-7956-F6C5-D575-A087E811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31463EA-AEAF-822F-1E66-9CE85908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217C13-DC48-43A3-1124-D07FD5F1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15AC7F3-DDCC-3AED-0B67-DF27F935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56FF3-E6FA-4762-8643-301EDF1A32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5079554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C50454-81C9-379D-17C3-0BBB1952E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ED7EE47-53C0-A067-9984-DCFD56D50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529526-98EC-BC19-4AF2-FF108C60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385C0-B2BF-43AF-8328-D1B4E72267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7241325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9C530-05EC-9ACC-CC78-DA068EA89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BCC8FE-8B0A-1073-955F-14157C478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9A86817-160E-3A3F-26AF-EC2025E47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125AC6-8603-3C38-78A8-16BDDACC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83981D-D7E0-0840-5691-5E0B9A6D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8DC7A7-1CBC-20A9-A889-EAA236B5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B63BB-2256-413D-9BF9-26146E45BB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9356768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D2707-A284-8B46-A358-F8C36897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4C986A6-4251-41B5-BC24-E958CAD6C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3711988-F39C-2A4E-C75B-042DD7E4E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676DB1-B452-AC83-6DE6-874360C68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775526-3EF6-E9B9-BCDA-7F6F27A0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1642AD2-F775-36D3-EF2C-042C867B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591C4-5089-4E9A-A649-45D3C090F1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7853012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7A3980-DC79-7106-3880-0865E10DA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973F8E-140B-B0E2-2C2B-CDB8F29692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8A97C6-5E7A-3903-DA0C-DC36871DB0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60CB0D9-202B-FDDE-D1C1-D900727AF4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0C9A11-C477-0BB0-A5D2-62513683CA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35C14EE-9679-4289-980C-199B28F49CE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CD3A9E15-243C-ABDF-252F-6295D4B6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2FB68923-92FA-7E06-2B58-A3ED0983E4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A300DBFC-0022-66FD-26BA-B794F7B56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pt-BR" sz="4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“No </a:t>
            </a:r>
            <a:r>
              <a:rPr lang="en-US" altLang="pt-BR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primeiro dia da semana </a:t>
            </a:r>
            <a:r>
              <a:rPr lang="en-US" altLang="pt-BR" sz="4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bem cedo, elas foram ao sepulcro, levando as especiarias que tinham preparado” Lucas 24:1</a:t>
            </a: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>
            <a:extLst>
              <a:ext uri="{FF2B5EF4-FFF2-40B4-BE49-F238E27FC236}">
                <a16:creationId xmlns:a16="http://schemas.microsoft.com/office/drawing/2014/main" id="{89019564-EE74-1F7A-29DA-C8E6B1C0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3349" b="29190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5">
            <a:extLst>
              <a:ext uri="{FF2B5EF4-FFF2-40B4-BE49-F238E27FC236}">
                <a16:creationId xmlns:a16="http://schemas.microsoft.com/office/drawing/2014/main" id="{368B19FE-4AED-ACAE-51B1-397EAE259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75075"/>
            <a:ext cx="9144000" cy="29305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/>
              <a:t>“No </a:t>
            </a:r>
            <a:r>
              <a:rPr lang="pt-BR" altLang="pt-BR" sz="3600">
                <a:solidFill>
                  <a:srgbClr val="FF3300"/>
                </a:solidFill>
              </a:rPr>
              <a:t>primeiro dia</a:t>
            </a:r>
            <a:r>
              <a:rPr lang="pt-BR" altLang="pt-BR" sz="3600"/>
              <a:t> da semana, Maria Madalena foi ao sepulcro de madrugada, sendo ainda escuro, e viu que a pedra estava revolvida.” 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9900"/>
                </a:solidFill>
              </a:rPr>
              <a:t>João 20:1</a:t>
            </a:r>
            <a:endParaRPr lang="pt-BR" altLang="pt-BR" sz="360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>
            <a:extLst>
              <a:ext uri="{FF2B5EF4-FFF2-40B4-BE49-F238E27FC236}">
                <a16:creationId xmlns:a16="http://schemas.microsoft.com/office/drawing/2014/main" id="{507E4238-CE1E-B03B-1FE3-F76102A5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Text Box 5">
            <a:extLst>
              <a:ext uri="{FF2B5EF4-FFF2-40B4-BE49-F238E27FC236}">
                <a16:creationId xmlns:a16="http://schemas.microsoft.com/office/drawing/2014/main" id="{3AEC2C4A-8274-9085-C830-36B96F949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28925"/>
            <a:ext cx="9144000" cy="40290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/>
              <a:t>“Ao cair da tarde daquele dia, o </a:t>
            </a:r>
            <a:r>
              <a:rPr lang="pt-BR" altLang="pt-BR" sz="3600">
                <a:solidFill>
                  <a:srgbClr val="FF3300"/>
                </a:solidFill>
              </a:rPr>
              <a:t>primeiro</a:t>
            </a:r>
            <a:r>
              <a:rPr lang="pt-BR" altLang="pt-BR" sz="3600"/>
              <a:t> da semana, trancadas as portas da casa onde estavam os discípulos com medo dos judeus, veio Jesus, pôs-se no meio e disse-lhes: Paz seja convosco!” 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9900"/>
                </a:solidFill>
              </a:rPr>
              <a:t>João 20:19</a:t>
            </a:r>
            <a:endParaRPr lang="pt-BR" altLang="pt-BR" sz="360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>
            <a:extLst>
              <a:ext uri="{FF2B5EF4-FFF2-40B4-BE49-F238E27FC236}">
                <a16:creationId xmlns:a16="http://schemas.microsoft.com/office/drawing/2014/main" id="{AF9D384C-2CFF-C0C9-039E-A25DB8467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Text Box 5">
            <a:extLst>
              <a:ext uri="{FF2B5EF4-FFF2-40B4-BE49-F238E27FC236}">
                <a16:creationId xmlns:a16="http://schemas.microsoft.com/office/drawing/2014/main" id="{4F133BD7-A1AF-8272-A16D-3A7AF2AB3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9144000" cy="40290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/>
              <a:t>“No </a:t>
            </a:r>
            <a:r>
              <a:rPr lang="pt-BR" altLang="pt-BR" sz="3600" b="1">
                <a:solidFill>
                  <a:srgbClr val="FF3300"/>
                </a:solidFill>
              </a:rPr>
              <a:t>primeiro dia</a:t>
            </a:r>
            <a:r>
              <a:rPr lang="pt-BR" altLang="pt-BR" sz="3600" b="1"/>
              <a:t> da semana, estando nós reunidos com o fim de partir o pão, Paulo, que devia seguir viagem no dia imediato, exortava-os e prolongou o discurso até à meia-noite.”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9900"/>
                </a:solidFill>
              </a:rPr>
              <a:t>Atos 20:7</a:t>
            </a:r>
            <a:endParaRPr lang="pt-BR" altLang="pt-BR" sz="3600" b="1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1" name="Picture 7">
            <a:extLst>
              <a:ext uri="{FF2B5EF4-FFF2-40B4-BE49-F238E27FC236}">
                <a16:creationId xmlns:a16="http://schemas.microsoft.com/office/drawing/2014/main" id="{2F7FC25E-257D-2C0D-F7A9-3DBB698C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Text Box 5">
            <a:extLst>
              <a:ext uri="{FF2B5EF4-FFF2-40B4-BE49-F238E27FC236}">
                <a16:creationId xmlns:a16="http://schemas.microsoft.com/office/drawing/2014/main" id="{5D76F928-D1DC-BB63-61AE-693525B0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227013"/>
            <a:ext cx="5219700" cy="62261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</a:rPr>
              <a:t>“No primeiro dia da semana, cada um de vós ponha de parte, em casa, conforme a sua prosperidade, e vá juntando, para que se não façam coletas quando eu for.” </a:t>
            </a:r>
          </a:p>
          <a:p>
            <a:pPr algn="r">
              <a:spcBef>
                <a:spcPct val="50000"/>
              </a:spcBef>
            </a:pPr>
            <a:r>
              <a:rPr lang="pt-BR" altLang="pt-BR" sz="2800" b="1"/>
              <a:t>I Cor. 16:2</a:t>
            </a:r>
            <a:endParaRPr lang="pt-BR" altLang="pt-BR" sz="3600" b="1"/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>
            <a:extLst>
              <a:ext uri="{FF2B5EF4-FFF2-40B4-BE49-F238E27FC236}">
                <a16:creationId xmlns:a16="http://schemas.microsoft.com/office/drawing/2014/main" id="{9EC7F83A-4598-FA73-0DA5-37F27656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Text Box 3">
            <a:extLst>
              <a:ext uri="{FF2B5EF4-FFF2-40B4-BE49-F238E27FC236}">
                <a16:creationId xmlns:a16="http://schemas.microsoft.com/office/drawing/2014/main" id="{C9238290-B834-F648-7455-9F40A8224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5181600" cy="6797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/>
              <a:t>“O apóstolo Paulo escreveu muito sobre a ressurreição de Jesus mas em nenhum verso menciona que pôr este fato, a  guarda do Sábado mudou para o domingo.”</a:t>
            </a: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>
            <a:extLst>
              <a:ext uri="{FF2B5EF4-FFF2-40B4-BE49-F238E27FC236}">
                <a16:creationId xmlns:a16="http://schemas.microsoft.com/office/drawing/2014/main" id="{00689422-1F5D-D911-AD75-88A2978EA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3">
            <a:extLst>
              <a:ext uri="{FF2B5EF4-FFF2-40B4-BE49-F238E27FC236}">
                <a16:creationId xmlns:a16="http://schemas.microsoft.com/office/drawing/2014/main" id="{F9D6E681-B75D-FC1C-61E7-23E24BC69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32125"/>
            <a:ext cx="8763000" cy="3749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/>
              <a:t>“ Se a ressurreição de Jesus mudasse o dia de guarda, Ele próprio teria comunicado a seus discípulos, que escreveriam nos evangelhos; o que não aconteceu.”</a:t>
            </a: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>
            <a:extLst>
              <a:ext uri="{FF2B5EF4-FFF2-40B4-BE49-F238E27FC236}">
                <a16:creationId xmlns:a16="http://schemas.microsoft.com/office/drawing/2014/main" id="{C417D5A6-451F-1E98-B180-3FF4D10F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76A2BF3D-79B4-115F-F61E-AEB6BAC89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352800"/>
            <a:ext cx="8915400" cy="3505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/>
              <a:t>“E, tendo acabado de falar com ele no monte Sinai, deu a Moisés as duas tábuas do Testemunho, tábuas de pedra, escritas pelo </a:t>
            </a:r>
            <a:r>
              <a:rPr lang="pt-BR" altLang="pt-BR" sz="4000">
                <a:solidFill>
                  <a:srgbClr val="FF3300"/>
                </a:solidFill>
              </a:rPr>
              <a:t>dedo de Deus</a:t>
            </a:r>
            <a:r>
              <a:rPr lang="pt-BR" altLang="pt-BR" sz="4000"/>
              <a:t>.” </a:t>
            </a:r>
            <a:r>
              <a:rPr lang="pt-BR" altLang="pt-BR">
                <a:solidFill>
                  <a:srgbClr val="FF9900"/>
                </a:solidFill>
              </a:rPr>
              <a:t>Êxodo 31:18</a:t>
            </a:r>
            <a:endParaRPr lang="pt-BR" altLang="pt-BR" sz="400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>
            <a:extLst>
              <a:ext uri="{FF2B5EF4-FFF2-40B4-BE49-F238E27FC236}">
                <a16:creationId xmlns:a16="http://schemas.microsoft.com/office/drawing/2014/main" id="{3410FDEA-65A4-9318-9074-A8BF6AF9B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64350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C3FFFC3F-2486-5044-EA56-90E6733A8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2725"/>
            <a:ext cx="6629400" cy="3749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000"/>
              <a:t>NÃO HÁ UM VERSO SEQUER EM TODA A BÍBLIA, QUE INDIQUE  A GUARDA DO DOMINGO COMO DIA DO SENHOR.</a:t>
            </a:r>
          </a:p>
        </p:txBody>
      </p:sp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>
            <a:extLst>
              <a:ext uri="{FF2B5EF4-FFF2-40B4-BE49-F238E27FC236}">
                <a16:creationId xmlns:a16="http://schemas.microsoft.com/office/drawing/2014/main" id="{F94CC4E4-1EEA-1511-AE34-024880B1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2" name="Text Box 4">
            <a:extLst>
              <a:ext uri="{FF2B5EF4-FFF2-40B4-BE49-F238E27FC236}">
                <a16:creationId xmlns:a16="http://schemas.microsoft.com/office/drawing/2014/main" id="{C56D2E0D-336C-0D9D-A092-1D0EFC3D6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"/>
            <a:ext cx="800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chemeClr val="tx1"/>
                </a:solidFill>
              </a:rPr>
              <a:t>SE NÃO ESTÁ NA BÍBLIA, COMO SURGIU A GUARDA DO DOMINGO?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4CADC931-56F4-F657-BCD9-007864D2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1218DB04-4FBF-7E71-0AAA-B56F55F4B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3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8C609248-C69F-1684-B26D-080DBC163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57800"/>
            <a:ext cx="79248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400">
                <a:solidFill>
                  <a:srgbClr val="FF9900"/>
                </a:solidFill>
              </a:rPr>
              <a:t>A HISTÓRIA NOS MOSTRA ESTA ORIGEM</a:t>
            </a:r>
          </a:p>
        </p:txBody>
      </p:sp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2" name="Picture 20">
            <a:extLst>
              <a:ext uri="{FF2B5EF4-FFF2-40B4-BE49-F238E27FC236}">
                <a16:creationId xmlns:a16="http://schemas.microsoft.com/office/drawing/2014/main" id="{3FAC82A3-01AB-7275-DD1A-4A966FE5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AutoShape 9">
            <a:extLst>
              <a:ext uri="{FF2B5EF4-FFF2-40B4-BE49-F238E27FC236}">
                <a16:creationId xmlns:a16="http://schemas.microsoft.com/office/drawing/2014/main" id="{64F6FB88-D463-FFBC-DB15-EBD9784ED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743200"/>
            <a:ext cx="1828800" cy="17526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DEB0D070-6F8F-35DD-489D-FB863EE58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03505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pt-BR" sz="2000">
              <a:solidFill>
                <a:schemeClr val="tx1"/>
              </a:solidFill>
            </a:endParaRPr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5B6AFB76-1B79-4E0A-6588-FF8A1666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969963"/>
            <a:ext cx="3527425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5F6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/>
              <a:t>ADORADORES DO SOL</a:t>
            </a:r>
            <a:endParaRPr lang="pt-BR" altLang="pt-BR" sz="3200" b="1"/>
          </a:p>
        </p:txBody>
      </p:sp>
      <p:sp>
        <p:nvSpPr>
          <p:cNvPr id="13326" name="Text Box 14">
            <a:extLst>
              <a:ext uri="{FF2B5EF4-FFF2-40B4-BE49-F238E27FC236}">
                <a16:creationId xmlns:a16="http://schemas.microsoft.com/office/drawing/2014/main" id="{D6158D0E-14B1-A9A7-34CA-C3513C40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10200"/>
            <a:ext cx="32766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>
                <a:solidFill>
                  <a:schemeClr val="bg1"/>
                </a:solidFill>
              </a:rPr>
              <a:t> </a:t>
            </a:r>
            <a:r>
              <a:rPr lang="pt-BR" altLang="pt-BR" sz="4400" b="1">
                <a:solidFill>
                  <a:schemeClr val="bg1"/>
                </a:solidFill>
              </a:rPr>
              <a:t>PAGÃOS</a:t>
            </a:r>
            <a:endParaRPr lang="pt-BR" altLang="pt-BR" sz="4400">
              <a:solidFill>
                <a:schemeClr val="bg1"/>
              </a:solidFill>
            </a:endParaRPr>
          </a:p>
        </p:txBody>
      </p:sp>
      <p:sp>
        <p:nvSpPr>
          <p:cNvPr id="13327" name="Line 15">
            <a:extLst>
              <a:ext uri="{FF2B5EF4-FFF2-40B4-BE49-F238E27FC236}">
                <a16:creationId xmlns:a16="http://schemas.microsoft.com/office/drawing/2014/main" id="{579BD595-B17A-B757-00D8-E3F0DE9CB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178050"/>
            <a:ext cx="0" cy="2895600"/>
          </a:xfrm>
          <a:prstGeom prst="line">
            <a:avLst/>
          </a:prstGeom>
          <a:noFill/>
          <a:ln w="1143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28" name="Line 16">
            <a:extLst>
              <a:ext uri="{FF2B5EF4-FFF2-40B4-BE49-F238E27FC236}">
                <a16:creationId xmlns:a16="http://schemas.microsoft.com/office/drawing/2014/main" id="{CC064BCB-F03D-97FD-1BCE-DE6E9D575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940050"/>
            <a:ext cx="1905000" cy="0"/>
          </a:xfrm>
          <a:prstGeom prst="line">
            <a:avLst/>
          </a:prstGeom>
          <a:noFill/>
          <a:ln w="114300">
            <a:solidFill>
              <a:schemeClr val="bg1"/>
            </a:solidFill>
            <a:round/>
            <a:headEnd/>
            <a:tailEnd/>
          </a:ln>
          <a:effectLst>
            <a:outerShdw dist="81320" dir="2319588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F77D3C27-5DCD-3917-8909-7A195EE74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10200"/>
            <a:ext cx="37338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chemeClr val="bg1"/>
                </a:solidFill>
              </a:rPr>
              <a:t>CRISTÃOS</a:t>
            </a:r>
            <a:endParaRPr lang="pt-BR" altLang="pt-BR" sz="4400">
              <a:solidFill>
                <a:schemeClr val="bg1"/>
              </a:solidFill>
            </a:endParaRP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AE546BE7-D744-182B-BF28-4B60E7025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175" y="908050"/>
            <a:ext cx="4191000" cy="9461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5F6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/>
              <a:t>SEGUIDORES DE JESUS CRISTO</a:t>
            </a:r>
            <a:endParaRPr lang="pt-BR" altLang="pt-BR" sz="3200"/>
          </a:p>
        </p:txBody>
      </p:sp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5" name="Picture 9">
            <a:extLst>
              <a:ext uri="{FF2B5EF4-FFF2-40B4-BE49-F238E27FC236}">
                <a16:creationId xmlns:a16="http://schemas.microsoft.com/office/drawing/2014/main" id="{40CB94A2-624E-423F-1F93-BECF0C5B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AutoShape 3">
            <a:extLst>
              <a:ext uri="{FF2B5EF4-FFF2-40B4-BE49-F238E27FC236}">
                <a16:creationId xmlns:a16="http://schemas.microsoft.com/office/drawing/2014/main" id="{453FCA62-045D-7CD8-0A0F-74DA636C1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295400"/>
            <a:ext cx="2133600" cy="25146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98A8D332-2C7C-BD17-9FB3-B8588C346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514600"/>
            <a:ext cx="2514600" cy="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80E0086B-F4D0-87E2-80A9-317F9C8C68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600200"/>
            <a:ext cx="0" cy="32004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4EA2910A-FF29-4053-3C83-84839D0B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99038"/>
            <a:ext cx="8229600" cy="15541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chemeClr val="bg1"/>
                </a:solidFill>
              </a:rPr>
              <a:t>CONSTANTINO PROMOVEU A UNIÃO DO PAGANISMO ROMANO COM O CRISTIANISMO</a:t>
            </a:r>
            <a:endParaRPr lang="pt-BR" altLang="pt-BR" sz="2000">
              <a:solidFill>
                <a:schemeClr val="bg1"/>
              </a:solidFill>
            </a:endParaRP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8784213C-B945-273F-45FA-1328F1459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83058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chemeClr val="bg1"/>
                </a:solidFill>
              </a:rPr>
              <a:t>VOCÊ JÁ VIU ESTES SÍMBOLOS JUNTOS ANTES?</a:t>
            </a:r>
            <a:endParaRPr lang="pt-BR" altLang="pt-BR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6AD0ED3-F563-2922-78CE-820300A4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209B4C34-9751-01A8-9F84-B4A1393FF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7200"/>
            <a:ext cx="9144000" cy="2530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/>
              <a:t> FOI A INTRODUÇÃO DOS COSTUMES DO PAGANISMO ROMANO DENTRO CRISTIANISMO.</a:t>
            </a:r>
            <a:endParaRPr lang="pt-BR" altLang="pt-BR" sz="4800"/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B943DC67-53AD-3D21-6987-ED4625C86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>
            <a:extLst>
              <a:ext uri="{FF2B5EF4-FFF2-40B4-BE49-F238E27FC236}">
                <a16:creationId xmlns:a16="http://schemas.microsoft.com/office/drawing/2014/main" id="{5977B18F-6C05-9C0D-27BB-C64052518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89325"/>
            <a:ext cx="84518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/>
              <a:t>DECRETO DOMINICAL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234BB1BD-E4B4-4E2E-E70F-E2FB837B5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251325"/>
            <a:ext cx="58610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rgbClr val="FF9900"/>
                </a:solidFill>
              </a:rPr>
              <a:t>CONSTANTINO</a:t>
            </a: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AB426A0B-B029-B14B-7A38-E001517E8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013325"/>
            <a:ext cx="5208588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>
                <a:solidFill>
                  <a:srgbClr val="FF3300"/>
                </a:solidFill>
              </a:rPr>
              <a:t>7 MARÇO 321 d.C.</a:t>
            </a:r>
          </a:p>
        </p:txBody>
      </p:sp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>
            <a:extLst>
              <a:ext uri="{FF2B5EF4-FFF2-40B4-BE49-F238E27FC236}">
                <a16:creationId xmlns:a16="http://schemas.microsoft.com/office/drawing/2014/main" id="{18D8A378-0A34-35E6-52C0-D592D3AA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7FB768AB-788E-7A45-CD55-B4BE5141D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92150"/>
            <a:ext cx="6551613" cy="4725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>
                <a:solidFill>
                  <a:schemeClr val="bg1"/>
                </a:solidFill>
              </a:rPr>
              <a:t>“A Mais antiga documentação da observância do Domingo como imposição legal é o edito de Constantino, em 321 A.D.</a:t>
            </a:r>
          </a:p>
          <a:p>
            <a:pPr>
              <a:spcBef>
                <a:spcPct val="50000"/>
              </a:spcBef>
            </a:pPr>
            <a:endParaRPr lang="pt-BR" altLang="pt-BR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pt-BR" altLang="pt-BR" sz="2800"/>
              <a:t>Enciclopédia Britânica, nona edição, artigo Domingo</a:t>
            </a:r>
            <a:endParaRPr lang="pt-BR" altLang="pt-BR" sz="3200"/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7" name="Picture 9">
            <a:extLst>
              <a:ext uri="{FF2B5EF4-FFF2-40B4-BE49-F238E27FC236}">
                <a16:creationId xmlns:a16="http://schemas.microsoft.com/office/drawing/2014/main" id="{324E3482-B982-2B7C-EC59-B18262133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 Box 6">
            <a:extLst>
              <a:ext uri="{FF2B5EF4-FFF2-40B4-BE49-F238E27FC236}">
                <a16:creationId xmlns:a16="http://schemas.microsoft.com/office/drawing/2014/main" id="{C5AB00CB-F14D-DEC3-2483-C62497A4F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95300"/>
            <a:ext cx="82042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/>
              <a:t>DECRETO DE CONSTANTINO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98A5FB2A-88C8-3564-5727-B792A687A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68413"/>
            <a:ext cx="4176712" cy="52165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“Que os juízes e o povo das cidades, bem como os comerciantes, repousem no venerável dia do Sol. Aos moradores dos campos, porém, conceda-se atender livre e desembaraçadamente aos cuidados de sua lavoura, visto   </a:t>
            </a:r>
            <a:endParaRPr lang="pt-BR" altLang="pt-BR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1032">
            <a:extLst>
              <a:ext uri="{FF2B5EF4-FFF2-40B4-BE49-F238E27FC236}">
                <a16:creationId xmlns:a16="http://schemas.microsoft.com/office/drawing/2014/main" id="{146DB9B4-D5E8-674E-5B48-6D4C50FF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1027">
            <a:extLst>
              <a:ext uri="{FF2B5EF4-FFF2-40B4-BE49-F238E27FC236}">
                <a16:creationId xmlns:a16="http://schemas.microsoft.com/office/drawing/2014/main" id="{1816C1E7-4AB4-664C-473F-1D9B2D850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25538"/>
            <a:ext cx="5041900" cy="52403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Suceder freqüentemente não haver dia mais adequado à semeadura e ao plantio das vinhas, pelo que não convém deixar passar a ocasião oportuna e privar-se a gente das provisões deparadas pelo céu.” </a:t>
            </a:r>
          </a:p>
          <a:p>
            <a:pPr>
              <a:spcBef>
                <a:spcPct val="50000"/>
              </a:spcBef>
            </a:pPr>
            <a:r>
              <a:rPr lang="pt-BR" altLang="pt-BR" sz="2000" b="1">
                <a:solidFill>
                  <a:schemeClr val="bg1"/>
                </a:solidFill>
                <a:latin typeface="Arial" panose="020B0604020202020204" pitchFamily="34" charset="0"/>
              </a:rPr>
              <a:t>Edito de 07 março de 321, A.D., Corpus Juris Civilis Cord., Liv. 3, Tit. 12,3 </a:t>
            </a:r>
          </a:p>
        </p:txBody>
      </p:sp>
      <p:sp>
        <p:nvSpPr>
          <p:cNvPr id="44041" name="Text Box 1033">
            <a:extLst>
              <a:ext uri="{FF2B5EF4-FFF2-40B4-BE49-F238E27FC236}">
                <a16:creationId xmlns:a16="http://schemas.microsoft.com/office/drawing/2014/main" id="{5E34275E-9F79-C5B2-AB7E-B5E6784F4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95300"/>
            <a:ext cx="82042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/>
              <a:t>DECRETO DE CONSTANTINO</a:t>
            </a:r>
          </a:p>
        </p:txBody>
      </p:sp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>
            <a:extLst>
              <a:ext uri="{FF2B5EF4-FFF2-40B4-BE49-F238E27FC236}">
                <a16:creationId xmlns:a16="http://schemas.microsoft.com/office/drawing/2014/main" id="{B97A1D53-187E-95D5-51BD-3B22D554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3">
            <a:extLst>
              <a:ext uri="{FF2B5EF4-FFF2-40B4-BE49-F238E27FC236}">
                <a16:creationId xmlns:a16="http://schemas.microsoft.com/office/drawing/2014/main" id="{4F645B65-6CEE-FA61-3DF1-F629D053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42875"/>
            <a:ext cx="5759450" cy="64547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3600" b="1">
                <a:latin typeface="Arial" panose="020B0604020202020204" pitchFamily="34" charset="0"/>
              </a:rPr>
              <a:t>“Constantino, o Grande, fez uma lei para todo o império, (321 A.D.), estatuindo que o Domingo fosse observado como dia de repouso em todas as cidades e vilas; mas permitindo que os camponeses prosseguissem em seus trabalhos.”</a:t>
            </a:r>
            <a:r>
              <a:rPr lang="pt-BR" altLang="pt-BR" sz="36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pt-BR" sz="3200" b="1" i="1">
                <a:solidFill>
                  <a:srgbClr val="FF9900"/>
                </a:solidFill>
                <a:latin typeface="Arial" panose="020B0604020202020204" pitchFamily="34" charset="0"/>
              </a:rPr>
              <a:t>Enciclopédia Americana, artigo Sábado</a:t>
            </a:r>
            <a:endParaRPr lang="pt-BR" altLang="pt-BR" sz="36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>
            <a:extLst>
              <a:ext uri="{FF2B5EF4-FFF2-40B4-BE49-F238E27FC236}">
                <a16:creationId xmlns:a16="http://schemas.microsoft.com/office/drawing/2014/main" id="{ADFF6DA1-37E7-B046-F8C7-2AF263CB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6CA95560-ABA5-6848-7152-0E89B07F4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60350"/>
            <a:ext cx="6192838" cy="137318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latin typeface="Arial" panose="020B0604020202020204" pitchFamily="34" charset="0"/>
              </a:rPr>
              <a:t> A Grande Enciclopédia Portuguesa e Brasileira. Vol. IX  pág. 232 item Domingo informa:</a:t>
            </a:r>
          </a:p>
        </p:txBody>
      </p:sp>
      <p:sp>
        <p:nvSpPr>
          <p:cNvPr id="64516" name="Text Box 4">
            <a:extLst>
              <a:ext uri="{FF2B5EF4-FFF2-40B4-BE49-F238E27FC236}">
                <a16:creationId xmlns:a16="http://schemas.microsoft.com/office/drawing/2014/main" id="{67684938-2493-665F-5C56-75A9CE8FC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303463"/>
            <a:ext cx="6408737" cy="4149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“A idéia de transpor a solenidade do Sábado para o Domingo, é uma idéia estranha ao cristianismo primitivo. O Domingo foi justaposto ao Sábado.”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“Foi um ecletismo político de Constantino que queria agradar tanto a cristãos como a pagãos adoradores do sol.”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B56EA88A-CD30-5445-D260-851AECF5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330FBC1C-2192-9DD0-85BE-0C67F250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248275"/>
            <a:ext cx="3073400" cy="1874838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1700"/>
              <a:t>DIA</a:t>
            </a:r>
          </a:p>
        </p:txBody>
      </p:sp>
      <p:sp>
        <p:nvSpPr>
          <p:cNvPr id="91141" name="Text Box 5">
            <a:extLst>
              <a:ext uri="{FF2B5EF4-FFF2-40B4-BE49-F238E27FC236}">
                <a16:creationId xmlns:a16="http://schemas.microsoft.com/office/drawing/2014/main" id="{DCD47291-8892-2B08-8C7F-ECBE5277D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5280025"/>
            <a:ext cx="3486150" cy="18748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1700"/>
              <a:t>SOL</a:t>
            </a:r>
          </a:p>
        </p:txBody>
      </p:sp>
      <p:sp>
        <p:nvSpPr>
          <p:cNvPr id="91142" name="Text Box 6">
            <a:extLst>
              <a:ext uri="{FF2B5EF4-FFF2-40B4-BE49-F238E27FC236}">
                <a16:creationId xmlns:a16="http://schemas.microsoft.com/office/drawing/2014/main" id="{60A8B8D2-E404-AD80-51D7-DD4A5100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870575"/>
            <a:ext cx="1535113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>
                <a:solidFill>
                  <a:srgbClr val="FF9900"/>
                </a:solidFill>
              </a:rPr>
              <a:t>DO</a:t>
            </a:r>
          </a:p>
        </p:txBody>
      </p:sp>
    </p:spTree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>
            <a:extLst>
              <a:ext uri="{FF2B5EF4-FFF2-40B4-BE49-F238E27FC236}">
                <a16:creationId xmlns:a16="http://schemas.microsoft.com/office/drawing/2014/main" id="{B7368305-192B-EDFF-D1F0-E3271AB0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EB5F1EB9-B754-C61C-47C9-2D47A856A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6073775"/>
            <a:ext cx="8839200" cy="6683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altLang="pt-BR" sz="5400">
                <a:solidFill>
                  <a:schemeClr val="bg1"/>
                </a:solidFill>
              </a:rPr>
              <a:t>SUNDAY = Dia do Sol</a:t>
            </a:r>
            <a:endParaRPr lang="pt-BR" altLang="pt-BR" sz="4000">
              <a:solidFill>
                <a:schemeClr val="bg1"/>
              </a:solidFill>
            </a:endParaRP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A657592E-1D14-5CA3-8CA6-43DB2AEF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625"/>
            <a:ext cx="9144000" cy="2101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BR" sz="4400">
                <a:solidFill>
                  <a:schemeClr val="tx1"/>
                </a:solidFill>
              </a:rPr>
              <a:t>SUNDAY (Inglês) = Domingo</a:t>
            </a:r>
          </a:p>
          <a:p>
            <a:pPr algn="ctr"/>
            <a:r>
              <a:rPr lang="en-US" altLang="pt-BR" sz="4400">
                <a:solidFill>
                  <a:schemeClr val="tx1"/>
                </a:solidFill>
              </a:rPr>
              <a:t>SUN = Sol</a:t>
            </a:r>
          </a:p>
          <a:p>
            <a:pPr algn="ctr"/>
            <a:r>
              <a:rPr lang="en-US" altLang="pt-BR" sz="4400">
                <a:solidFill>
                  <a:schemeClr val="tx1"/>
                </a:solidFill>
              </a:rPr>
              <a:t>DAY = Dia</a:t>
            </a:r>
            <a:endParaRPr lang="pt-BR" altLang="pt-BR" sz="4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>
            <a:extLst>
              <a:ext uri="{FF2B5EF4-FFF2-40B4-BE49-F238E27FC236}">
                <a16:creationId xmlns:a16="http://schemas.microsoft.com/office/drawing/2014/main" id="{EFBF2F79-5085-7320-0689-42C71BF9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4">
            <a:extLst>
              <a:ext uri="{FF2B5EF4-FFF2-40B4-BE49-F238E27FC236}">
                <a16:creationId xmlns:a16="http://schemas.microsoft.com/office/drawing/2014/main" id="{4629DE4B-DC7A-025A-7563-B2E518019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228600"/>
            <a:ext cx="8789987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/>
              <a:t>DOMINGO</a:t>
            </a:r>
            <a:r>
              <a:rPr lang="pt-BR" altLang="pt-BR" sz="5400">
                <a:solidFill>
                  <a:srgbClr val="FF9900"/>
                </a:solidFill>
              </a:rPr>
              <a:t>=</a:t>
            </a:r>
            <a:r>
              <a:rPr lang="pt-BR" altLang="pt-BR" sz="5400">
                <a:solidFill>
                  <a:srgbClr val="FF3300"/>
                </a:solidFill>
              </a:rPr>
              <a:t>DIA DO SOL</a:t>
            </a:r>
          </a:p>
        </p:txBody>
      </p:sp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6">
            <a:extLst>
              <a:ext uri="{FF2B5EF4-FFF2-40B4-BE49-F238E27FC236}">
                <a16:creationId xmlns:a16="http://schemas.microsoft.com/office/drawing/2014/main" id="{18676ABB-5B2F-C7DB-0B0E-06E73135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70C46988-1014-F9E5-7993-7BF534E81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20713"/>
            <a:ext cx="4716462" cy="5857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“O sétimo dia, Sábado, foi... Solenizado pôr Cristo, pelos apóstolos e pelos cristãos primitivos, até que o Concílio de Laodicéia (364 A. D.), de certa maneira, lhe aboliu inteiramente a observância...”  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Neste concílio foi oficializada a observância do domingo pela igreja romana, sem base bíblica.</a:t>
            </a:r>
          </a:p>
        </p:txBody>
      </p:sp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>
            <a:extLst>
              <a:ext uri="{FF2B5EF4-FFF2-40B4-BE49-F238E27FC236}">
                <a16:creationId xmlns:a16="http://schemas.microsoft.com/office/drawing/2014/main" id="{2DF8A7AD-74C0-24A0-8918-85AA0B2D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42B730C0-8546-FFBC-25D7-4ED23D67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88913"/>
            <a:ext cx="6948487" cy="28384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</a:rPr>
              <a:t>A BÍBLIA JÁ HAVIA PROFETIZADO O SURGIMENTO DE UM PODER QUE MUDARIA A LEI DE DEUS.</a:t>
            </a:r>
            <a:endParaRPr lang="pt-BR" altLang="pt-BR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>
            <a:extLst>
              <a:ext uri="{FF2B5EF4-FFF2-40B4-BE49-F238E27FC236}">
                <a16:creationId xmlns:a16="http://schemas.microsoft.com/office/drawing/2014/main" id="{4A1D5CCC-7611-ADBC-3045-858D6CF3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4B8C374D-B9B3-3A99-3F0F-E14B19526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27550"/>
            <a:ext cx="9144000" cy="23304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pt-BR" altLang="pt-BR" sz="3600"/>
              <a:t>“Proferirá palavras contra o Altíssimo, magoará os santos do Altíssimo e cuidará em mudar os tempos e a lei...”  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pt-BR" altLang="pt-BR" sz="1800">
                <a:solidFill>
                  <a:srgbClr val="FF9900"/>
                </a:solidFill>
              </a:rPr>
              <a:t>Daniel 7:25</a:t>
            </a:r>
          </a:p>
        </p:txBody>
      </p:sp>
    </p:spTree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>
            <a:extLst>
              <a:ext uri="{FF2B5EF4-FFF2-40B4-BE49-F238E27FC236}">
                <a16:creationId xmlns:a16="http://schemas.microsoft.com/office/drawing/2014/main" id="{0701610D-D142-E3FA-AE2C-A748D097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9A13C555-F59B-8F92-DB20-B22FB982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115888"/>
            <a:ext cx="9144000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/>
              <a:t>OS DEZ MANDAMENTOS FORAM DADOS POR DEUS?</a:t>
            </a:r>
            <a:endParaRPr lang="pt-BR" altLang="pt-BR" sz="4400"/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26EC477C-6345-6E27-BAE6-EB866EE02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593850"/>
            <a:ext cx="5435600" cy="5003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“No livro do Êxodo (Ex. 34:28) é dito que os dez mandamentos foram escritos por Moisés, segundo a ordem de Deus; em Deut. 4:12,13 e 10:1-4, é dito que foram escritos pelo próprio Deus, em placas de pedra.”</a:t>
            </a:r>
          </a:p>
          <a:p>
            <a:pPr>
              <a:spcBef>
                <a:spcPct val="50000"/>
              </a:spcBef>
            </a:pPr>
            <a:r>
              <a:rPr lang="pt-BR" altLang="pt-BR" sz="2800" b="1" i="1">
                <a:solidFill>
                  <a:schemeClr val="bg1"/>
                </a:solidFill>
                <a:latin typeface="Arial" panose="020B0604020202020204" pitchFamily="34" charset="0"/>
              </a:rPr>
              <a:t>“Bíblia: Perguntas que o povo faz” Frei Mauro Estrabeli, pág. 61 Ed. Paulinas </a:t>
            </a:r>
            <a:r>
              <a:rPr lang="pt-BR" altLang="pt-BR" sz="2000" b="1" i="1">
                <a:solidFill>
                  <a:schemeClr val="bg1"/>
                </a:solidFill>
                <a:latin typeface="Arial" panose="020B0604020202020204" pitchFamily="34" charset="0"/>
              </a:rPr>
              <a:t>(1990)</a:t>
            </a:r>
            <a:endParaRPr lang="pt-BR" altLang="pt-BR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>
            <a:extLst>
              <a:ext uri="{FF2B5EF4-FFF2-40B4-BE49-F238E27FC236}">
                <a16:creationId xmlns:a16="http://schemas.microsoft.com/office/drawing/2014/main" id="{32AB5256-05A1-266B-28E1-315ECAED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BA83985B-D48F-15E1-D405-2ED3B907E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-12700"/>
            <a:ext cx="5651500" cy="68262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“Podemos agora responder à pergunta acima feita dizendo que os 10 mandamentos foram realmente dados por Deus, porque é Deus mesmo que está à base deles. Eles são um modo de comportar-se e de comprometer-se em relação a Deus e ao próximo. Expressam a vontade salvífica de Deus.”</a:t>
            </a:r>
            <a:r>
              <a:rPr lang="pt-BR" altLang="pt-BR" sz="3600" b="1">
                <a:solidFill>
                  <a:schemeClr val="bg1"/>
                </a:solidFill>
                <a:latin typeface="Arial" panose="020B0604020202020204" pitchFamily="34" charset="0"/>
              </a:rPr>
              <a:t>                 </a:t>
            </a:r>
          </a:p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BPPF, Frei Mauro</a:t>
            </a:r>
            <a:r>
              <a:rPr lang="pt-BR" altLang="pt-BR" sz="36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Estrabeli, 62</a:t>
            </a:r>
            <a:endParaRPr lang="pt-BR" altLang="pt-BR" sz="3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3" name="Picture 7">
            <a:extLst>
              <a:ext uri="{FF2B5EF4-FFF2-40B4-BE49-F238E27FC236}">
                <a16:creationId xmlns:a16="http://schemas.microsoft.com/office/drawing/2014/main" id="{4B3C2D20-CD0F-B4B9-4396-65D230EC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 Box 3">
            <a:extLst>
              <a:ext uri="{FF2B5EF4-FFF2-40B4-BE49-F238E27FC236}">
                <a16:creationId xmlns:a16="http://schemas.microsoft.com/office/drawing/2014/main" id="{541DF20B-B75B-CF8A-82C0-1A1C94BD9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4968875" cy="44465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>
                <a:solidFill>
                  <a:srgbClr val="FF9900"/>
                </a:solidFill>
              </a:rPr>
              <a:t>COMO SURGIU O MANDAMENTO </a:t>
            </a:r>
          </a:p>
          <a:p>
            <a:pPr algn="ctr">
              <a:spcBef>
                <a:spcPct val="50000"/>
              </a:spcBef>
            </a:pPr>
            <a:r>
              <a:rPr lang="pt-BR" altLang="pt-BR" sz="4400"/>
              <a:t>“Guardar domingos e festas”?</a:t>
            </a:r>
          </a:p>
        </p:txBody>
      </p:sp>
    </p:spTree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>
            <a:extLst>
              <a:ext uri="{FF2B5EF4-FFF2-40B4-BE49-F238E27FC236}">
                <a16:creationId xmlns:a16="http://schemas.microsoft.com/office/drawing/2014/main" id="{09C8B30B-D1A2-6D24-52CB-97B7B66FC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>
            <a:extLst>
              <a:ext uri="{FF2B5EF4-FFF2-40B4-BE49-F238E27FC236}">
                <a16:creationId xmlns:a16="http://schemas.microsoft.com/office/drawing/2014/main" id="{6D5E579A-FAF3-D114-BD36-C606175FB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971800"/>
            <a:ext cx="7467600" cy="3886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DFEF2E96-B9A7-D00B-92DE-EF13C9FCA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10668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rgbClr val="E80000"/>
                </a:solidFill>
              </a:rPr>
              <a:t>OS DEZ MANDAMENTOS DADOS POR DEUS SÃO OS MESMOS AINDA HOJE?</a:t>
            </a:r>
            <a:endParaRPr lang="pt-BR" altLang="pt-BR" sz="3200">
              <a:solidFill>
                <a:schemeClr val="tx1"/>
              </a:solidFill>
            </a:endParaRP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2DD4C4E5-E925-5F90-8BCD-A5F4F2752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68625"/>
            <a:ext cx="7696200" cy="39354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/>
              <a:t>“São os mesmos sem dúvida. Apenas o modo de formulá-los é diferente. Na bíblia, os 10 mandamentos têm uma formulação; </a:t>
            </a:r>
            <a:r>
              <a:rPr lang="pt-BR" altLang="pt-BR" sz="3600">
                <a:solidFill>
                  <a:srgbClr val="FF9900"/>
                </a:solidFill>
              </a:rPr>
              <a:t>na catequese da Igreja, têm outra</a:t>
            </a:r>
            <a:r>
              <a:rPr lang="pt-BR" altLang="pt-BR" sz="3600"/>
              <a:t>.”           </a:t>
            </a:r>
          </a:p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FFFFFF"/>
                </a:solidFill>
              </a:rPr>
              <a:t>BPPF, Frei Mauro Estrabeli, 63</a:t>
            </a:r>
          </a:p>
        </p:txBody>
      </p:sp>
    </p:spTree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>
            <a:extLst>
              <a:ext uri="{FF2B5EF4-FFF2-40B4-BE49-F238E27FC236}">
                <a16:creationId xmlns:a16="http://schemas.microsoft.com/office/drawing/2014/main" id="{0DAC2BE7-5871-2672-7985-F6042823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E0C192F8-8261-A84F-A30F-547F13487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4319588" cy="1066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/>
              <a:t>MUDARAM OS  10 MANDAMENTOS!!</a:t>
            </a: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6">
            <a:extLst>
              <a:ext uri="{FF2B5EF4-FFF2-40B4-BE49-F238E27FC236}">
                <a16:creationId xmlns:a16="http://schemas.microsoft.com/office/drawing/2014/main" id="{EA5355C4-464F-D75B-98BA-EF64DB1E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77F9DF49-0C80-C682-6867-ABA4F2A17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15888"/>
            <a:ext cx="8686800" cy="6407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/>
              <a:t>VAMOS ESTUDAR:</a:t>
            </a:r>
          </a:p>
          <a:p>
            <a:pPr algn="ctr">
              <a:spcBef>
                <a:spcPct val="50000"/>
              </a:spcBef>
            </a:pPr>
            <a:endParaRPr lang="en-US" altLang="pt-BR" sz="2800"/>
          </a:p>
          <a:p>
            <a:pPr algn="ctr">
              <a:spcBef>
                <a:spcPct val="50000"/>
              </a:spcBef>
            </a:pPr>
            <a:endParaRPr lang="pt-BR" altLang="pt-BR" sz="4800"/>
          </a:p>
          <a:p>
            <a:pPr algn="ctr">
              <a:spcBef>
                <a:spcPct val="50000"/>
              </a:spcBef>
            </a:pPr>
            <a:r>
              <a:rPr lang="pt-BR" altLang="pt-BR" sz="4800">
                <a:solidFill>
                  <a:schemeClr val="bg1"/>
                </a:solidFill>
              </a:rPr>
              <a:t>- O que a Bíblia fala a sobre este dia.</a:t>
            </a:r>
          </a:p>
          <a:p>
            <a:pPr algn="ctr">
              <a:spcBef>
                <a:spcPct val="50000"/>
              </a:spcBef>
            </a:pPr>
            <a:r>
              <a:rPr lang="pt-BR" altLang="pt-BR" sz="4800">
                <a:solidFill>
                  <a:schemeClr val="bg1"/>
                </a:solidFill>
              </a:rPr>
              <a:t>- A origem histórica da guarda do domingo.</a:t>
            </a:r>
          </a:p>
        </p:txBody>
      </p:sp>
    </p:spTree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19">
            <a:extLst>
              <a:ext uri="{FF2B5EF4-FFF2-40B4-BE49-F238E27FC236}">
                <a16:creationId xmlns:a16="http://schemas.microsoft.com/office/drawing/2014/main" id="{E799935B-7296-2E7D-2997-C8FF514C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>
            <a:extLst>
              <a:ext uri="{FF2B5EF4-FFF2-40B4-BE49-F238E27FC236}">
                <a16:creationId xmlns:a16="http://schemas.microsoft.com/office/drawing/2014/main" id="{3116D808-8EFF-75BE-68EA-8650732C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1" name="Picture 15">
            <a:extLst>
              <a:ext uri="{FF2B5EF4-FFF2-40B4-BE49-F238E27FC236}">
                <a16:creationId xmlns:a16="http://schemas.microsoft.com/office/drawing/2014/main" id="{627898A9-715C-DE43-F32F-EB5E2CA1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7" name="Picture 17">
            <a:extLst>
              <a:ext uri="{FF2B5EF4-FFF2-40B4-BE49-F238E27FC236}">
                <a16:creationId xmlns:a16="http://schemas.microsoft.com/office/drawing/2014/main" id="{DA1A1177-F4C5-45AF-B4DC-F24233321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>
            <a:extLst>
              <a:ext uri="{FF2B5EF4-FFF2-40B4-BE49-F238E27FC236}">
                <a16:creationId xmlns:a16="http://schemas.microsoft.com/office/drawing/2014/main" id="{92CFE0B1-6C97-920C-F6DF-7FF08240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42223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id="{547124B2-3979-7F45-7D9E-983737DE3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3188"/>
            <a:ext cx="8763000" cy="68310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altLang="pt-BR" sz="4800">
                <a:solidFill>
                  <a:srgbClr val="CC0000"/>
                </a:solidFill>
              </a:rPr>
              <a:t>POR QUE ESTA DIFERENÇA?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pt-BR" altLang="pt-BR" sz="480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altLang="pt-BR" sz="4800">
                <a:solidFill>
                  <a:srgbClr val="CC0000"/>
                </a:solidFill>
              </a:rPr>
              <a:t>QUEM FEZ ESTA MUDANÇA E </a:t>
            </a:r>
          </a:p>
          <a:p>
            <a:pPr>
              <a:lnSpc>
                <a:spcPct val="80000"/>
              </a:lnSpc>
            </a:pPr>
            <a:r>
              <a:rPr lang="pt-BR" altLang="pt-BR" sz="4800">
                <a:solidFill>
                  <a:srgbClr val="CC0000"/>
                </a:solidFill>
              </a:rPr>
              <a:t>DIVULGOU-A PARA O POVO?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pt-BR" altLang="pt-BR" sz="480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altLang="pt-BR" sz="4800">
                <a:solidFill>
                  <a:srgbClr val="CC0000"/>
                </a:solidFill>
              </a:rPr>
              <a:t>COM QUE AUTORIDADE?</a:t>
            </a:r>
          </a:p>
        </p:txBody>
      </p:sp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1029">
            <a:extLst>
              <a:ext uri="{FF2B5EF4-FFF2-40B4-BE49-F238E27FC236}">
                <a16:creationId xmlns:a16="http://schemas.microsoft.com/office/drawing/2014/main" id="{FC8A8733-06DE-B274-DC6B-A30CA43C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1027">
            <a:extLst>
              <a:ext uri="{FF2B5EF4-FFF2-40B4-BE49-F238E27FC236}">
                <a16:creationId xmlns:a16="http://schemas.microsoft.com/office/drawing/2014/main" id="{969EF02D-B280-2D5F-4E77-B8858E42D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"/>
            <a:ext cx="7848600" cy="15541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rgbClr val="FFFFCC"/>
                </a:solidFill>
              </a:rPr>
              <a:t>Frei Mauro Estrabeli</a:t>
            </a:r>
            <a:r>
              <a:rPr lang="pt-BR" altLang="pt-BR" sz="3200"/>
              <a:t> em seu livro “Bíblia: Perguntas que o povo faz” Ed. Paulinas, pág. 64 RESPONDE:</a:t>
            </a:r>
          </a:p>
        </p:txBody>
      </p:sp>
      <p:sp>
        <p:nvSpPr>
          <p:cNvPr id="34820" name="Text Box 1028">
            <a:extLst>
              <a:ext uri="{FF2B5EF4-FFF2-40B4-BE49-F238E27FC236}">
                <a16:creationId xmlns:a16="http://schemas.microsoft.com/office/drawing/2014/main" id="{23C5E125-3EE1-DE65-3B0A-59877BF9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60675"/>
            <a:ext cx="8305800" cy="33877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</a:rPr>
              <a:t>“Como se vê, </a:t>
            </a:r>
            <a:r>
              <a:rPr lang="pt-BR" altLang="pt-BR" sz="3600">
                <a:solidFill>
                  <a:srgbClr val="FF9900"/>
                </a:solidFill>
              </a:rPr>
              <a:t>há diferença entre a Bíblia e catequese</a:t>
            </a:r>
            <a:r>
              <a:rPr lang="pt-BR" altLang="pt-BR" sz="3600">
                <a:solidFill>
                  <a:schemeClr val="bg1"/>
                </a:solidFill>
              </a:rPr>
              <a:t> quanto ao 2º mandamento, como também há o desdobramento do 10º mandamento da Bíblia em dois mandamentos na catequease.</a:t>
            </a:r>
          </a:p>
        </p:txBody>
      </p:sp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62DF7908-5559-A551-E79C-9F9BB3F8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1" b="4082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054D8312-0280-4CCA-E972-19B97E2C7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"/>
            <a:ext cx="8839200" cy="61341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chemeClr val="tx1"/>
                </a:solidFill>
              </a:rPr>
              <a:t>Foi santo Agostinho quem fez catequeticamente essa divisão, dizendo que já no seu tempo não havia mais idolatria (fazer e adorar imagens); suprimiu então no seu elenco catequético o 2º mandamento da Bíblia, incluindo-o no 1º mandamento e desdobrou o 10º mandamento da Bíblia. Essa divisão permanece ainda hoje na igreja.”</a:t>
            </a:r>
            <a:endParaRPr lang="pt-BR" altLang="pt-BR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7AD8D70-FC49-D884-13EB-CDC5BA12C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D73DF935-1AB1-F97B-9F10-74EEEE2A7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59250"/>
            <a:ext cx="8839200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>
                <a:solidFill>
                  <a:srgbClr val="CC0000"/>
                </a:solidFill>
              </a:rPr>
              <a:t>PERMANECE NA IGREJA.                     MAS NÃO NA BÍBLIA!</a:t>
            </a:r>
            <a:endParaRPr lang="pt-BR" altLang="pt-BR" sz="4000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>
            <a:extLst>
              <a:ext uri="{FF2B5EF4-FFF2-40B4-BE49-F238E27FC236}">
                <a16:creationId xmlns:a16="http://schemas.microsoft.com/office/drawing/2014/main" id="{D9C05089-1E78-F755-78B9-3122032C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E25BFB1A-6EB9-624C-476B-F5FC1CCC3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9825"/>
            <a:ext cx="5003800" cy="2289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</a:rPr>
              <a:t>E O 4º MANDAMENTO MUDADO PARA O DOMINGO?</a:t>
            </a:r>
            <a:endParaRPr lang="pt-BR" altLang="pt-BR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>
            <a:extLst>
              <a:ext uri="{FF2B5EF4-FFF2-40B4-BE49-F238E27FC236}">
                <a16:creationId xmlns:a16="http://schemas.microsoft.com/office/drawing/2014/main" id="{FE471471-604B-4D0B-8485-CB883750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C832968E-F553-0148-A582-30EF05A0A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7848600" cy="10668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/>
              <a:t>O </a:t>
            </a:r>
            <a:r>
              <a:rPr lang="pt-BR" altLang="pt-BR" sz="3200">
                <a:solidFill>
                  <a:srgbClr val="FFFFCC"/>
                </a:solidFill>
              </a:rPr>
              <a:t>frei Mauro</a:t>
            </a:r>
            <a:r>
              <a:rPr lang="pt-BR" altLang="pt-BR" sz="3200"/>
              <a:t> responde em seu livro na pág. 65</a:t>
            </a: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54EB7280-A473-A88E-6827-57FFCF01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03525"/>
            <a:ext cx="7924800" cy="3749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/>
              <a:t>“A Bíblia fala em guardar o Sábado como o dia do Senhor; </a:t>
            </a:r>
            <a:r>
              <a:rPr lang="pt-BR" altLang="pt-BR" sz="4000">
                <a:solidFill>
                  <a:srgbClr val="FF3300"/>
                </a:solidFill>
              </a:rPr>
              <a:t>a Igreja manda observar o Domingo</a:t>
            </a:r>
            <a:r>
              <a:rPr lang="pt-BR" altLang="pt-BR" sz="4000"/>
              <a:t>. O importante é a observância do dia do Senhor.”</a:t>
            </a: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>
            <a:extLst>
              <a:ext uri="{FF2B5EF4-FFF2-40B4-BE49-F238E27FC236}">
                <a16:creationId xmlns:a16="http://schemas.microsoft.com/office/drawing/2014/main" id="{0DC69D8C-856B-5811-2537-952224F2B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4">
            <a:extLst>
              <a:ext uri="{FF2B5EF4-FFF2-40B4-BE49-F238E27FC236}">
                <a16:creationId xmlns:a16="http://schemas.microsoft.com/office/drawing/2014/main" id="{799D1121-D0D6-EF6A-F4CB-0CF8D0028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58788"/>
            <a:ext cx="7264400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>
                <a:solidFill>
                  <a:schemeClr val="bg1"/>
                </a:solidFill>
              </a:rPr>
              <a:t>A BÍBLIA FALA:</a:t>
            </a:r>
          </a:p>
        </p:txBody>
      </p:sp>
    </p:spTree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>
            <a:extLst>
              <a:ext uri="{FF2B5EF4-FFF2-40B4-BE49-F238E27FC236}">
                <a16:creationId xmlns:a16="http://schemas.microsoft.com/office/drawing/2014/main" id="{69496029-C26C-6652-7E4C-AEC5E2B7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" b="499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AAF36611-3049-36B4-B6B1-BDC5CA74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8686800" cy="37814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/>
              <a:t>“A palavra “Domingo” como designativo do dia do Senhor (dies domini) foi usada na Igreja pela primeira vez por são Justino.” </a:t>
            </a:r>
          </a:p>
          <a:p>
            <a:pPr>
              <a:spcBef>
                <a:spcPct val="50000"/>
              </a:spcBef>
            </a:pPr>
            <a:r>
              <a:rPr lang="pt-BR" altLang="pt-BR" sz="2800">
                <a:solidFill>
                  <a:srgbClr val="FF9900"/>
                </a:solidFill>
              </a:rPr>
              <a:t>BPPF, pág. 65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1B016990-9F94-3817-F3E8-EE6DADCE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45720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>
                <a:solidFill>
                  <a:srgbClr val="FF9900"/>
                </a:solidFill>
              </a:rPr>
              <a:t>O</a:t>
            </a:r>
            <a:r>
              <a:rPr lang="pt-BR" altLang="pt-BR" sz="4000">
                <a:solidFill>
                  <a:srgbClr val="FFFFCC"/>
                </a:solidFill>
              </a:rPr>
              <a:t> </a:t>
            </a:r>
            <a:r>
              <a:rPr lang="pt-BR" altLang="pt-BR" sz="4000">
                <a:solidFill>
                  <a:srgbClr val="FF3300"/>
                </a:solidFill>
              </a:rPr>
              <a:t>frei </a:t>
            </a:r>
            <a:r>
              <a:rPr lang="pt-BR" altLang="pt-BR" sz="4000">
                <a:solidFill>
                  <a:srgbClr val="FF9900"/>
                </a:solidFill>
              </a:rPr>
              <a:t>diz mais:</a:t>
            </a:r>
          </a:p>
        </p:txBody>
      </p:sp>
    </p:spTree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>
            <a:extLst>
              <a:ext uri="{FF2B5EF4-FFF2-40B4-BE49-F238E27FC236}">
                <a16:creationId xmlns:a16="http://schemas.microsoft.com/office/drawing/2014/main" id="{3D465590-2520-1682-E4D0-AD6458C9F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D071995C-4CDC-672A-304F-E88F964A0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46288"/>
            <a:ext cx="5329238" cy="4478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“Podereis ler a Bíblia de Gênesis ao Apocalipse, e não encontrareis uma única linha que autorize a santificação do Domingo. As Escrituras ordenam a observância religiosa do Sábado, dia que nós nunca santificamos.”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9A73EF24-B919-8B33-1D97-3B5164854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52400"/>
            <a:ext cx="7391400" cy="946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latin typeface="Arial" panose="020B0604020202020204" pitchFamily="34" charset="0"/>
              </a:rPr>
              <a:t>Cardeal Gibbons em “The Faith of Our Fathers, 1892, pág. 111</a:t>
            </a:r>
          </a:p>
        </p:txBody>
      </p:sp>
    </p:spTree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Picture 6">
            <a:extLst>
              <a:ext uri="{FF2B5EF4-FFF2-40B4-BE49-F238E27FC236}">
                <a16:creationId xmlns:a16="http://schemas.microsoft.com/office/drawing/2014/main" id="{4D8F93A9-AA6D-9B7F-889C-9606F0253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66724CB1-7A9E-7534-E041-AF553431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21088"/>
            <a:ext cx="9144000" cy="30845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4000"/>
              <a:t>“Este povo honra-me com os lábios, mas o seu coração está longe de mim. E em vão me adoram, ensinando doutrinas que são preceitos de homens.”</a:t>
            </a:r>
            <a:r>
              <a:rPr lang="pt-BR" altLang="pt-BR" sz="4000">
                <a:solidFill>
                  <a:schemeClr val="bg1"/>
                </a:solidFill>
              </a:rPr>
              <a:t>   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>
                <a:solidFill>
                  <a:schemeClr val="bg1"/>
                </a:solidFill>
              </a:rPr>
              <a:t>Mateus 15: 8, 9</a:t>
            </a:r>
            <a:endParaRPr lang="pt-BR" altLang="pt-BR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>
            <a:extLst>
              <a:ext uri="{FF2B5EF4-FFF2-40B4-BE49-F238E27FC236}">
                <a16:creationId xmlns:a16="http://schemas.microsoft.com/office/drawing/2014/main" id="{2EB843A8-C9F5-2235-6CD8-DE2E926EA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5002" b="549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943D6B75-41B5-824C-5BD8-9612359C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04800"/>
            <a:ext cx="5410200" cy="65579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5000"/>
              </a:lnSpc>
              <a:spcBef>
                <a:spcPct val="50000"/>
              </a:spcBef>
            </a:pPr>
            <a:r>
              <a:rPr lang="pt-BR" altLang="pt-BR" sz="3600">
                <a:solidFill>
                  <a:srgbClr val="CC0000"/>
                </a:solidFill>
              </a:rPr>
              <a:t>“Os seus sacerdotes </a:t>
            </a:r>
            <a:r>
              <a:rPr lang="pt-BR" altLang="pt-BR" sz="3600">
                <a:solidFill>
                  <a:srgbClr val="FF9900"/>
                </a:solidFill>
              </a:rPr>
              <a:t>transgridem</a:t>
            </a:r>
            <a:r>
              <a:rPr lang="pt-BR" altLang="pt-BR" sz="3600">
                <a:solidFill>
                  <a:srgbClr val="CC0000"/>
                </a:solidFill>
              </a:rPr>
              <a:t> a minha lei e </a:t>
            </a:r>
            <a:r>
              <a:rPr lang="pt-BR" altLang="pt-BR" sz="3600">
                <a:solidFill>
                  <a:srgbClr val="FF9900"/>
                </a:solidFill>
              </a:rPr>
              <a:t>profanam</a:t>
            </a:r>
            <a:r>
              <a:rPr lang="pt-BR" altLang="pt-BR" sz="3600">
                <a:solidFill>
                  <a:srgbClr val="CC0000"/>
                </a:solidFill>
              </a:rPr>
              <a:t> as minhas cousas santas; entre o santo e o profano, não fazem diferença, nem discernem o imundo do limpo e dos meus sábados escondem os olhos; e, assim, </a:t>
            </a:r>
            <a:r>
              <a:rPr lang="pt-BR" altLang="pt-BR" sz="3600">
                <a:solidFill>
                  <a:srgbClr val="FF9900"/>
                </a:solidFill>
              </a:rPr>
              <a:t>sou profanado</a:t>
            </a:r>
            <a:r>
              <a:rPr lang="pt-BR" altLang="pt-BR" sz="3600">
                <a:solidFill>
                  <a:srgbClr val="CC0000"/>
                </a:solidFill>
              </a:rPr>
              <a:t> no meio deles.”  </a:t>
            </a:r>
          </a:p>
          <a:p>
            <a:pPr algn="r">
              <a:lnSpc>
                <a:spcPct val="75000"/>
              </a:lnSpc>
              <a:spcBef>
                <a:spcPct val="50000"/>
              </a:spcBef>
            </a:pPr>
            <a:r>
              <a:rPr lang="pt-BR" altLang="pt-BR" sz="3600">
                <a:solidFill>
                  <a:srgbClr val="CC0000"/>
                </a:solidFill>
              </a:rPr>
              <a:t> </a:t>
            </a:r>
            <a:r>
              <a:rPr lang="pt-BR" altLang="pt-BR" sz="2000">
                <a:solidFill>
                  <a:srgbClr val="CC0000"/>
                </a:solidFill>
              </a:rPr>
              <a:t>Ezequiel 22:26</a:t>
            </a:r>
            <a:endParaRPr lang="pt-BR" altLang="pt-BR" sz="3600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>
            <a:extLst>
              <a:ext uri="{FF2B5EF4-FFF2-40B4-BE49-F238E27FC236}">
                <a16:creationId xmlns:a16="http://schemas.microsoft.com/office/drawing/2014/main" id="{35C5A3F5-AF2C-CA1D-8E0C-7811DC5CD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5">
            <a:extLst>
              <a:ext uri="{FF2B5EF4-FFF2-40B4-BE49-F238E27FC236}">
                <a16:creationId xmlns:a16="http://schemas.microsoft.com/office/drawing/2014/main" id="{233AE7A7-9BDA-87BB-8A3F-D080AD045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8915400" cy="36877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990000"/>
                </a:solidFill>
              </a:rPr>
              <a:t>“Santificai os meus </a:t>
            </a:r>
            <a:r>
              <a:rPr lang="pt-BR" altLang="pt-BR" sz="4000">
                <a:solidFill>
                  <a:srgbClr val="FF3300"/>
                </a:solidFill>
              </a:rPr>
              <a:t>sábados</a:t>
            </a:r>
            <a:r>
              <a:rPr lang="pt-BR" altLang="pt-BR" sz="4000">
                <a:solidFill>
                  <a:srgbClr val="990000"/>
                </a:solidFill>
              </a:rPr>
              <a:t>, pois servirão de </a:t>
            </a:r>
            <a:r>
              <a:rPr lang="pt-BR" altLang="pt-BR" sz="4000">
                <a:solidFill>
                  <a:srgbClr val="FF3300"/>
                </a:solidFill>
              </a:rPr>
              <a:t>sinal</a:t>
            </a:r>
            <a:r>
              <a:rPr lang="pt-BR" altLang="pt-BR" sz="4000">
                <a:solidFill>
                  <a:srgbClr val="990000"/>
                </a:solidFill>
              </a:rPr>
              <a:t> entre mim e vós, para que saibais que eu sou o Senhor, vosso DEUS.”         </a:t>
            </a:r>
          </a:p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FF9900"/>
                </a:solidFill>
              </a:rPr>
              <a:t>Ezequiel 20:20</a:t>
            </a:r>
            <a:endParaRPr lang="pt-BR" altLang="pt-BR" sz="440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>
            <a:extLst>
              <a:ext uri="{FF2B5EF4-FFF2-40B4-BE49-F238E27FC236}">
                <a16:creationId xmlns:a16="http://schemas.microsoft.com/office/drawing/2014/main" id="{6629BAC1-CD11-7A20-074C-65DC67A1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 Box 3">
            <a:extLst>
              <a:ext uri="{FF2B5EF4-FFF2-40B4-BE49-F238E27FC236}">
                <a16:creationId xmlns:a16="http://schemas.microsoft.com/office/drawing/2014/main" id="{A2746D1C-994D-06A0-628B-8DBD1708A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49275"/>
            <a:ext cx="3995737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</a:rPr>
              <a:t>“Aqui está a perseverança dos santos, os que guardam os mandamentos de Deus e a fé em Jesus.”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/>
              <a:t>Apoc. 14:12</a:t>
            </a:r>
            <a:endParaRPr lang="pt-BR" altLang="pt-BR" sz="4400"/>
          </a:p>
        </p:txBody>
      </p:sp>
    </p:spTree>
  </p:cSld>
  <p:clrMapOvr>
    <a:masterClrMapping/>
  </p:clrMapOvr>
  <p:transition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>
            <a:extLst>
              <a:ext uri="{FF2B5EF4-FFF2-40B4-BE49-F238E27FC236}">
                <a16:creationId xmlns:a16="http://schemas.microsoft.com/office/drawing/2014/main" id="{46FCBC8B-B42D-ACD9-0440-C3D54789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02230DFE-8AAF-3B4E-9661-8EA735042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5881688"/>
            <a:ext cx="810895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800"/>
              <a:t>O QUE VOCÊ SEGUIRÁ?</a:t>
            </a:r>
          </a:p>
        </p:txBody>
      </p:sp>
    </p:spTree>
  </p:cSld>
  <p:clrMapOvr>
    <a:masterClrMapping/>
  </p:clrMapOvr>
  <p:transition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>
            <a:extLst>
              <a:ext uri="{FF2B5EF4-FFF2-40B4-BE49-F238E27FC236}">
                <a16:creationId xmlns:a16="http://schemas.microsoft.com/office/drawing/2014/main" id="{874615C2-C0A9-D328-1EF0-F30527529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13750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7DF4247C-364A-774E-9D43-521D5B0D1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1788"/>
            <a:ext cx="8447088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FF9900"/>
                </a:solidFill>
              </a:rPr>
              <a:t>O QUE SUA IGREJA DIZ?</a:t>
            </a:r>
          </a:p>
        </p:txBody>
      </p:sp>
    </p:spTree>
  </p:cSld>
  <p:clrMapOvr>
    <a:masterClrMapping/>
  </p:clrMapOvr>
  <p:transition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3B784D89-FDFF-59CF-FD50-0FC254B7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B1015D4B-99F8-4B6B-F1D5-F8F5AA210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81000"/>
            <a:ext cx="81470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rgbClr val="FF3300"/>
                </a:solidFill>
              </a:rPr>
              <a:t>O QUE A BÍBLIA DIZ?</a:t>
            </a:r>
          </a:p>
        </p:txBody>
      </p:sp>
    </p:spTree>
  </p:cSld>
  <p:clrMapOvr>
    <a:masterClrMapping/>
  </p:clrMapOvr>
  <p:transition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>
            <a:extLst>
              <a:ext uri="{FF2B5EF4-FFF2-40B4-BE49-F238E27FC236}">
                <a16:creationId xmlns:a16="http://schemas.microsoft.com/office/drawing/2014/main" id="{32567221-59A2-98F4-8AC3-CEC7FE9D5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55D68BD6-D9ED-FF3C-8E08-C2B4199A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19600"/>
            <a:ext cx="7543800" cy="22891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rgbClr val="FF9900"/>
                </a:solidFill>
              </a:rPr>
              <a:t>“ Respondendo Pedro e os apóstolos, disseram: </a:t>
            </a:r>
            <a:r>
              <a:rPr lang="pt-BR" altLang="pt-BR" sz="3600"/>
              <a:t>Importa antes obedecer a Deus que aos homens</a:t>
            </a:r>
            <a:r>
              <a:rPr lang="pt-BR" altLang="pt-BR" sz="3600">
                <a:solidFill>
                  <a:srgbClr val="FF9900"/>
                </a:solidFill>
              </a:rPr>
              <a:t>.” </a:t>
            </a:r>
            <a:r>
              <a:rPr lang="pt-BR" altLang="pt-BR" sz="3200">
                <a:solidFill>
                  <a:srgbClr val="FF3300"/>
                </a:solidFill>
              </a:rPr>
              <a:t>Atos 5:29</a:t>
            </a:r>
            <a:endParaRPr lang="pt-BR" altLang="pt-BR" sz="3600">
              <a:solidFill>
                <a:srgbClr val="FF3300"/>
              </a:solidFill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0F4C1C82-B19A-1EA4-FA1B-AAF052486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643688"/>
            <a:ext cx="685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800">
                <a:solidFill>
                  <a:schemeClr val="bg1"/>
                </a:solidFill>
                <a:latin typeface="Arial" panose="020B0604020202020204" pitchFamily="34" charset="0"/>
              </a:rPr>
              <a:t>GEISLER</a:t>
            </a:r>
            <a:endParaRPr lang="pt-BR" altLang="pt-BR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1030">
            <a:extLst>
              <a:ext uri="{FF2B5EF4-FFF2-40B4-BE49-F238E27FC236}">
                <a16:creationId xmlns:a16="http://schemas.microsoft.com/office/drawing/2014/main" id="{5AEE0C1D-4A8A-CC4A-A45F-75CA99F56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1027">
            <a:extLst>
              <a:ext uri="{FF2B5EF4-FFF2-40B4-BE49-F238E27FC236}">
                <a16:creationId xmlns:a16="http://schemas.microsoft.com/office/drawing/2014/main" id="{A4280341-440B-69A7-B898-6E6C62856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5184775" cy="5035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</a:rPr>
              <a:t>VAMOS LER OS 8 ÚNICOS TEXTOS QUE MENCIONAM O PRIMEIRO DIA DA SEMANA E VER SE HÁ ALGUMA INDICAÇÃO DE QUE DEVAMOS GUARDÁ-LO.</a:t>
            </a:r>
            <a:endParaRPr lang="pt-BR" altLang="pt-BR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A2F09E57-7BEB-C464-0AFE-03FCFD354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29B1ACB3-162A-B5BA-DD8E-90874C72B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B92BC8AC-0DD2-8C29-7DA4-C0A4E24D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2299C9D0-4A77-1452-BB09-366C8E070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5">
            <a:extLst>
              <a:ext uri="{FF2B5EF4-FFF2-40B4-BE49-F238E27FC236}">
                <a16:creationId xmlns:a16="http://schemas.microsoft.com/office/drawing/2014/main" id="{86F1070C-CF41-2903-4DDC-1705885F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57EF0282-70D5-ECF7-97D9-AD2E4385D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76575"/>
            <a:ext cx="9144000" cy="37814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/>
              <a:t>“No fim do Sábado, quando já despontava o </a:t>
            </a:r>
            <a:r>
              <a:rPr lang="pt-BR" altLang="pt-BR" sz="4000">
                <a:solidFill>
                  <a:srgbClr val="FF3300"/>
                </a:solidFill>
              </a:rPr>
              <a:t>primeiro dia</a:t>
            </a:r>
            <a:r>
              <a:rPr lang="pt-BR" altLang="pt-BR" sz="4000"/>
              <a:t> da semana, Maria Madalena e a outra Maria foram ver o sepulcro.”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9900"/>
                </a:solidFill>
              </a:rPr>
              <a:t>Mateus 28:1</a:t>
            </a:r>
            <a:endParaRPr lang="pt-BR" altLang="pt-BR" sz="400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Picture 6">
            <a:extLst>
              <a:ext uri="{FF2B5EF4-FFF2-40B4-BE49-F238E27FC236}">
                <a16:creationId xmlns:a16="http://schemas.microsoft.com/office/drawing/2014/main" id="{1A1EB3F5-3250-31A2-2A34-9E74F162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4E1168A9-6C1A-4656-A4B3-E7B9D910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09563"/>
            <a:ext cx="6732588" cy="57118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600"/>
              <a:t>“Ora passado o Sábado, Maria Madalena, Maria, mãe de Tiago, e Salomé, compraram aromas para irem embalsamá-lo. E, no </a:t>
            </a:r>
            <a:r>
              <a:rPr lang="pt-BR" altLang="pt-BR" sz="3600">
                <a:solidFill>
                  <a:srgbClr val="FF3300"/>
                </a:solidFill>
              </a:rPr>
              <a:t>primeiro dia</a:t>
            </a:r>
            <a:r>
              <a:rPr lang="pt-BR" altLang="pt-BR" sz="3600"/>
              <a:t> da semana, foram ao sepulcro muito cedo, ao levantar do sol.” </a:t>
            </a:r>
          </a:p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>
                <a:solidFill>
                  <a:srgbClr val="FF9900"/>
                </a:solidFill>
              </a:rPr>
              <a:t>Marcos 16:1,2</a:t>
            </a:r>
            <a:endParaRPr lang="pt-BR" altLang="pt-BR" sz="360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>
            <a:extLst>
              <a:ext uri="{FF2B5EF4-FFF2-40B4-BE49-F238E27FC236}">
                <a16:creationId xmlns:a16="http://schemas.microsoft.com/office/drawing/2014/main" id="{060415D8-B2DA-BF75-6C18-36F1288F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Text Box 5">
            <a:extLst>
              <a:ext uri="{FF2B5EF4-FFF2-40B4-BE49-F238E27FC236}">
                <a16:creationId xmlns:a16="http://schemas.microsoft.com/office/drawing/2014/main" id="{FF9C2A4A-3024-4186-771F-25BED604F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429000"/>
            <a:ext cx="9144000" cy="402748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/>
              <a:t>“Havendo Ele ressuscitado de manhã cedo no </a:t>
            </a:r>
            <a:r>
              <a:rPr lang="pt-BR" altLang="pt-BR" sz="3600">
                <a:solidFill>
                  <a:srgbClr val="FF3300"/>
                </a:solidFill>
              </a:rPr>
              <a:t>primeiro dia</a:t>
            </a:r>
            <a:r>
              <a:rPr lang="pt-BR" altLang="pt-BR" sz="3600"/>
              <a:t> da semana, apareceu primeiro a Maria  Madalena, da qual expelira sete demônios”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9900"/>
                </a:solidFill>
              </a:rPr>
              <a:t>Marcos 16: 9</a:t>
            </a:r>
            <a:endParaRPr lang="pt-BR" altLang="pt-BR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</a:pPr>
            <a:endParaRPr lang="pt-BR" altLang="pt-BR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1558</Words>
  <Application>Microsoft Office PowerPoint</Application>
  <PresentationFormat>Apresentação na tela (4:3)</PresentationFormat>
  <Paragraphs>105</Paragraphs>
  <Slides>63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7" baseType="lpstr">
      <vt:lpstr>Times New Roman</vt:lpstr>
      <vt:lpstr>Arial Black</vt:lpstr>
      <vt:lpstr>Arial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MOSR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MOSR</dc:creator>
  <cp:lastModifiedBy>Pr. Marcelo Carvalho</cp:lastModifiedBy>
  <cp:revision>114</cp:revision>
  <dcterms:created xsi:type="dcterms:W3CDTF">1999-07-26T19:32:56Z</dcterms:created>
  <dcterms:modified xsi:type="dcterms:W3CDTF">2022-05-19T08:53:21Z</dcterms:modified>
</cp:coreProperties>
</file>