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30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5" r:id="rId15"/>
    <p:sldId id="30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9" r:id="rId40"/>
    <p:sldId id="296" r:id="rId41"/>
    <p:sldId id="297" r:id="rId42"/>
    <p:sldId id="298" r:id="rId43"/>
    <p:sldId id="299" r:id="rId44"/>
    <p:sldId id="300" r:id="rId45"/>
    <p:sldId id="301" r:id="rId46"/>
    <p:sldId id="307" r:id="rId4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400"/>
    <a:srgbClr val="6E006E"/>
    <a:srgbClr val="580058"/>
    <a:srgbClr val="003300"/>
    <a:srgbClr val="FFFF99"/>
    <a:srgbClr val="808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12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57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C2A64A-709D-9A7C-CDCE-28537969E9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F9C83F-E331-426F-EABA-A3C612ACBC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FE58152-6761-CD7B-B7C8-006D3076B77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02823AA-D166-F4D8-69F3-94DBFB59B6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19E2C68-72D5-9BF1-9D38-C4E382C0DD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C5015D1-2115-8525-C937-10F24871C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152AD7-17CC-412D-BF50-D2B4A9C073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F3910-0F71-A867-CC24-FF14B02AC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A1E03-A5CE-14EA-72C1-9F7F5887D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F3F93F-D08D-37EF-8B83-1092EB20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D43D1B-5738-DCB0-83B2-308CFDCD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66636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F484C-94AA-5483-1B24-A9682F4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65682E-740F-C879-7A3D-D650A3E4D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7289E-2FCD-C17B-AB65-C8C3DC6D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50D42-6FA3-AEE3-A578-12959108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50609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919A7-85DB-56A7-EBB4-80960B647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82E7EE-8A54-5540-51F3-52509FFE4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CE41E4-6A5A-5130-6606-682D8A22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961D0-4AA8-14A8-6785-121FA749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42679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5F53C-36D0-9FF7-9A49-072970FD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001EFA-5A53-339F-00C7-DAB22885A4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C54BB8-66B9-A392-6C0E-8F968BFE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A78E9E-AB8B-021A-E7D0-86B1AA2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A8D20D-D995-CC9A-4666-C5CDCA4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96489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F3F87-EBA0-8D71-A4C7-1AA350EB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3127BA-17A3-35DE-F6BD-BF043C036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6F0FA-81D5-6848-FA8A-52165437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E8EAE1-E166-0E9F-5D1A-AA0043DA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0924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DF843-56FE-8713-E3E5-4B1EE86F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58E78-3AF7-37F0-EE2F-0B48E506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3F34DD-CF81-64C1-1F39-580AE45D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BF50B-8C1D-56F4-A826-E0DA90B4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9274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5978D-4A2D-EFDA-89BD-894D176E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7AED2B-29BF-D8EC-A3CE-E75CC6C16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6C993A-65D9-4060-98C5-A4086CC2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39C755-AEEB-D055-D279-D54A0B9F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067851-A704-912F-2788-688C6CC2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07141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BA776-B950-858F-0FA3-9C921DC8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C92D98-93D7-0C1C-CDFF-018C34D3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21A99C-0B1D-0518-CA9F-66B6E9D73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74CEF5-9542-744C-B31D-D52AF25BE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3451A6-EDAA-1E8E-BC3E-0F94BCED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98E4FC-FCC0-1E3F-5BE7-9E593E3D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231850-A540-A77E-DC3A-241B819D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1717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42F6D-3FD8-5E01-6965-64DFBAD6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E8A9C8-74BA-9C0A-EF9B-A044AC0D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91C061-AD10-EB77-1FE2-59E49560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00802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58A5A6-7E4C-828C-89F1-AD05F9BD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61843E-B894-CD57-1F95-AE25D6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892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76A77-591E-A568-A96C-C2D24515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92587-7AE8-9BF3-0126-C0214671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D05168-41EE-8383-A6A3-E664375A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25E9CB-EDA0-ED38-5465-B572F41F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34D616-C3F4-CFE5-AD0B-901A5B7D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90579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75F0F-6BCC-4C30-F3FE-5B7C1A29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720BA8-0F27-1F32-CE40-DAE7D5A24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721334-4FCE-020F-CC6E-7637B3DEE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41980D-B072-89CC-5E96-5B65D514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F4FF3B-4880-B058-7B10-9FF87ABC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5401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8D2641-A4B8-479C-E558-7964DD74F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95041A-24C9-4520-7156-881581279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F0A382-C778-CA17-9C41-643E4C42A0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49BE4E-3767-A7E5-D2D2-2824B4CA15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>
            <a:extLst>
              <a:ext uri="{FF2B5EF4-FFF2-40B4-BE49-F238E27FC236}">
                <a16:creationId xmlns:a16="http://schemas.microsoft.com/office/drawing/2014/main" id="{CF39F528-59AA-6272-5C0F-BFA8A2BF27F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6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>
            <a:extLst>
              <a:ext uri="{FF2B5EF4-FFF2-40B4-BE49-F238E27FC236}">
                <a16:creationId xmlns:a16="http://schemas.microsoft.com/office/drawing/2014/main" id="{6856F0ED-D471-9945-5EEB-49C9D965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DEEF088D-52B2-D1C0-FDD5-A7760E8911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5225"/>
            <a:ext cx="8083550" cy="3657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376238" indent="-376238"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O ser humano foi criado com características individuais e com a capacidade de transmitir estes traços a seus descendentes.</a:t>
            </a:r>
          </a:p>
          <a:p>
            <a:pPr marL="376238" indent="-376238"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Cada pessoa possui uma combinação distinta de traços de temperamentos.</a:t>
            </a:r>
          </a:p>
          <a:p>
            <a:pPr marL="376238" indent="-376238"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há uma combinação de temperamentos menor que outra.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8AD31F9-3303-DCEB-C125-A7A100DA8D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8663" y="963613"/>
            <a:ext cx="3987800" cy="1241425"/>
          </a:xfrm>
          <a:noFill/>
          <a:ln/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3372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latin typeface="Tempus Sans ITC" panose="04020404030D07020202" pitchFamily="82" charset="0"/>
              </a:rPr>
              <a:t>Pontos a Considerar</a:t>
            </a:r>
            <a:endParaRPr lang="pt-BR" altLang="pt-BR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>
            <a:extLst>
              <a:ext uri="{FF2B5EF4-FFF2-40B4-BE49-F238E27FC236}">
                <a16:creationId xmlns:a16="http://schemas.microsoft.com/office/drawing/2014/main" id="{26017D75-30BA-6D63-9E7E-4BAFDEE0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6DF2338F-068F-F9CF-FC0F-57143355F0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6725" y="2708275"/>
            <a:ext cx="8137525" cy="3455988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376238" indent="-376238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Há atributos positivos e negativos em cada temperamento.</a:t>
            </a:r>
          </a:p>
          <a:p>
            <a:pPr marL="376238" indent="-376238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Os atributos positivos, quando levados ao extremo se convertem em negativos.</a:t>
            </a:r>
          </a:p>
          <a:p>
            <a:pPr marL="376238" indent="-376238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Cada traço negativo tem uma contraparte positiva.</a:t>
            </a:r>
          </a:p>
          <a:p>
            <a:pPr marL="376238" indent="-376238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 compreensão do nosso temperamento básico não limita nossa capacidade de desenvolvimento e crescimento.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A588CCC-CE2E-EB81-0C7A-50A1FA290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23950"/>
            <a:ext cx="4665662" cy="1152525"/>
          </a:xfrm>
          <a:noFill/>
          <a:ln/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</a:rPr>
              <a:t>Pontos a Considerar</a:t>
            </a:r>
            <a:endParaRPr lang="pt-BR" altLang="pt-BR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8" name="Picture 18">
            <a:extLst>
              <a:ext uri="{FF2B5EF4-FFF2-40B4-BE49-F238E27FC236}">
                <a16:creationId xmlns:a16="http://schemas.microsoft.com/office/drawing/2014/main" id="{630861EA-506A-F33B-5526-F690D241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47F21C97-C363-5908-F034-997E9EC0C24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96875" y="2420938"/>
            <a:ext cx="8351838" cy="4176712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376238" indent="-376238"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Parte do nosso temperamento pode ser reprimido ou alterado por causa de traumas.</a:t>
            </a:r>
          </a:p>
          <a:p>
            <a:pPr marL="376238" indent="-376238"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É importante compreender a diferença entre as tendências do temperamento e do comportamento. Enquanto que as tendências básicas permanecem por toda a vida, os comportamentos específicos podem ser controlados, modificados, ou eliminados através da renovação da mente.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F4E1D155-D0BE-5FAA-6C7F-390125ED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908050"/>
            <a:ext cx="3657600" cy="1058863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Pontos a Considerar</a:t>
            </a:r>
            <a:endParaRPr lang="pt-BR" altLang="pt-BR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6" name="Picture 18">
            <a:extLst>
              <a:ext uri="{FF2B5EF4-FFF2-40B4-BE49-F238E27FC236}">
                <a16:creationId xmlns:a16="http://schemas.microsoft.com/office/drawing/2014/main" id="{BBDB1791-99B5-F12E-72C9-6D89C488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8139687-FCDB-CF9B-A0E4-2552E62A6EB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2997200"/>
            <a:ext cx="7956550" cy="26670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376238" indent="-376238">
              <a:buFontTx/>
              <a:buNone/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O orgulho e o egoísmo são as características negativas que todos temos em comum, mas se revelam de diferentes maneiras de acordo com o temperamento de cada pessoa.</a:t>
            </a:r>
          </a:p>
        </p:txBody>
      </p: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555E006B-3EF6-0D84-7372-405EC4C03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81075"/>
            <a:ext cx="3657600" cy="136842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Pontos a Considerar</a:t>
            </a:r>
            <a:endParaRPr lang="pt-BR" altLang="pt-BR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0" name="Picture 20">
            <a:extLst>
              <a:ext uri="{FF2B5EF4-FFF2-40B4-BE49-F238E27FC236}">
                <a16:creationId xmlns:a16="http://schemas.microsoft.com/office/drawing/2014/main" id="{7346BFE1-49FC-9DD9-9FEA-D5BF3DF5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>
            <a:extLst>
              <a:ext uri="{FF2B5EF4-FFF2-40B4-BE49-F238E27FC236}">
                <a16:creationId xmlns:a16="http://schemas.microsoft.com/office/drawing/2014/main" id="{83E7CA0F-A5AB-94FD-8771-8FEF8F04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>
            <a:extLst>
              <a:ext uri="{FF2B5EF4-FFF2-40B4-BE49-F238E27FC236}">
                <a16:creationId xmlns:a16="http://schemas.microsoft.com/office/drawing/2014/main" id="{F830A963-00C1-9E54-2707-AB681050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7150"/>
            <a:ext cx="9253538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3" name="Picture 19">
            <a:extLst>
              <a:ext uri="{FF2B5EF4-FFF2-40B4-BE49-F238E27FC236}">
                <a16:creationId xmlns:a16="http://schemas.microsoft.com/office/drawing/2014/main" id="{CDB9D240-3E75-20F4-20EA-F1FED9E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ECCBDE31-C4CA-ED34-341E-BD5D8BD40D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4950" y="1412875"/>
            <a:ext cx="2301875" cy="863600"/>
          </a:xfrm>
          <a:noFill/>
          <a:effectLst>
            <a:outerShdw dist="381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Sociável</a:t>
            </a: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D996B6-D164-B052-1137-1BB7952C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2824163"/>
            <a:ext cx="3001963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68EA15C-E490-D08C-1EE0-CC2146F4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71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0B5D080-0B63-8479-3CB3-18A95AFA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429000"/>
            <a:ext cx="1512887" cy="5095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Rápido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68CF35F7-76CF-100C-03A1-052B5E88D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195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253D78A9-214A-64D4-FFC8-AE850D7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076700"/>
            <a:ext cx="306705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Relacionamento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F0884C35-C75F-AA22-9740-54E91033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762500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0FD55A11-7DE5-F97D-0FDA-D5FC1662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57738"/>
            <a:ext cx="4572000" cy="9032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Por meio de seu carisma e de sua personalidade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B274AD46-F375-79B4-025A-5951AF4B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49563"/>
            <a:ext cx="215900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Divertir-se</a:t>
            </a:r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E01248B4-B80E-D1CF-51F4-19119DD22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141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5B051D1A-C5BB-60FF-C77B-F5FBFA34E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7179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81843273-6900-B45E-451D-4FC5848E2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3656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753A39F7-B962-CEA8-5CDF-FEAC7F10A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0847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6" name="Picture 18">
            <a:extLst>
              <a:ext uri="{FF2B5EF4-FFF2-40B4-BE49-F238E27FC236}">
                <a16:creationId xmlns:a16="http://schemas.microsoft.com/office/drawing/2014/main" id="{9B45062C-8C82-081B-15E0-BD71CF52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30E4D9A4-672C-D027-8E22-F1762355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2232025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Busca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695C76F-CF66-77C4-93B3-793A090E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28775"/>
            <a:ext cx="295275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Reconhecimento e Popularidade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803A086A-10FC-53B7-CD98-E048B548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3683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Decisões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A77C1E2-DC68-E5D9-BBCE-38BD0FAF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2636838"/>
            <a:ext cx="2509837" cy="509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Espontâneas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EA7E81F3-EA5D-C785-89F0-306D3494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3471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Irrita-se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B674381-B44D-81FA-35D3-3D8EC0FE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497263"/>
            <a:ext cx="2305050" cy="43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Pela Rotina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92FCDF23-61BA-3F1E-7D86-32A34D76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4354513"/>
            <a:ext cx="2911475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Mede seu valor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5B0C7E86-F771-355A-AC14-FA46E829B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324350"/>
            <a:ext cx="4895850" cy="1049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Mediante o reconhecimento de outras pessoas</a:t>
            </a:r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556BAC72-02C4-B8DE-9357-E49348C7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2741613" cy="86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Necessidades emocionais</a:t>
            </a:r>
          </a:p>
        </p:txBody>
      </p:sp>
      <p:sp>
        <p:nvSpPr>
          <p:cNvPr id="32783" name="Rectangle 15">
            <a:extLst>
              <a:ext uri="{FF2B5EF4-FFF2-40B4-BE49-F238E27FC236}">
                <a16:creationId xmlns:a16="http://schemas.microsoft.com/office/drawing/2014/main" id="{888D64A4-5057-BFDE-FF85-31B7524DF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73688"/>
            <a:ext cx="4243388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Atenção, afeto, aceitação e aprovação</a:t>
            </a:r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579F3548-BC33-7BB8-A085-E646EA5B1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6529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4" name="Line 26">
            <a:extLst>
              <a:ext uri="{FF2B5EF4-FFF2-40B4-BE49-F238E27FC236}">
                <a16:creationId xmlns:a16="http://schemas.microsoft.com/office/drawing/2014/main" id="{4ED46555-D74E-C4D6-3DFA-0F123A8C8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56610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5" name="Line 27">
            <a:extLst>
              <a:ext uri="{FF2B5EF4-FFF2-40B4-BE49-F238E27FC236}">
                <a16:creationId xmlns:a16="http://schemas.microsoft.com/office/drawing/2014/main" id="{9A3AECE6-AD64-FCE6-BB66-9E5E89928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893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6" name="Line 28">
            <a:extLst>
              <a:ext uri="{FF2B5EF4-FFF2-40B4-BE49-F238E27FC236}">
                <a16:creationId xmlns:a16="http://schemas.microsoft.com/office/drawing/2014/main" id="{FC263CBC-C78F-2D77-F4E3-99F5B6B3D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7" name="Line 29">
            <a:extLst>
              <a:ext uri="{FF2B5EF4-FFF2-40B4-BE49-F238E27FC236}">
                <a16:creationId xmlns:a16="http://schemas.microsoft.com/office/drawing/2014/main" id="{5F63DEE3-4D6D-9EC5-BA7E-30CECC5DE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191611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EE4559E4-574D-1CB6-8801-3402F7E3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E645326-BC4C-9A50-0BF0-C86690572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052513"/>
            <a:ext cx="4321175" cy="8112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8830310-D5C0-4538-2635-DB90F480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35150"/>
            <a:ext cx="5154612" cy="87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“No muito falar não falta erros, </a:t>
            </a:r>
          </a:p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mas o que controla seus lábios é prudente.” 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</a:rPr>
              <a:t>Provérbios. 10:19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EFC000C-751D-B4F4-A37C-645365C890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238" y="2852738"/>
            <a:ext cx="7397750" cy="3465512"/>
          </a:xfrm>
          <a:noFill/>
          <a:ln/>
          <a:effectLst>
            <a:outerShdw dist="64758" dir="6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1. Desenvolver Disciplina Pessoal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Planejar o futuro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Começar um projeto por vez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Completar o que se começou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Fazer uma lista de prioridades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Aceitar menos responsabilidades</a:t>
            </a:r>
            <a:endParaRPr lang="pt-BR" altLang="pt-BR" sz="32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>
            <a:extLst>
              <a:ext uri="{FF2B5EF4-FFF2-40B4-BE49-F238E27FC236}">
                <a16:creationId xmlns:a16="http://schemas.microsoft.com/office/drawing/2014/main" id="{1E04BE47-9116-860F-17E4-8CEB25A9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8DAA51F8-3572-13CF-3A07-7256A8C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1B9705B5-158F-DCDF-00F5-3FDFB0D351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1316038"/>
            <a:ext cx="7720012" cy="4560887"/>
          </a:xfrm>
          <a:noFill/>
          <a:ln/>
          <a:effectLst>
            <a:outerShdw dist="52363" dir="84217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endParaRPr lang="pt-BR" altLang="pt-BR" sz="1600" b="1">
              <a:solidFill>
                <a:srgbClr val="CCFF66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2. Cuidar da Conversação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Planejar e falar menos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Cadenciar seus comentários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Evitar exageros</a:t>
            </a:r>
          </a:p>
          <a:p>
            <a:pPr marL="285750" indent="-285750" algn="l">
              <a:buFont typeface="Wingdings 2" panose="05020102010507070707" pitchFamily="18" charset="2"/>
              <a:buNone/>
            </a:pP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3. Cultivar a Memória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Aprender a recordar o nome das pessoas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Fazer listas das coisas para recordar</a:t>
            </a:r>
          </a:p>
          <a:p>
            <a:pPr marL="285750" indent="-285750" algn="l">
              <a:buFont typeface="Wingdings 2" panose="05020102010507070707" pitchFamily="18" charset="2"/>
              <a:buNone/>
            </a:pPr>
            <a:endParaRPr lang="pt-BR" altLang="pt-BR" sz="2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A850FAF2-F0AC-E59F-0ED6-27FD7F01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198196E6-792D-0A61-7C50-5809CDB7B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903413"/>
            <a:ext cx="7632700" cy="3541712"/>
          </a:xfrm>
          <a:noFill/>
          <a:ln/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4. Estabelecer uma vida devocional consciente</a:t>
            </a:r>
          </a:p>
          <a:p>
            <a:pPr marL="285750" indent="-285750" algn="l">
              <a:buFont typeface="Webdings" panose="05030102010509060703" pitchFamily="18" charset="2"/>
              <a:buNone/>
            </a:pPr>
            <a:endParaRPr lang="pt-BR" altLang="pt-BR" sz="2000" b="1">
              <a:solidFill>
                <a:srgbClr val="CCFF66"/>
              </a:solidFill>
              <a:latin typeface="Arial" panose="020B0604020202020204" pitchFamily="34" charset="0"/>
            </a:endParaRP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Deixar de falar tanto ao Criador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Escutar os conselhos do Criador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Incluir o Criador em suas decisões diárias</a:t>
            </a:r>
            <a:endParaRPr lang="pt-BR" altLang="pt-BR" sz="2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>
            <a:extLst>
              <a:ext uri="{FF2B5EF4-FFF2-40B4-BE49-F238E27FC236}">
                <a16:creationId xmlns:a16="http://schemas.microsoft.com/office/drawing/2014/main" id="{4CCE6B9A-812A-A310-01BE-83F6ED63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B6E1BE5F-8B54-5A33-0ABF-1B355EDC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66838"/>
            <a:ext cx="5040312" cy="10541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Família - Criação de Filhos</a:t>
            </a:r>
            <a:endParaRPr lang="pt-BR" altLang="pt-BR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3330918-267B-69B1-6C51-52E4A1C9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643188"/>
            <a:ext cx="7829550" cy="3522662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marL="285750" indent="-2857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3810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7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Faz do lar um lugar divertido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Torna o lar em estado de alvoroço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Os amigos de seus filhos o apreciam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Torna o desastre em humor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Não escuta toda a história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Desorganizado</a:t>
            </a:r>
            <a:endParaRPr lang="pt-BR" altLang="pt-BR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7" name="Picture 11">
            <a:extLst>
              <a:ext uri="{FF2B5EF4-FFF2-40B4-BE49-F238E27FC236}">
                <a16:creationId xmlns:a16="http://schemas.microsoft.com/office/drawing/2014/main" id="{473DA4F9-840B-EC20-A317-0384464E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6350"/>
            <a:ext cx="925353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>
            <a:extLst>
              <a:ext uri="{FF2B5EF4-FFF2-40B4-BE49-F238E27FC236}">
                <a16:creationId xmlns:a16="http://schemas.microsoft.com/office/drawing/2014/main" id="{E9FFA397-AF6E-39D2-680C-FE12A6CD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AutoShape 2">
            <a:extLst>
              <a:ext uri="{FF2B5EF4-FFF2-40B4-BE49-F238E27FC236}">
                <a16:creationId xmlns:a16="http://schemas.microsoft.com/office/drawing/2014/main" id="{CA328446-00AF-4617-D5CB-7F97A363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12875"/>
            <a:ext cx="1655762" cy="83978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81FF0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Líder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BD95C5C-061E-9785-D442-0FD1E6AD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00313"/>
            <a:ext cx="291465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B129311-7C6D-ED25-81BD-C85A5DA6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2438400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Ter o controle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19F82C8-07A3-61DE-A67B-63163741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16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8D8E4D05-E9A4-1CAC-9BC8-B8E54528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124200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Através da zanga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1C9C8AD-4E34-E6DC-2830-247B8476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771900"/>
            <a:ext cx="3894137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Deseja manter o</a:t>
            </a:r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9AA4F4D9-AA9F-8BA6-72AC-7C11600D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778250"/>
            <a:ext cx="3733800" cy="5746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Êxito</a:t>
            </a: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494E7852-30F8-C5F0-E73D-A691C4B1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4360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E833E9CA-753D-8E4A-C727-9EB1B084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4387850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Rápido e decisivo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2B1E9577-7EF3-2A9B-5A60-569856228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501015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A99680F1-1724-F897-6A43-BAAF82FB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5105400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Obter resultado</a:t>
            </a:r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DBCFCCF6-57EB-3C23-BEF2-639733CCE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7813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49" name="Line 25">
            <a:extLst>
              <a:ext uri="{FF2B5EF4-FFF2-40B4-BE49-F238E27FC236}">
                <a16:creationId xmlns:a16="http://schemas.microsoft.com/office/drawing/2014/main" id="{5B0DBAB7-173E-2E02-0748-C1D4CAD60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4290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50" name="Line 26">
            <a:extLst>
              <a:ext uri="{FF2B5EF4-FFF2-40B4-BE49-F238E27FC236}">
                <a16:creationId xmlns:a16="http://schemas.microsoft.com/office/drawing/2014/main" id="{3D274309-872D-6CD8-F92F-5DA1CDF99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0767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51" name="Line 27">
            <a:extLst>
              <a:ext uri="{FF2B5EF4-FFF2-40B4-BE49-F238E27FC236}">
                <a16:creationId xmlns:a16="http://schemas.microsoft.com/office/drawing/2014/main" id="{9F813CB4-8492-B751-E56B-AAE0A32C2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7244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52" name="Line 28">
            <a:extLst>
              <a:ext uri="{FF2B5EF4-FFF2-40B4-BE49-F238E27FC236}">
                <a16:creationId xmlns:a16="http://schemas.microsoft.com/office/drawing/2014/main" id="{B2088063-6B91-75F6-CB05-8F1AF1CC9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537368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4" name="Picture 16">
            <a:extLst>
              <a:ext uri="{FF2B5EF4-FFF2-40B4-BE49-F238E27FC236}">
                <a16:creationId xmlns:a16="http://schemas.microsoft.com/office/drawing/2014/main" id="{40AE963D-05A0-D3B7-98CB-EE8A5698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958D69F5-5255-CA29-B131-F1A4B4584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6687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Temor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DF999A0-6354-4448-EB1D-6D4203C7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700213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Perder o controle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F7A86A02-2971-946A-2579-CA2AA2B93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5108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Busca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01FBDE4-F989-E6D6-EBF4-C0099B24A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2314575"/>
            <a:ext cx="42672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Produtividade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48066A7E-3B77-E5A7-D811-1A98FDB6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2962275"/>
            <a:ext cx="2971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Irrita-se por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ACE6C36A-C4E0-E971-C956-D66FDEEE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2924175"/>
            <a:ext cx="4398962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Ineficiência, indecisão</a:t>
            </a:r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1B13F4BC-56A7-5C06-FB22-502169EE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357187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Decisões são</a:t>
            </a:r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401E9F86-24C1-AE4C-C512-6E6CB99A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33775"/>
            <a:ext cx="36957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Arial" panose="020B0604020202020204" pitchFamily="34" charset="0"/>
              </a:rPr>
              <a:t>Expontâneas</a:t>
            </a:r>
          </a:p>
        </p:txBody>
      </p:sp>
      <p:sp>
        <p:nvSpPr>
          <p:cNvPr id="53262" name="Rectangle 14">
            <a:extLst>
              <a:ext uri="{FF2B5EF4-FFF2-40B4-BE49-F238E27FC236}">
                <a16:creationId xmlns:a16="http://schemas.microsoft.com/office/drawing/2014/main" id="{8C844B0D-389A-469A-E904-DF61F1283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65625"/>
            <a:ext cx="6804025" cy="9525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Necessidade emocionais - gosta de ser </a:t>
            </a:r>
          </a:p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apreciado por seu trabalho e lealdade.</a:t>
            </a:r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F14CF0F2-F384-91D1-05F8-11D499B7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5416550"/>
            <a:ext cx="6300788" cy="8921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spcBef>
                <a:spcPct val="20000"/>
              </a:spcBef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Mede seu próprio valor mediante </a:t>
            </a:r>
          </a:p>
          <a:p>
            <a:pPr algn="r">
              <a:spcBef>
                <a:spcPct val="20000"/>
              </a:spcBef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resultados, progresso quantitativo.</a:t>
            </a:r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CAA4DEF3-0E0B-755D-4CBE-AD1D70CBA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0605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3BDD0CB6-AB83-E04F-AD9F-00F167C71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7082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67D67308-D1A0-354A-3F4F-768B52592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845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30F8EB24-E0BE-E56A-754B-796E5DE4E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608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4A9F4236-34BF-63EB-01EE-7BB4E252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3333A98F-478A-B5DC-5B45-59DB2290DB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2506663"/>
            <a:ext cx="7200900" cy="3875087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Exerce a liderança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Estabelece metas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Motiva a família a ação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Concede a resposta certa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Organiza o lar</a:t>
            </a:r>
          </a:p>
          <a:p>
            <a:pPr algn="l">
              <a:buSzPct val="145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Tende a controla demasiadamente</a:t>
            </a:r>
          </a:p>
        </p:txBody>
      </p:sp>
      <p:sp>
        <p:nvSpPr>
          <p:cNvPr id="54275" name="AutoShape 3">
            <a:extLst>
              <a:ext uri="{FF2B5EF4-FFF2-40B4-BE49-F238E27FC236}">
                <a16:creationId xmlns:a16="http://schemas.microsoft.com/office/drawing/2014/main" id="{41940730-E162-EF2F-1955-1AF42FF29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268413"/>
            <a:ext cx="4465638" cy="1081087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Família e Criação </a:t>
            </a:r>
          </a:p>
          <a:p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de Filhos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4" name="Picture 28">
            <a:extLst>
              <a:ext uri="{FF2B5EF4-FFF2-40B4-BE49-F238E27FC236}">
                <a16:creationId xmlns:a16="http://schemas.microsoft.com/office/drawing/2014/main" id="{4DD7120E-4CFB-75DD-F35E-AF23D990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2BC186D7-2D3C-1C01-ABFD-0DA5D3B25E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8163" y="1557338"/>
            <a:ext cx="8137525" cy="4321175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É difícil compreender os 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demais temperamentos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Impaciente com intervenções pobres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Não permitem que as crianças desfrutem a vida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Não planeja tempo com a família</a:t>
            </a:r>
          </a:p>
          <a:p>
            <a:pPr marL="487363" indent="-487363" algn="l">
              <a:buSzPct val="140000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Insensíveis aos sentimentos dos outros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>
            <a:extLst>
              <a:ext uri="{FF2B5EF4-FFF2-40B4-BE49-F238E27FC236}">
                <a16:creationId xmlns:a16="http://schemas.microsoft.com/office/drawing/2014/main" id="{A91BA6B9-3C50-BC18-DE13-7D3839F4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E87AED8C-1360-3F96-7796-C9119767F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070850" cy="172878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“Sabeis estas coisas, meus amigos. 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Todo o homem seja pronto para ouvir,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 tardio para falar, tardio para se irar.”</a:t>
            </a:r>
            <a:r>
              <a:rPr lang="pt-BR" altLang="pt-BR" sz="2100" b="1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pt-BR" altLang="pt-BR" sz="1500" b="1">
                <a:solidFill>
                  <a:schemeClr val="bg1"/>
                </a:solidFill>
                <a:latin typeface="Arial" panose="020B0604020202020204" pitchFamily="34" charset="0"/>
              </a:rPr>
              <a:t>T. 1:19</a:t>
            </a: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AutoShape 3">
            <a:extLst>
              <a:ext uri="{FF2B5EF4-FFF2-40B4-BE49-F238E27FC236}">
                <a16:creationId xmlns:a16="http://schemas.microsoft.com/office/drawing/2014/main" id="{31AEA60C-AC30-7093-7954-CAE8EBFD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981075"/>
            <a:ext cx="4470400" cy="83820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91A743D-98E0-1720-3115-773E91E3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068638"/>
            <a:ext cx="7993062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7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1. Estar disposto a compartilhar a liderança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Reconhecer que há outras pessoas com talentos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Ajudar os outros a desenvolver suas capacidades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Aprender a ser paciente com os que são mais lentos</a:t>
            </a:r>
          </a:p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Evitar forçar suas idéias.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04CC266F-D9B9-FB6E-3871-4BB8E0CD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5C0E8878-3391-78E2-B915-D10F8784D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7993063" cy="403225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Cuidar o tom da voz e desenvolver uma atitude calorosa e aberta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Ser mais flexível e sensível as necessidades dos outros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Tomar tempo para escutar com simpatia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Admitir que também erra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latin typeface="Arial" panose="020B0604020202020204" pitchFamily="34" charset="0"/>
              </a:rPr>
              <a:t>Cultivar a graça de aprender pedir perdão.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86FF554-280D-B7B9-09E6-710C0CA3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70000"/>
            <a:ext cx="5695950" cy="10668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200" b="1">
                <a:solidFill>
                  <a:srgbClr val="FFFF00"/>
                </a:solidFill>
                <a:latin typeface="Arial" panose="020B0604020202020204" pitchFamily="34" charset="0"/>
              </a:rPr>
              <a:t>2. Cultivar um Espírito Amigável.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1" name="Picture 95">
            <a:extLst>
              <a:ext uri="{FF2B5EF4-FFF2-40B4-BE49-F238E27FC236}">
                <a16:creationId xmlns:a16="http://schemas.microsoft.com/office/drawing/2014/main" id="{8150E558-7185-59E0-0266-599619FB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>
            <a:extLst>
              <a:ext uri="{FF2B5EF4-FFF2-40B4-BE49-F238E27FC236}">
                <a16:creationId xmlns:a16="http://schemas.microsoft.com/office/drawing/2014/main" id="{6E0D8525-AD28-FA6C-6D8A-C98596E1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07C5CF82-99B0-9714-89E9-767DE9FA21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6913562" cy="4581525"/>
          </a:xfrm>
          <a:noFill/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487363" indent="-487363">
              <a:lnSpc>
                <a:spcPct val="120000"/>
              </a:lnSpc>
              <a:buFontTx/>
              <a:buNone/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3. Aprender a Relaxar</a:t>
            </a:r>
          </a:p>
          <a:p>
            <a:pPr marL="487363" indent="-487363">
              <a:lnSpc>
                <a:spcPct val="120000"/>
              </a:lnSpc>
              <a:buFontTx/>
              <a:buNone/>
            </a:pPr>
            <a:endParaRPr lang="pt-BR" altLang="pt-B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Tomar tempo para atividades de relacionamento</a:t>
            </a: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Planejar tempo com a família</a:t>
            </a:r>
          </a:p>
          <a:p>
            <a:pPr marL="487363" indent="-487363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Jogar com as crianças e deixá-las ganhar.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id="{9E69F5FC-10CD-4A4A-C6FA-A71F26C7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AF7566FB-60FC-878B-A7A0-0E295F9B0D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1341438"/>
            <a:ext cx="7315200" cy="472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Desenvolver a fé.</a:t>
            </a:r>
          </a:p>
          <a:p>
            <a:pPr algn="l"/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Aprender a confiar em Deus e nas coisas pequenas.</a:t>
            </a:r>
          </a:p>
          <a:p>
            <a:pPr algn="l"/>
            <a:endParaRPr lang="pt-BR" altLang="pt-BR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Relacionar-se com Jesus e não somente com suas doutrinas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>
            <a:extLst>
              <a:ext uri="{FF2B5EF4-FFF2-40B4-BE49-F238E27FC236}">
                <a16:creationId xmlns:a16="http://schemas.microsoft.com/office/drawing/2014/main" id="{651A3F1C-F630-3503-E962-703850CB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6350"/>
            <a:ext cx="950118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1" name="Picture 21">
            <a:extLst>
              <a:ext uri="{FF2B5EF4-FFF2-40B4-BE49-F238E27FC236}">
                <a16:creationId xmlns:a16="http://schemas.microsoft.com/office/drawing/2014/main" id="{6945412C-2F66-2798-9C02-B553E8A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F92884F4-CA7D-5C0B-E47C-481F22268A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2813050" cy="53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Desejo Básico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9BC361F-610D-6DF5-7BF4-7F02DC471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916113"/>
            <a:ext cx="4876800" cy="60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Ter paz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A39B1912-C396-1149-117B-92ABFD77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663825"/>
            <a:ext cx="2590800" cy="4445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Ritmo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41BAB1C-C03C-2975-79C5-38C8B99F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636838"/>
            <a:ext cx="3460750" cy="635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Lento e fácil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7830CADB-7262-1AFF-83BF-99986B7E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346551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Prioridade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A216F00-8CCB-1090-D44B-67B9E4AD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497263"/>
            <a:ext cx="4830762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Manter relacionamento</a:t>
            </a:r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956C1D82-FC22-9C85-7845-D2BA7F49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575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Temor</a:t>
            </a: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98247EDB-0875-A731-9FD8-122FF51F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143375"/>
            <a:ext cx="4852987" cy="5095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Confrontações e decisões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F4D7E03B-3FEF-5681-0CD4-624784A6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85933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Controla</a:t>
            </a: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4EF05A02-1653-F7BC-48DD-A2A1EC45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865688"/>
            <a:ext cx="495300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Por meio de procrastinação</a:t>
            </a:r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B118FBB5-AEE0-0DC8-B688-5DD386CC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5648325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Irrita-se</a:t>
            </a: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4EAE1341-9D81-63F3-CA07-476D92A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49913"/>
            <a:ext cx="4724400" cy="4857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 Rounded MT Bold" panose="020F0704030504030204" pitchFamily="34" charset="0"/>
              </a:rPr>
              <a:t>Por impaciência</a:t>
            </a:r>
          </a:p>
        </p:txBody>
      </p:sp>
      <p:sp>
        <p:nvSpPr>
          <p:cNvPr id="61460" name="Rectangle 20">
            <a:extLst>
              <a:ext uri="{FF2B5EF4-FFF2-40B4-BE49-F238E27FC236}">
                <a16:creationId xmlns:a16="http://schemas.microsoft.com/office/drawing/2014/main" id="{D4E7CF79-B09E-1C48-B161-32773D6EDE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2736850" cy="719138"/>
          </a:xfrm>
          <a:noFill/>
          <a:ln/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Relacional</a:t>
            </a:r>
            <a:endParaRPr lang="pt-BR" altLang="pt-BR" sz="3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62" name="Line 22">
            <a:extLst>
              <a:ext uri="{FF2B5EF4-FFF2-40B4-BE49-F238E27FC236}">
                <a16:creationId xmlns:a16="http://schemas.microsoft.com/office/drawing/2014/main" id="{4F814316-2B50-1AE8-8D0B-DF4ABC4C5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764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63" name="Line 23">
            <a:extLst>
              <a:ext uri="{FF2B5EF4-FFF2-40B4-BE49-F238E27FC236}">
                <a16:creationId xmlns:a16="http://schemas.microsoft.com/office/drawing/2014/main" id="{9123667C-B8B1-2283-788F-EE79ED970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64" name="Line 24">
            <a:extLst>
              <a:ext uri="{FF2B5EF4-FFF2-40B4-BE49-F238E27FC236}">
                <a16:creationId xmlns:a16="http://schemas.microsoft.com/office/drawing/2014/main" id="{59B5225E-58EB-EEF3-A127-3987CB6B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163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65" name="Line 25">
            <a:extLst>
              <a:ext uri="{FF2B5EF4-FFF2-40B4-BE49-F238E27FC236}">
                <a16:creationId xmlns:a16="http://schemas.microsoft.com/office/drawing/2014/main" id="{3249634D-4D33-E297-47DD-D1DFA66B8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4370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66" name="Line 26">
            <a:extLst>
              <a:ext uri="{FF2B5EF4-FFF2-40B4-BE49-F238E27FC236}">
                <a16:creationId xmlns:a16="http://schemas.microsoft.com/office/drawing/2014/main" id="{6C53E010-7F74-B1AE-A32D-13951186C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0847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67" name="Line 27">
            <a:extLst>
              <a:ext uri="{FF2B5EF4-FFF2-40B4-BE49-F238E27FC236}">
                <a16:creationId xmlns:a16="http://schemas.microsoft.com/office/drawing/2014/main" id="{669C9324-1FF8-4699-D40C-76DE30C3A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94995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>
            <a:extLst>
              <a:ext uri="{FF2B5EF4-FFF2-40B4-BE49-F238E27FC236}">
                <a16:creationId xmlns:a16="http://schemas.microsoft.com/office/drawing/2014/main" id="{A1DBDA67-965C-CE06-42FB-5BEA5566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E8D1FB02-F737-3319-3ACB-341E218008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1905000"/>
            <a:ext cx="80772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Toma tempo para família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tem pressa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Aceita tanto o bom quanto o ruim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se altera facilmente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Tende a ser permissivo com a disciplina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Não organiza o lar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Leva a vida numa boa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Evita as atividades que não gosta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4A5105F-4566-2A04-1A66-68115F1049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33488"/>
            <a:ext cx="4824412" cy="53975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Família e Criação de Filhos</a:t>
            </a:r>
            <a:endParaRPr lang="pt-BR" altLang="pt-BR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>
            <a:extLst>
              <a:ext uri="{FF2B5EF4-FFF2-40B4-BE49-F238E27FC236}">
                <a16:creationId xmlns:a16="http://schemas.microsoft.com/office/drawing/2014/main" id="{91ABB752-1010-ED41-3573-46EEC15B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AD205DD3-9A80-6D03-65AB-79DAF219D4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852738"/>
            <a:ext cx="8077200" cy="3482975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1.  Superar a passividade e envolver-se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Não deixar para amanhã o que você pode fazer hoje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Planejar uma nova atividade com a família a cada semana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Aumentar o ritmo das atividades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Fazer exercícios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Tomar a iniciativa de vez em quando</a:t>
            </a:r>
          </a:p>
          <a:p>
            <a:pPr marL="487363" indent="-487363"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Evitar a conduta “passiva-agressiva”.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96BBFA9-97B4-FAAC-F957-7F50E0CD93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0" y="1227138"/>
            <a:ext cx="4716463" cy="617537"/>
          </a:xfrm>
          <a:noFill/>
          <a:ln/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60086"/>
                    </a:gs>
                    <a:gs pos="100000">
                      <a:srgbClr val="860086">
                        <a:gamma/>
                        <a:tint val="30196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B2165637-E417-D44E-4F18-E21DF9C1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8280400" cy="97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“Aproveite bem o tempo, porque os </a:t>
            </a:r>
          </a:p>
          <a:p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dias são maus.” </a:t>
            </a:r>
            <a:r>
              <a:rPr lang="pt-BR" altLang="pt-BR" sz="2000" b="1">
                <a:solidFill>
                  <a:srgbClr val="FFFF00"/>
                </a:solidFill>
                <a:latin typeface="Arial" panose="020B0604020202020204" pitchFamily="34" charset="0"/>
              </a:rPr>
              <a:t>E. 5:16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>
            <a:extLst>
              <a:ext uri="{FF2B5EF4-FFF2-40B4-BE49-F238E27FC236}">
                <a16:creationId xmlns:a16="http://schemas.microsoft.com/office/drawing/2014/main" id="{59A53B6E-6421-2878-99CF-48B457E8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156FC34E-E21C-07B6-0121-E9FDFF0B7C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020888"/>
            <a:ext cx="8424862" cy="3352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3.  Manter Princípios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Praticar a expressão de convicções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Aprender a defender o que é correto</a:t>
            </a:r>
          </a:p>
          <a:p>
            <a:pPr marL="487363" indent="-487363"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Evitar juntar-se a maioria para tirar vantagem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01E22C56-77E2-5914-33CF-7544F1F4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38675"/>
            <a:ext cx="8424862" cy="15271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marL="487363" indent="-4873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78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4.  Reconhecer as necessidades espirituais</a:t>
            </a:r>
          </a:p>
          <a:p>
            <a:pPr algn="l">
              <a:lnSpc>
                <a:spcPct val="120000"/>
              </a:lnSpc>
            </a:pPr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Confessar a atitude de justificação própria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19" name="Picture 59">
            <a:extLst>
              <a:ext uri="{FF2B5EF4-FFF2-40B4-BE49-F238E27FC236}">
                <a16:creationId xmlns:a16="http://schemas.microsoft.com/office/drawing/2014/main" id="{A5993A35-2AD9-D9A4-803C-96DAA2FD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10" name="Picture 26">
            <a:extLst>
              <a:ext uri="{FF2B5EF4-FFF2-40B4-BE49-F238E27FC236}">
                <a16:creationId xmlns:a16="http://schemas.microsoft.com/office/drawing/2014/main" id="{F2426CD2-F6FB-938B-88F9-9D7BCB2F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22B704BD-358E-E2CC-DF32-9C9315666B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605088"/>
            <a:ext cx="3248025" cy="5334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F64A96C-9189-8872-6BE5-667F18C8A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565400"/>
            <a:ext cx="4816475" cy="1081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Ter perfeição, exatidão e credibilidade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B46B511-64FE-FC83-9A68-B820052A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2590800" cy="444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71C9E94-6C36-F4C5-3D54-446110B5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3898900"/>
            <a:ext cx="22685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Lento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6543A75C-A1FD-CD8A-DA72-8914E367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1172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54D7A916-14C5-46C4-B29E-D7DF6A2BC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937125"/>
            <a:ext cx="4267200" cy="50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Tarefa em Processo</a:t>
            </a:r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9C1BB062-FFC2-9B0F-3E95-DD87C993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57338"/>
            <a:ext cx="2497138" cy="70167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Pensador</a:t>
            </a:r>
          </a:p>
        </p:txBody>
      </p:sp>
      <p:sp>
        <p:nvSpPr>
          <p:cNvPr id="67611" name="Line 27">
            <a:extLst>
              <a:ext uri="{FF2B5EF4-FFF2-40B4-BE49-F238E27FC236}">
                <a16:creationId xmlns:a16="http://schemas.microsoft.com/office/drawing/2014/main" id="{EA27344C-D6F0-C943-A42B-FAF103933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18" name="Line 34">
            <a:extLst>
              <a:ext uri="{FF2B5EF4-FFF2-40B4-BE49-F238E27FC236}">
                <a16:creationId xmlns:a16="http://schemas.microsoft.com/office/drawing/2014/main" id="{40EF32ED-4A16-90F9-2881-3FE42B255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2211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619" name="Line 35">
            <a:extLst>
              <a:ext uri="{FF2B5EF4-FFF2-40B4-BE49-F238E27FC236}">
                <a16:creationId xmlns:a16="http://schemas.microsoft.com/office/drawing/2014/main" id="{EF15142A-984E-4FC7-71B8-8D4067053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5300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>
            <a:extLst>
              <a:ext uri="{FF2B5EF4-FFF2-40B4-BE49-F238E27FC236}">
                <a16:creationId xmlns:a16="http://schemas.microsoft.com/office/drawing/2014/main" id="{FB402485-2143-F7B8-9FDF-33A9B745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0A4BF2EE-FA95-7224-29E3-FECD0603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13360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Temor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E906C6DF-3609-B13F-317F-016EF1A17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157413"/>
            <a:ext cx="4267200" cy="509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Ser Envergonhado</a:t>
            </a:r>
          </a:p>
        </p:txBody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06B7E769-438D-3278-D66C-BF2201A8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3182938"/>
            <a:ext cx="2517775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96264" name="Rectangle 8">
            <a:extLst>
              <a:ext uri="{FF2B5EF4-FFF2-40B4-BE49-F238E27FC236}">
                <a16:creationId xmlns:a16="http://schemas.microsoft.com/office/drawing/2014/main" id="{C4FED272-9313-7C1E-C474-D603369EE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208338"/>
            <a:ext cx="5410200" cy="50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Através de ameaça negativa</a:t>
            </a:r>
          </a:p>
        </p:txBody>
      </p:sp>
      <p:sp>
        <p:nvSpPr>
          <p:cNvPr id="96265" name="Rectangle 9">
            <a:extLst>
              <a:ext uri="{FF2B5EF4-FFF2-40B4-BE49-F238E27FC236}">
                <a16:creationId xmlns:a16="http://schemas.microsoft.com/office/drawing/2014/main" id="{6EC91870-53FD-A0AE-C628-E26D9622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86250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Irrita-se</a:t>
            </a:r>
          </a:p>
        </p:txBody>
      </p:sp>
      <p:sp>
        <p:nvSpPr>
          <p:cNvPr id="96266" name="Rectangle 10">
            <a:extLst>
              <a:ext uri="{FF2B5EF4-FFF2-40B4-BE49-F238E27FC236}">
                <a16:creationId xmlns:a16="http://schemas.microsoft.com/office/drawing/2014/main" id="{351CB63A-F7B5-1467-5DB2-493017F6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262438"/>
            <a:ext cx="4956175" cy="490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Por surpresas imprevisíveis</a:t>
            </a:r>
          </a:p>
        </p:txBody>
      </p:sp>
      <p:sp>
        <p:nvSpPr>
          <p:cNvPr id="96267" name="Rectangle 11">
            <a:extLst>
              <a:ext uri="{FF2B5EF4-FFF2-40B4-BE49-F238E27FC236}">
                <a16:creationId xmlns:a16="http://schemas.microsoft.com/office/drawing/2014/main" id="{7A6C7A9B-57D9-D9BB-754D-25885FAB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229225"/>
            <a:ext cx="6408738" cy="1079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CC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flatTx/>
          </a:bodyPr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Mede seu próprio valor mediante perfeição e exatidão</a:t>
            </a:r>
          </a:p>
        </p:txBody>
      </p:sp>
      <p:sp>
        <p:nvSpPr>
          <p:cNvPr id="96268" name="Line 12">
            <a:extLst>
              <a:ext uri="{FF2B5EF4-FFF2-40B4-BE49-F238E27FC236}">
                <a16:creationId xmlns:a16="http://schemas.microsoft.com/office/drawing/2014/main" id="{DF0D7CBB-3828-EF5E-25C8-9180504D7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511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269" name="Line 13">
            <a:extLst>
              <a:ext uri="{FF2B5EF4-FFF2-40B4-BE49-F238E27FC236}">
                <a16:creationId xmlns:a16="http://schemas.microsoft.com/office/drawing/2014/main" id="{573D492D-1245-F75C-6052-8CC18CF1D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5004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270" name="Line 14">
            <a:extLst>
              <a:ext uri="{FF2B5EF4-FFF2-40B4-BE49-F238E27FC236}">
                <a16:creationId xmlns:a16="http://schemas.microsoft.com/office/drawing/2014/main" id="{C9217B7C-283A-0EA3-B39F-91ABC25AE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5370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9" name="Picture 167">
            <a:extLst>
              <a:ext uri="{FF2B5EF4-FFF2-40B4-BE49-F238E27FC236}">
                <a16:creationId xmlns:a16="http://schemas.microsoft.com/office/drawing/2014/main" id="{67EAE114-AA87-A02F-F442-16989410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65" name="Picture 57">
            <a:extLst>
              <a:ext uri="{FF2B5EF4-FFF2-40B4-BE49-F238E27FC236}">
                <a16:creationId xmlns:a16="http://schemas.microsoft.com/office/drawing/2014/main" id="{058761A3-5DE5-35DD-78BC-4078DA9A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62" name="Rectangle 54">
            <a:extLst>
              <a:ext uri="{FF2B5EF4-FFF2-40B4-BE49-F238E27FC236}">
                <a16:creationId xmlns:a16="http://schemas.microsoft.com/office/drawing/2014/main" id="{20120548-B019-7710-E0EE-5BD6B288B3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2786063"/>
            <a:ext cx="8064500" cy="3306762"/>
          </a:xfrm>
          <a:effectLst>
            <a:outerShdw dist="40161" dir="1106097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Estabelece normas elevadas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Mantém o lar em perfeita ordem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Levanta as coisas por detrás das crianças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Pode ser demasiado meticuloso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Se retrai e fica injuriado quando há desacordo</a:t>
            </a:r>
          </a:p>
        </p:txBody>
      </p:sp>
      <p:sp>
        <p:nvSpPr>
          <p:cNvPr id="68664" name="Text Box 56">
            <a:extLst>
              <a:ext uri="{FF2B5EF4-FFF2-40B4-BE49-F238E27FC236}">
                <a16:creationId xmlns:a16="http://schemas.microsoft.com/office/drawing/2014/main" id="{94FA2F0B-0FFB-5904-EFB0-7EB216A2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51025"/>
            <a:ext cx="6696075" cy="6413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Família e Criação de Filhos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91" name="Picture 1083">
            <a:extLst>
              <a:ext uri="{FF2B5EF4-FFF2-40B4-BE49-F238E27FC236}">
                <a16:creationId xmlns:a16="http://schemas.microsoft.com/office/drawing/2014/main" id="{C88582C3-85E4-922F-3C14-D4E262169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67880898-59D1-CE3D-9F53-0C7E045742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708275"/>
            <a:ext cx="8153400" cy="3810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1. Cultivar o Positivo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Desenvolver a arte de praticar o positivo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Ser cuidadoso com as palavras (negativas)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As palavras afetam a 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mente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Ter cuidado com os pensamentos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Eles afetam os 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sentimentos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Tende a tornar-se um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 mártir</a:t>
            </a:r>
          </a:p>
        </p:txBody>
      </p:sp>
      <p:sp>
        <p:nvSpPr>
          <p:cNvPr id="69636" name="Rectangle 1028">
            <a:extLst>
              <a:ext uri="{FF2B5EF4-FFF2-40B4-BE49-F238E27FC236}">
                <a16:creationId xmlns:a16="http://schemas.microsoft.com/office/drawing/2014/main" id="{3F32A362-EC18-88FD-E524-C21E2917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2133600"/>
            <a:ext cx="7197725" cy="60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“Tudo posso naquele que me fortalece.”F. 4:13</a:t>
            </a:r>
          </a:p>
        </p:txBody>
      </p:sp>
      <p:sp>
        <p:nvSpPr>
          <p:cNvPr id="69689" name="Text Box 1081">
            <a:extLst>
              <a:ext uri="{FF2B5EF4-FFF2-40B4-BE49-F238E27FC236}">
                <a16:creationId xmlns:a16="http://schemas.microsoft.com/office/drawing/2014/main" id="{34B2F4E3-E030-6BFE-9A92-2EC8798A8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63688"/>
            <a:ext cx="4756150" cy="6413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2" name="Picture 1050">
            <a:extLst>
              <a:ext uri="{FF2B5EF4-FFF2-40B4-BE49-F238E27FC236}">
                <a16:creationId xmlns:a16="http://schemas.microsoft.com/office/drawing/2014/main" id="{7BA3E0F8-3D9C-9529-0978-E32749EF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81" name="Rectangle 1049">
            <a:extLst>
              <a:ext uri="{FF2B5EF4-FFF2-40B4-BE49-F238E27FC236}">
                <a16:creationId xmlns:a16="http://schemas.microsoft.com/office/drawing/2014/main" id="{3B44F0B2-BFFB-95EE-8FDC-8E7DFB7CE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1800" y="2060575"/>
            <a:ext cx="8534400" cy="3810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lnSpc>
                <a:spcPct val="140000"/>
              </a:lnSpc>
              <a:buFont typeface="Webdings" panose="05030102010509060703" pitchFamily="18" charset="2"/>
              <a:buNone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2. Desenvolver estima própria saudável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Identificar a raiz da insegurança pessoal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Aprender se ver através da ótica de Deus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Identificar evidência de falsa humildade (Ex.: Me orgulho de ser humilde)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7" name="Picture 1051">
            <a:extLst>
              <a:ext uri="{FF2B5EF4-FFF2-40B4-BE49-F238E27FC236}">
                <a16:creationId xmlns:a16="http://schemas.microsoft.com/office/drawing/2014/main" id="{E43F6D67-3E83-5BFC-FE45-6F4CE7FD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5" name="Rectangle 1049">
            <a:extLst>
              <a:ext uri="{FF2B5EF4-FFF2-40B4-BE49-F238E27FC236}">
                <a16:creationId xmlns:a16="http://schemas.microsoft.com/office/drawing/2014/main" id="{61FC04BC-1855-3E54-97F6-E7C6F28EE5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2638" y="1744663"/>
            <a:ext cx="4032250" cy="53181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 anchor="t"/>
          <a:lstStyle/>
          <a:p>
            <a:pPr algn="l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71706" name="Rectangle 1050">
            <a:extLst>
              <a:ext uri="{FF2B5EF4-FFF2-40B4-BE49-F238E27FC236}">
                <a16:creationId xmlns:a16="http://schemas.microsoft.com/office/drawing/2014/main" id="{0C7C7BD4-D4D9-7861-AA19-4AEC43D3DE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43188"/>
            <a:ext cx="8747125" cy="309086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>
              <a:lnSpc>
                <a:spcPct val="140000"/>
              </a:lnSpc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3. Aprender a relaxar e não ser tão sensível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Desenvolver habilidade de ser mais aberto e flexível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Identificar e frear pensamentos de desconfiança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Evitar tomar as coisas de forma pessoal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31" name="Picture 27">
            <a:extLst>
              <a:ext uri="{FF2B5EF4-FFF2-40B4-BE49-F238E27FC236}">
                <a16:creationId xmlns:a16="http://schemas.microsoft.com/office/drawing/2014/main" id="{3CBDF284-444B-D19A-66A0-E4BCD783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9" name="Rectangle 25">
            <a:extLst>
              <a:ext uri="{FF2B5EF4-FFF2-40B4-BE49-F238E27FC236}">
                <a16:creationId xmlns:a16="http://schemas.microsoft.com/office/drawing/2014/main" id="{4BCCC92B-786F-D92B-C32A-97355687EC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1946275"/>
            <a:ext cx="4608513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 anchor="t"/>
          <a:lstStyle/>
          <a:p>
            <a:pPr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CA64E2D5-1910-4467-0ABD-2727C07B92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852738"/>
            <a:ext cx="7920037" cy="3048000"/>
          </a:xfrm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lnSpc>
                <a:spcPct val="140000"/>
              </a:lnSpc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4. Por gozo na experiência religiosa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Aprender a confiar nas promessas de Deus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Aceitar o perdão de Deus. Não ficar pedindo perdão sempre pela mesma coisa.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72" name="Picture 44">
            <a:extLst>
              <a:ext uri="{FF2B5EF4-FFF2-40B4-BE49-F238E27FC236}">
                <a16:creationId xmlns:a16="http://schemas.microsoft.com/office/drawing/2014/main" id="{25345CD7-89FB-9BF2-C763-FBB048EA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B9C5AAF3-B274-A3D9-C82F-F772FE45407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6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>
            <a:extLst>
              <a:ext uri="{FF2B5EF4-FFF2-40B4-BE49-F238E27FC236}">
                <a16:creationId xmlns:a16="http://schemas.microsoft.com/office/drawing/2014/main" id="{23A128C4-CCC6-06DF-54BA-95F06613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9" name="Picture 27">
            <a:extLst>
              <a:ext uri="{FF2B5EF4-FFF2-40B4-BE49-F238E27FC236}">
                <a16:creationId xmlns:a16="http://schemas.microsoft.com/office/drawing/2014/main" id="{597C78D3-E002-6FCF-F7F1-87F04EC3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4" name="Picture 34">
            <a:extLst>
              <a:ext uri="{FF2B5EF4-FFF2-40B4-BE49-F238E27FC236}">
                <a16:creationId xmlns:a16="http://schemas.microsoft.com/office/drawing/2014/main" id="{47E22F99-BF21-D076-A595-688222DF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29" name="Picture 221">
            <a:extLst>
              <a:ext uri="{FF2B5EF4-FFF2-40B4-BE49-F238E27FC236}">
                <a16:creationId xmlns:a16="http://schemas.microsoft.com/office/drawing/2014/main" id="{3AA6FCB4-7A96-B94C-7ED5-5CE23B9B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25" name="Group 217">
            <a:extLst>
              <a:ext uri="{FF2B5EF4-FFF2-40B4-BE49-F238E27FC236}">
                <a16:creationId xmlns:a16="http://schemas.microsoft.com/office/drawing/2014/main" id="{C7D1C88A-3D6E-D7FA-7732-80FB91A099E3}"/>
              </a:ext>
            </a:extLst>
          </p:cNvPr>
          <p:cNvGrpSpPr>
            <a:grpSpLocks/>
          </p:cNvGrpSpPr>
          <p:nvPr/>
        </p:nvGrpSpPr>
        <p:grpSpPr bwMode="auto">
          <a:xfrm>
            <a:off x="7221538" y="2203450"/>
            <a:ext cx="1733550" cy="1800225"/>
            <a:chOff x="4549" y="1388"/>
            <a:chExt cx="1092" cy="1134"/>
          </a:xfrm>
        </p:grpSpPr>
        <p:sp>
          <p:nvSpPr>
            <p:cNvPr id="17450" name="Freeform 42">
              <a:extLst>
                <a:ext uri="{FF2B5EF4-FFF2-40B4-BE49-F238E27FC236}">
                  <a16:creationId xmlns:a16="http://schemas.microsoft.com/office/drawing/2014/main" id="{BC8C1ED7-14C8-9742-14D2-42BC5CFE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388"/>
              <a:ext cx="1" cy="6"/>
            </a:xfrm>
            <a:custGeom>
              <a:avLst/>
              <a:gdLst>
                <a:gd name="T0" fmla="*/ 2 w 2"/>
                <a:gd name="T1" fmla="*/ 12 h 12"/>
                <a:gd name="T2" fmla="*/ 0 w 2"/>
                <a:gd name="T3" fmla="*/ 0 h 12"/>
                <a:gd name="T4" fmla="*/ 2 w 2"/>
                <a:gd name="T5" fmla="*/ 7 h 12"/>
                <a:gd name="T6" fmla="*/ 2 w 2"/>
                <a:gd name="T7" fmla="*/ 12 h 12"/>
                <a:gd name="T8" fmla="*/ 2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7" name="Freeform 69">
              <a:extLst>
                <a:ext uri="{FF2B5EF4-FFF2-40B4-BE49-F238E27FC236}">
                  <a16:creationId xmlns:a16="http://schemas.microsoft.com/office/drawing/2014/main" id="{3206C335-B2C4-8F57-0655-005BB7A9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1641"/>
              <a:ext cx="1" cy="6"/>
            </a:xfrm>
            <a:custGeom>
              <a:avLst/>
              <a:gdLst>
                <a:gd name="T0" fmla="*/ 0 w 3"/>
                <a:gd name="T1" fmla="*/ 12 h 12"/>
                <a:gd name="T2" fmla="*/ 0 w 3"/>
                <a:gd name="T3" fmla="*/ 0 h 12"/>
                <a:gd name="T4" fmla="*/ 3 w 3"/>
                <a:gd name="T5" fmla="*/ 0 h 12"/>
                <a:gd name="T6" fmla="*/ 0 w 3"/>
                <a:gd name="T7" fmla="*/ 12 h 12"/>
                <a:gd name="T8" fmla="*/ 0 w 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78" name="Freeform 70">
              <a:extLst>
                <a:ext uri="{FF2B5EF4-FFF2-40B4-BE49-F238E27FC236}">
                  <a16:creationId xmlns:a16="http://schemas.microsoft.com/office/drawing/2014/main" id="{E4C2BD71-4A7A-77D4-FA2C-0F01B9F97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1656"/>
              <a:ext cx="2" cy="8"/>
            </a:xfrm>
            <a:custGeom>
              <a:avLst/>
              <a:gdLst>
                <a:gd name="T0" fmla="*/ 5 w 5"/>
                <a:gd name="T1" fmla="*/ 15 h 15"/>
                <a:gd name="T2" fmla="*/ 0 w 5"/>
                <a:gd name="T3" fmla="*/ 0 h 15"/>
                <a:gd name="T4" fmla="*/ 5 w 5"/>
                <a:gd name="T5" fmla="*/ 10 h 15"/>
                <a:gd name="T6" fmla="*/ 5 w 5"/>
                <a:gd name="T7" fmla="*/ 15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1" name="Freeform 73">
              <a:extLst>
                <a:ext uri="{FF2B5EF4-FFF2-40B4-BE49-F238E27FC236}">
                  <a16:creationId xmlns:a16="http://schemas.microsoft.com/office/drawing/2014/main" id="{B24087A8-75FC-7626-B398-395B56B5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" y="1665"/>
              <a:ext cx="1" cy="6"/>
            </a:xfrm>
            <a:custGeom>
              <a:avLst/>
              <a:gdLst>
                <a:gd name="T0" fmla="*/ 3 w 3"/>
                <a:gd name="T1" fmla="*/ 12 h 12"/>
                <a:gd name="T2" fmla="*/ 0 w 3"/>
                <a:gd name="T3" fmla="*/ 0 h 12"/>
                <a:gd name="T4" fmla="*/ 3 w 3"/>
                <a:gd name="T5" fmla="*/ 5 h 12"/>
                <a:gd name="T6" fmla="*/ 3 w 3"/>
                <a:gd name="T7" fmla="*/ 12 h 12"/>
                <a:gd name="T8" fmla="*/ 3 w 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83" name="Freeform 75">
              <a:extLst>
                <a:ext uri="{FF2B5EF4-FFF2-40B4-BE49-F238E27FC236}">
                  <a16:creationId xmlns:a16="http://schemas.microsoft.com/office/drawing/2014/main" id="{8ABEB9A2-75C6-FB2E-BEAB-1E312E9C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" y="1683"/>
              <a:ext cx="1" cy="4"/>
            </a:xfrm>
            <a:custGeom>
              <a:avLst/>
              <a:gdLst>
                <a:gd name="T0" fmla="*/ 3 w 3"/>
                <a:gd name="T1" fmla="*/ 7 h 7"/>
                <a:gd name="T2" fmla="*/ 0 w 3"/>
                <a:gd name="T3" fmla="*/ 0 h 7"/>
                <a:gd name="T4" fmla="*/ 3 w 3"/>
                <a:gd name="T5" fmla="*/ 2 h 7"/>
                <a:gd name="T6" fmla="*/ 3 w 3"/>
                <a:gd name="T7" fmla="*/ 7 h 7"/>
                <a:gd name="T8" fmla="*/ 3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7" name="Freeform 109">
              <a:extLst>
                <a:ext uri="{FF2B5EF4-FFF2-40B4-BE49-F238E27FC236}">
                  <a16:creationId xmlns:a16="http://schemas.microsoft.com/office/drawing/2014/main" id="{92F5CEC6-99C9-C8F9-CB66-1664AA857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2126"/>
              <a:ext cx="1" cy="5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0 h 10"/>
                <a:gd name="T4" fmla="*/ 2 w 2"/>
                <a:gd name="T5" fmla="*/ 3 h 10"/>
                <a:gd name="T6" fmla="*/ 2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79" name="Freeform 171">
              <a:extLst>
                <a:ext uri="{FF2B5EF4-FFF2-40B4-BE49-F238E27FC236}">
                  <a16:creationId xmlns:a16="http://schemas.microsoft.com/office/drawing/2014/main" id="{1F5DEE08-E8F7-27E1-6E3F-F5626070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2354"/>
              <a:ext cx="5" cy="6"/>
            </a:xfrm>
            <a:custGeom>
              <a:avLst/>
              <a:gdLst>
                <a:gd name="T0" fmla="*/ 0 w 10"/>
                <a:gd name="T1" fmla="*/ 13 h 13"/>
                <a:gd name="T2" fmla="*/ 10 w 10"/>
                <a:gd name="T3" fmla="*/ 0 h 13"/>
                <a:gd name="T4" fmla="*/ 7 w 10"/>
                <a:gd name="T5" fmla="*/ 5 h 13"/>
                <a:gd name="T6" fmla="*/ 0 w 10"/>
                <a:gd name="T7" fmla="*/ 13 h 13"/>
                <a:gd name="T8" fmla="*/ 0 w 1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10" y="0"/>
                  </a:lnTo>
                  <a:lnTo>
                    <a:pt x="7" y="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13" name="Freeform 205">
              <a:extLst>
                <a:ext uri="{FF2B5EF4-FFF2-40B4-BE49-F238E27FC236}">
                  <a16:creationId xmlns:a16="http://schemas.microsoft.com/office/drawing/2014/main" id="{C6D51975-CA57-08D0-C7EE-5589CC48C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509"/>
              <a:ext cx="2" cy="13"/>
            </a:xfrm>
            <a:custGeom>
              <a:avLst/>
              <a:gdLst>
                <a:gd name="T0" fmla="*/ 2 w 2"/>
                <a:gd name="T1" fmla="*/ 25 h 25"/>
                <a:gd name="T2" fmla="*/ 0 w 2"/>
                <a:gd name="T3" fmla="*/ 0 h 25"/>
                <a:gd name="T4" fmla="*/ 2 w 2"/>
                <a:gd name="T5" fmla="*/ 0 h 25"/>
                <a:gd name="T6" fmla="*/ 2 w 2"/>
                <a:gd name="T7" fmla="*/ 25 h 25"/>
                <a:gd name="T8" fmla="*/ 2 w 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5">
                  <a:moveTo>
                    <a:pt x="2" y="2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621" name="Freeform 213">
            <a:extLst>
              <a:ext uri="{FF2B5EF4-FFF2-40B4-BE49-F238E27FC236}">
                <a16:creationId xmlns:a16="http://schemas.microsoft.com/office/drawing/2014/main" id="{FE0529FF-F8D2-2CB4-D3F6-A013319F5E13}"/>
              </a:ext>
            </a:extLst>
          </p:cNvPr>
          <p:cNvSpPr>
            <a:spLocks/>
          </p:cNvSpPr>
          <p:nvPr/>
        </p:nvSpPr>
        <p:spPr bwMode="auto">
          <a:xfrm>
            <a:off x="7878763" y="4314825"/>
            <a:ext cx="4762" cy="25400"/>
          </a:xfrm>
          <a:custGeom>
            <a:avLst/>
            <a:gdLst>
              <a:gd name="T0" fmla="*/ 5 w 5"/>
              <a:gd name="T1" fmla="*/ 32 h 32"/>
              <a:gd name="T2" fmla="*/ 0 w 5"/>
              <a:gd name="T3" fmla="*/ 0 h 32"/>
              <a:gd name="T4" fmla="*/ 5 w 5"/>
              <a:gd name="T5" fmla="*/ 0 h 32"/>
              <a:gd name="T6" fmla="*/ 5 w 5"/>
              <a:gd name="T7" fmla="*/ 32 h 32"/>
              <a:gd name="T8" fmla="*/ 5 w 5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2">
                <a:moveTo>
                  <a:pt x="5" y="32"/>
                </a:moveTo>
                <a:lnTo>
                  <a:pt x="0" y="0"/>
                </a:lnTo>
                <a:lnTo>
                  <a:pt x="5" y="0"/>
                </a:lnTo>
                <a:lnTo>
                  <a:pt x="5" y="32"/>
                </a:lnTo>
                <a:lnTo>
                  <a:pt x="5" y="3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0E841DD-0CBD-07DC-AEFB-FC9C2F0054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876300"/>
            <a:ext cx="5111750" cy="1112838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3372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Usando o Conhecimento do Temperamento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1E61E6-2242-3F03-0390-472A6C1673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3727450"/>
            <a:ext cx="8382000" cy="2438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 Compreensão e aceitação de si mesmo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 Transformação e desenvolvimento do caráter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 Compreensão e aceitação dos outros</a:t>
            </a:r>
          </a:p>
          <a:p>
            <a:pPr algn="l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 Enriquecimento das relações pessoais.</a:t>
            </a:r>
          </a:p>
        </p:txBody>
      </p:sp>
      <p:sp>
        <p:nvSpPr>
          <p:cNvPr id="17628" name="Text Box 220">
            <a:extLst>
              <a:ext uri="{FF2B5EF4-FFF2-40B4-BE49-F238E27FC236}">
                <a16:creationId xmlns:a16="http://schemas.microsoft.com/office/drawing/2014/main" id="{45211220-695D-A224-E0B7-941FF917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420938"/>
            <a:ext cx="3119438" cy="7016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Uso Correto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>
            <a:extLst>
              <a:ext uri="{FF2B5EF4-FFF2-40B4-BE49-F238E27FC236}">
                <a16:creationId xmlns:a16="http://schemas.microsoft.com/office/drawing/2014/main" id="{D0397015-B57A-BD80-D26E-ACBBA523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6451A0A0-4682-0CAC-3D26-E55F485821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276475"/>
            <a:ext cx="8367713" cy="4103688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376238" indent="-376238" algn="l">
              <a:lnSpc>
                <a:spcPct val="13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Expor ou criticar as atitudes negativas</a:t>
            </a:r>
          </a:p>
          <a:p>
            <a:pPr marL="376238" indent="-376238" algn="l">
              <a:lnSpc>
                <a:spcPct val="13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Usar a teoria do temperamento para justificar uma conduta errada</a:t>
            </a:r>
          </a:p>
          <a:p>
            <a:pPr marL="376238" indent="-376238" algn="l">
              <a:lnSpc>
                <a:spcPct val="13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Usar o conhecimento do temperamento para categorizar a todos aqueles com que se relaciona.         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7AF4A5D8-FA01-EF98-222F-DFEAF9CE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43000"/>
            <a:ext cx="3486150" cy="7016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Uso Incorreto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1131</Words>
  <Application>Microsoft Office PowerPoint</Application>
  <PresentationFormat>Apresentação na tela (4:3)</PresentationFormat>
  <Paragraphs>213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9" baseType="lpstr">
      <vt:lpstr>Times New Roman</vt:lpstr>
      <vt:lpstr>Arial</vt:lpstr>
      <vt:lpstr>Tempus Sans ITC</vt:lpstr>
      <vt:lpstr>Tahoma</vt:lpstr>
      <vt:lpstr>Arial Narrow</vt:lpstr>
      <vt:lpstr>Webdings</vt:lpstr>
      <vt:lpstr>Wingdings 2</vt:lpstr>
      <vt:lpstr>Arial Rounded MT Bold</vt:lpstr>
      <vt:lpstr>CommonBullets</vt:lpstr>
      <vt:lpstr>Wingdings 3</vt:lpstr>
      <vt:lpstr>Lucida Sans Unicode</vt:lpstr>
      <vt:lpstr>Benguiat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Usando o Conhecimento do Temperamento</vt:lpstr>
      <vt:lpstr>Apresentação do PowerPoint</vt:lpstr>
      <vt:lpstr>Pontos a Considerar</vt:lpstr>
      <vt:lpstr>Pontos a Considerar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Sociável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“Sabeis estas coisas, meus amigos.  Todo o homem seja pronto para ouvir,  tardio para falar, tardio para se irar.”   T. 1:19</vt:lpstr>
      <vt:lpstr>Apresentação do PowerPoint</vt:lpstr>
      <vt:lpstr>Apresentação do PowerPoint</vt:lpstr>
      <vt:lpstr>Apresentação do PowerPoint</vt:lpstr>
      <vt:lpstr>Apresentação do PowerPoint</vt:lpstr>
      <vt:lpstr>Relacional</vt:lpstr>
      <vt:lpstr>Família e Criação de Filhos</vt:lpstr>
      <vt:lpstr>Área de Crescimento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ÁREA DE CRESCIMENTO</vt:lpstr>
      <vt:lpstr>ÁREA DE CRESCIMENTO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Treinamento</dc:creator>
  <cp:lastModifiedBy>Pr. Marcelo Carvalho</cp:lastModifiedBy>
  <cp:revision>112</cp:revision>
  <dcterms:created xsi:type="dcterms:W3CDTF">2001-06-06T11:36:14Z</dcterms:created>
  <dcterms:modified xsi:type="dcterms:W3CDTF">2022-05-19T17:10:59Z</dcterms:modified>
</cp:coreProperties>
</file>