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1" r:id="rId11"/>
    <p:sldId id="262" r:id="rId1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2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5FFF"/>
    <a:srgbClr val="2D2DB3"/>
    <a:srgbClr val="9F9FFF"/>
    <a:srgbClr val="FFFF00"/>
    <a:srgbClr val="0033CC"/>
    <a:srgbClr val="000099"/>
    <a:srgbClr val="2A2AA8"/>
    <a:srgbClr val="6F6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392" y="44"/>
      </p:cViewPr>
      <p:guideLst>
        <p:guide orient="horz" pos="2160"/>
        <p:guide pos="22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168AAEE-9C37-2428-A5DE-CB3B81F0AE9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6888248F-166A-F5FE-1CC7-CE76EF3A90C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9C318032-523E-6446-C021-6F0F43F5DEBF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558D3BCA-02D9-497D-4FAD-2B38E98AA5B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B0C73B9F-4154-F6E4-EFBC-3E17E46D313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9223" name="Rectangle 7">
            <a:extLst>
              <a:ext uri="{FF2B5EF4-FFF2-40B4-BE49-F238E27FC236}">
                <a16:creationId xmlns:a16="http://schemas.microsoft.com/office/drawing/2014/main" id="{BF084A8B-C610-5B79-889A-64DB2D50AF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0945D6-FF69-4C83-AE40-9DBE66F18BC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51AAE1-4E23-850C-E698-A91BEC63D1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2D43883-73BF-47D5-78B3-F4B09671BA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0200DE-6C35-2A5E-F8FD-8D67E4CA01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417604-7967-E199-8015-A5C3D8231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215249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4E5EC-373C-71F4-3E7B-C0B6E246B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720A361-E191-A484-0FEB-EA91517C4D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AE8CC2-2E4A-4446-0A4C-D1EC8ED8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6F3591B-64CF-F03D-A6B0-36C24C3F0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74707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6D925A8-A698-3D30-37F3-8FC227ADDD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4D4F94B-3FFF-DF8B-815D-B4FAFDB36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BF83300-3361-F3A6-98E6-46AFA7EEA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8683C0-8832-056B-2DD3-0CD3C3FA7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3160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AB640A-90F1-6373-38AB-1C1D32EC9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315218-42F7-AD1B-8AB2-C5EB0441C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A68BBD-2AF7-F222-3186-54671000B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583488-E18B-3386-E442-EFA4F3940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759986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C407D-6D14-5828-4370-5E7E6A5F5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3EE459B-AA09-FB6E-26BC-22558ADF1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8F6F54-CB56-ECE1-0D91-BDDAACE6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B58F0D0-61DB-F5A8-7677-87F65AA9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6929387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094BC0-D7E5-8782-E15A-983EEF90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8B0883-D961-D825-CF02-F014E89C0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DE68EC3-21FD-CD2A-5499-839B385D9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B11921A-D167-8B8C-763E-92640EDFE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038721B-C45F-878B-64B5-8D3E6D787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5414587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5324CF-BE60-D639-14B8-3423E8C56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7E58FE7-1BE7-FAEE-7E3B-2F8442CA8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4888569-1ECD-CD83-AD39-851B255E51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7256031-FDCB-1BF6-D8E9-3688239041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C842C95-357C-E72E-7FF1-057981F99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92B42CD-2A77-4D83-5F1C-CD0A0ED78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AEC9EDD-528A-28B6-7C59-FCC13821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4346384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21F321-3A14-4047-B5CD-31B2C8EA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0D37F6-8C35-4380-D3C7-455182799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B62B3CA-AD00-F078-296A-A678A9AF0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516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A40A0D5-B6F9-4B78-F4D5-F21EED5C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71661EF-5EE3-D60C-0144-77255B7B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565359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489B3-AFA3-4AC0-181F-CFAE41FC0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44935A-DF5D-5B0C-A932-3702DC90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49F1B-2D2C-AFDE-97B3-B53DA61DE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F4729E3-D98D-91DB-F818-946F82221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98059F6-914F-6B88-1F3C-391678F22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06391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352E1E-35D3-BEFF-285C-C3CCF2820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33C66B-3A37-E046-BF5A-6639AB7B84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FE48B4C-9809-01F6-7765-2CB7C99EE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41F6B9-233A-89FF-5456-FDA5844E9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B7310BE-7F1E-64DA-8FE4-DCFBA0C2A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856449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2C99313-335F-809C-852D-877D33DA2B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2227ADA-7117-6E03-4985-969236F4BD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A36784F-3D9D-A850-0A2A-41D9AB39A5C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A0D1854-05B7-5C0A-F0FC-6503C2A54F1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>
            <a:extLst>
              <a:ext uri="{FF2B5EF4-FFF2-40B4-BE49-F238E27FC236}">
                <a16:creationId xmlns:a16="http://schemas.microsoft.com/office/drawing/2014/main" id="{F42D1AB0-2885-3066-835B-7B6059223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>
            <a:extLst>
              <a:ext uri="{FF2B5EF4-FFF2-40B4-BE49-F238E27FC236}">
                <a16:creationId xmlns:a16="http://schemas.microsoft.com/office/drawing/2014/main" id="{6AB1DFD3-98EF-154C-4419-83DD07349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DE87641D-EED4-40C9-C22F-C5568E5D0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6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>
            <a:extLst>
              <a:ext uri="{FF2B5EF4-FFF2-40B4-BE49-F238E27FC236}">
                <a16:creationId xmlns:a16="http://schemas.microsoft.com/office/drawing/2014/main" id="{38615167-66B6-42C4-042E-30BE1D2C5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7F6B24CC-2B8D-A778-E59C-30C5B8173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-57150"/>
            <a:ext cx="9253538" cy="697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3030AF85-A113-8D2D-B5B2-CA3B9905D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3012C571-D16C-C4D6-287E-A59ED2789E8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774950" y="1412875"/>
            <a:ext cx="2301875" cy="863600"/>
          </a:xfrm>
          <a:noFill/>
          <a:effectLst>
            <a:outerShdw dist="381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33CC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</a:extLst>
        </p:spPr>
        <p:txBody>
          <a:bodyPr anchor="ctr"/>
          <a:lstStyle/>
          <a:p>
            <a:pPr algn="l"/>
            <a:r>
              <a:rPr lang="pt-BR" altLang="pt-BR" sz="4000" b="1">
                <a:solidFill>
                  <a:schemeClr val="bg1"/>
                </a:solidFill>
                <a:latin typeface="Arial" panose="020B0604020202020204" pitchFamily="34" charset="0"/>
              </a:rPr>
              <a:t>Sociável</a:t>
            </a:r>
            <a:endParaRPr lang="pt-BR" altLang="pt-BR" sz="4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CD9FD53C-BF01-B481-1959-884DF5F58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875" y="2824163"/>
            <a:ext cx="3001963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Desejo Básico</a:t>
            </a: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3DAD46EA-D8C7-083C-3E89-535910849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34718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Ritmo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DE264139-06D5-F90F-617F-E019DB2660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3429000"/>
            <a:ext cx="1512887" cy="509588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Rápido</a:t>
            </a:r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177B266E-365B-09BF-EA27-873D137A18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1195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Prioridade</a:t>
            </a:r>
          </a:p>
        </p:txBody>
      </p:sp>
      <p:sp>
        <p:nvSpPr>
          <p:cNvPr id="16392" name="Rectangle 8">
            <a:extLst>
              <a:ext uri="{FF2B5EF4-FFF2-40B4-BE49-F238E27FC236}">
                <a16:creationId xmlns:a16="http://schemas.microsoft.com/office/drawing/2014/main" id="{49443A86-2B2C-A4FC-A405-FF2992EB3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076700"/>
            <a:ext cx="3067050" cy="508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Relacionamento</a:t>
            </a: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CD72687E-43AE-60A8-192E-215582479F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7238" y="4762500"/>
            <a:ext cx="2590800" cy="466725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Controla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DFD38D66-0D5A-47EC-A1E6-5B7BFD695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4757738"/>
            <a:ext cx="4572000" cy="903287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Por meio de seu carisma e de sua personalidade</a:t>
            </a:r>
          </a:p>
        </p:txBody>
      </p:sp>
      <p:sp>
        <p:nvSpPr>
          <p:cNvPr id="16395" name="Rectangle 11">
            <a:extLst>
              <a:ext uri="{FF2B5EF4-FFF2-40B4-BE49-F238E27FC236}">
                <a16:creationId xmlns:a16="http://schemas.microsoft.com/office/drawing/2014/main" id="{2F6188BC-E70D-9F1B-CEF7-B8B0328A48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1638" y="2849563"/>
            <a:ext cx="2159000" cy="508000"/>
          </a:xfrm>
          <a:prstGeom prst="rect">
            <a:avLst/>
          </a:prstGeom>
          <a:noFill/>
          <a:ln>
            <a:noFill/>
          </a:ln>
          <a:effectLst>
            <a:outerShdw dist="45791" dir="202140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900" b="1">
                <a:solidFill>
                  <a:schemeClr val="bg1"/>
                </a:solidFill>
                <a:latin typeface="Arial" panose="020B0604020202020204" pitchFamily="34" charset="0"/>
              </a:rPr>
              <a:t>Divertir-se</a:t>
            </a:r>
          </a:p>
        </p:txBody>
      </p:sp>
      <p:sp>
        <p:nvSpPr>
          <p:cNvPr id="16396" name="Line 12">
            <a:extLst>
              <a:ext uri="{FF2B5EF4-FFF2-40B4-BE49-F238E27FC236}">
                <a16:creationId xmlns:a16="http://schemas.microsoft.com/office/drawing/2014/main" id="{D7076D92-3268-6666-D68D-2B548F52A0D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31416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7" name="Line 13">
            <a:extLst>
              <a:ext uri="{FF2B5EF4-FFF2-40B4-BE49-F238E27FC236}">
                <a16:creationId xmlns:a16="http://schemas.microsoft.com/office/drawing/2014/main" id="{DB36F252-CE52-6943-E593-7C9CABDEAB2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371792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8" name="Line 14">
            <a:extLst>
              <a:ext uri="{FF2B5EF4-FFF2-40B4-BE49-F238E27FC236}">
                <a16:creationId xmlns:a16="http://schemas.microsoft.com/office/drawing/2014/main" id="{92219E0E-39E6-8CDC-6F1A-2D32D94FC9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436562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6399" name="Line 15">
            <a:extLst>
              <a:ext uri="{FF2B5EF4-FFF2-40B4-BE49-F238E27FC236}">
                <a16:creationId xmlns:a16="http://schemas.microsoft.com/office/drawing/2014/main" id="{B21E9181-12E5-24B1-6544-9DDF173AA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3635375" y="50847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>
            <a:extLst>
              <a:ext uri="{FF2B5EF4-FFF2-40B4-BE49-F238E27FC236}">
                <a16:creationId xmlns:a16="http://schemas.microsoft.com/office/drawing/2014/main" id="{E6D912CF-F87B-2296-2DB0-72D35A7E1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1" name="Rectangle 3">
            <a:extLst>
              <a:ext uri="{FF2B5EF4-FFF2-40B4-BE49-F238E27FC236}">
                <a16:creationId xmlns:a16="http://schemas.microsoft.com/office/drawing/2014/main" id="{A598FC19-0E23-05C2-76E1-CEB20F17D1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628775"/>
            <a:ext cx="2232025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Busca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FEA7A3F2-2F79-4889-0F08-6D6D0D417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1628775"/>
            <a:ext cx="2952750" cy="7937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Reconhecimento e Popularidade</a:t>
            </a: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827EDACE-C5AA-ACB7-F149-894BA0EFD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36838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" panose="020B0604020202020204" pitchFamily="34" charset="0"/>
              </a:rPr>
              <a:t>Decisões</a:t>
            </a:r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34AF406D-AA03-EDEA-2D02-467308580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6488" y="2636838"/>
            <a:ext cx="2509837" cy="5095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" panose="020B0604020202020204" pitchFamily="34" charset="0"/>
              </a:rPr>
              <a:t>Espontâneas</a:t>
            </a:r>
          </a:p>
        </p:txBody>
      </p:sp>
      <p:sp>
        <p:nvSpPr>
          <p:cNvPr id="17415" name="Rectangle 7">
            <a:extLst>
              <a:ext uri="{FF2B5EF4-FFF2-40B4-BE49-F238E27FC236}">
                <a16:creationId xmlns:a16="http://schemas.microsoft.com/office/drawing/2014/main" id="{68921CAD-CCA5-E4DF-7F19-E2087246E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338" y="3471863"/>
            <a:ext cx="2590800" cy="533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Irrita-se</a:t>
            </a:r>
          </a:p>
        </p:txBody>
      </p:sp>
      <p:sp>
        <p:nvSpPr>
          <p:cNvPr id="17416" name="Rectangle 8">
            <a:extLst>
              <a:ext uri="{FF2B5EF4-FFF2-40B4-BE49-F238E27FC236}">
                <a16:creationId xmlns:a16="http://schemas.microsoft.com/office/drawing/2014/main" id="{A3108F58-A8DA-2AB7-4D33-50CDACBF9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3497263"/>
            <a:ext cx="2305050" cy="4349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Pela Rotina</a:t>
            </a:r>
          </a:p>
        </p:txBody>
      </p:sp>
      <p:sp>
        <p:nvSpPr>
          <p:cNvPr id="17417" name="Rectangle 9">
            <a:extLst>
              <a:ext uri="{FF2B5EF4-FFF2-40B4-BE49-F238E27FC236}">
                <a16:creationId xmlns:a16="http://schemas.microsoft.com/office/drawing/2014/main" id="{7E03DD09-7E09-2BD3-0EF2-001A8C987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" y="4354513"/>
            <a:ext cx="2911475" cy="619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" panose="020B0604020202020204" pitchFamily="34" charset="0"/>
              </a:rPr>
              <a:t>Mede seu valor</a:t>
            </a:r>
          </a:p>
        </p:txBody>
      </p:sp>
      <p:sp>
        <p:nvSpPr>
          <p:cNvPr id="17418" name="Rectangle 10">
            <a:extLst>
              <a:ext uri="{FF2B5EF4-FFF2-40B4-BE49-F238E27FC236}">
                <a16:creationId xmlns:a16="http://schemas.microsoft.com/office/drawing/2014/main" id="{408C843E-AE1D-141F-3FF9-625C78CC84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4324350"/>
            <a:ext cx="4895850" cy="10493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rgbClr val="FFFF00"/>
                </a:solidFill>
                <a:latin typeface="Arial" panose="020B0604020202020204" pitchFamily="34" charset="0"/>
              </a:rPr>
              <a:t>Mediante o reconhecimento de outras pessoas</a:t>
            </a:r>
          </a:p>
        </p:txBody>
      </p:sp>
      <p:sp>
        <p:nvSpPr>
          <p:cNvPr id="17419" name="Rectangle 11">
            <a:extLst>
              <a:ext uri="{FF2B5EF4-FFF2-40B4-BE49-F238E27FC236}">
                <a16:creationId xmlns:a16="http://schemas.microsoft.com/office/drawing/2014/main" id="{79E56CCB-D2D5-AB6D-9FF0-7B79D682B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5300663"/>
            <a:ext cx="2741613" cy="8651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Necessidades emocionais</a:t>
            </a:r>
          </a:p>
        </p:txBody>
      </p:sp>
      <p:sp>
        <p:nvSpPr>
          <p:cNvPr id="17420" name="Rectangle 12">
            <a:extLst>
              <a:ext uri="{FF2B5EF4-FFF2-40B4-BE49-F238E27FC236}">
                <a16:creationId xmlns:a16="http://schemas.microsoft.com/office/drawing/2014/main" id="{109A4201-1DD1-566B-3FAA-8606DDBD2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5375" y="5373688"/>
            <a:ext cx="4243388" cy="936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0798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17563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25550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33538"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0907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479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051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62338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pt-BR" altLang="pt-BR" sz="2700" b="1">
                <a:solidFill>
                  <a:schemeClr val="bg1"/>
                </a:solidFill>
                <a:latin typeface="Arial" panose="020B0604020202020204" pitchFamily="34" charset="0"/>
              </a:rPr>
              <a:t>Atenção, afeto, aceitação e aprovação</a:t>
            </a:r>
          </a:p>
        </p:txBody>
      </p:sp>
      <p:sp>
        <p:nvSpPr>
          <p:cNvPr id="17421" name="Line 13">
            <a:extLst>
              <a:ext uri="{FF2B5EF4-FFF2-40B4-BE49-F238E27FC236}">
                <a16:creationId xmlns:a16="http://schemas.microsoft.com/office/drawing/2014/main" id="{99FD3866-9F84-2A9E-9396-4CA3BED54E6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3575" y="46529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2" name="Line 14">
            <a:extLst>
              <a:ext uri="{FF2B5EF4-FFF2-40B4-BE49-F238E27FC236}">
                <a16:creationId xmlns:a16="http://schemas.microsoft.com/office/drawing/2014/main" id="{8E16CC9F-5630-6894-8E26-CBA7A0C088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2138" y="5661025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3" name="Line 15">
            <a:extLst>
              <a:ext uri="{FF2B5EF4-FFF2-40B4-BE49-F238E27FC236}">
                <a16:creationId xmlns:a16="http://schemas.microsoft.com/office/drawing/2014/main" id="{19F0DFBA-6DF2-4130-87D3-9F0D33C9CF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378936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4" name="Line 16">
            <a:extLst>
              <a:ext uri="{FF2B5EF4-FFF2-40B4-BE49-F238E27FC236}">
                <a16:creationId xmlns:a16="http://schemas.microsoft.com/office/drawing/2014/main" id="{5D92AD64-3C84-C38A-55F4-BEFC8DFBCAB6}"/>
              </a:ext>
            </a:extLst>
          </p:cNvPr>
          <p:cNvSpPr>
            <a:spLocks noChangeShapeType="1"/>
          </p:cNvSpPr>
          <p:nvPr/>
        </p:nvSpPr>
        <p:spPr bwMode="auto">
          <a:xfrm>
            <a:off x="2700338" y="2997200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7425" name="Line 17">
            <a:extLst>
              <a:ext uri="{FF2B5EF4-FFF2-40B4-BE49-F238E27FC236}">
                <a16:creationId xmlns:a16="http://schemas.microsoft.com/office/drawing/2014/main" id="{5716A189-828F-402D-7137-7ADA85DADB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1050" y="1916113"/>
            <a:ext cx="4318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D6CF0521-A06F-FEFE-2152-974E60A78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8EC2E1D7-CA0F-20A4-6BA1-63F2C99ABA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3350" y="1052513"/>
            <a:ext cx="4321175" cy="811212"/>
          </a:xfrm>
          <a:prstGeom prst="rect">
            <a:avLst/>
          </a:prstGeom>
          <a:noFill/>
          <a:ln>
            <a:noFill/>
          </a:ln>
          <a:effectLst>
            <a:outerShdw dist="74053" dir="185782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33CC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Área de Crescimento</a:t>
            </a:r>
            <a:endParaRPr lang="pt-BR" altLang="pt-BR" sz="32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A4FAAC70-4B90-2902-40C4-FA8923CAFE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835150"/>
            <a:ext cx="5154612" cy="8731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 anchor="ctr"/>
          <a:lstStyle>
            <a:lvl1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defTabSz="81756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defTabSz="8175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“No muito falar não falta erros, </a:t>
            </a:r>
          </a:p>
          <a:p>
            <a:pPr>
              <a:lnSpc>
                <a:spcPct val="80000"/>
              </a:lnSpc>
            </a:pPr>
            <a:r>
              <a:rPr lang="pt-BR" altLang="pt-BR" b="1">
                <a:solidFill>
                  <a:srgbClr val="FFFF00"/>
                </a:solidFill>
                <a:latin typeface="Arial" panose="020B0604020202020204" pitchFamily="34" charset="0"/>
              </a:rPr>
              <a:t>mas o que controla seus lábios é prudente.” </a:t>
            </a:r>
            <a:r>
              <a:rPr lang="pt-BR" altLang="pt-BR" sz="2000" b="1">
                <a:solidFill>
                  <a:schemeClr val="bg1"/>
                </a:solidFill>
                <a:latin typeface="Arial" panose="020B0604020202020204" pitchFamily="34" charset="0"/>
              </a:rPr>
              <a:t>Provérbios. 10:19</a:t>
            </a:r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A0099CF5-B5AC-7338-C984-3EE2104610A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30238" y="2852738"/>
            <a:ext cx="7397750" cy="3465512"/>
          </a:xfrm>
          <a:noFill/>
          <a:ln/>
          <a:effectLst>
            <a:outerShdw dist="64758" dir="678596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F5FFF"/>
                    </a:gs>
                    <a:gs pos="100000">
                      <a:srgbClr val="000099"/>
                    </a:gs>
                  </a:gsLst>
                  <a:path path="rect">
                    <a:fillToRect l="100000" t="100000"/>
                  </a:path>
                </a:gradFill>
              </a14:hiddenFill>
            </a:ext>
          </a:extLst>
        </p:spPr>
        <p:txBody>
          <a:bodyPr lIns="81711" tIns="40855" rIns="81711" bIns="40855"/>
          <a:lstStyle/>
          <a:p>
            <a:pPr marL="285750" indent="-285750" algn="l">
              <a:lnSpc>
                <a:spcPct val="90000"/>
              </a:lnSpc>
              <a:buFont typeface="Webdings" panose="05030102010509060703" pitchFamily="18" charset="2"/>
              <a:buNone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1. Desenvolver Disciplina Pessoal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Planejar o futuro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Começar um projeto por vez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Completar o que se começou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Fazer uma lista de prioridades</a:t>
            </a:r>
          </a:p>
          <a:p>
            <a:pPr marL="285750" indent="-285750" algn="l">
              <a:lnSpc>
                <a:spcPct val="90000"/>
              </a:lnSpc>
              <a:buFontTx/>
              <a:buChar char="•"/>
            </a:pPr>
            <a:r>
              <a:rPr lang="pt-BR" altLang="pt-BR" sz="3200" b="1">
                <a:solidFill>
                  <a:schemeClr val="bg1"/>
                </a:solidFill>
                <a:latin typeface="Arial" panose="020B0604020202020204" pitchFamily="34" charset="0"/>
              </a:rPr>
              <a:t> Aceitar menos responsabilidades</a:t>
            </a:r>
            <a:endParaRPr lang="pt-BR" altLang="pt-BR" sz="3200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AB2395FB-2FBF-F67A-1E89-6EAB3A8CE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Rectangle 3">
            <a:extLst>
              <a:ext uri="{FF2B5EF4-FFF2-40B4-BE49-F238E27FC236}">
                <a16:creationId xmlns:a16="http://schemas.microsoft.com/office/drawing/2014/main" id="{F05B14E3-16EA-B67D-0117-7EC087ABC6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11188" y="1316038"/>
            <a:ext cx="7720012" cy="4560887"/>
          </a:xfrm>
          <a:noFill/>
          <a:ln/>
          <a:effectLst>
            <a:outerShdw dist="52363" dir="84217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F5FFF"/>
                    </a:gs>
                    <a:gs pos="100000">
                      <a:srgbClr val="000099"/>
                    </a:gs>
                  </a:gsLst>
                  <a:path path="rect">
                    <a:fillToRect l="100000" t="100000"/>
                  </a:path>
                </a:gradFill>
              </a14:hiddenFill>
            </a:ext>
          </a:extLst>
        </p:spPr>
        <p:txBody>
          <a:bodyPr lIns="81711" tIns="40855" rIns="81711" bIns="40855"/>
          <a:lstStyle/>
          <a:p>
            <a:pPr marL="285750" indent="-285750" algn="l">
              <a:buFont typeface="Webdings" panose="05030102010509060703" pitchFamily="18" charset="2"/>
              <a:buNone/>
            </a:pPr>
            <a:endParaRPr lang="pt-BR" altLang="pt-BR" sz="1600" b="1">
              <a:solidFill>
                <a:srgbClr val="CCFF66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2. Cuidar da Conversação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Planejar e falar menos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Cadenciar seus comentários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Evitar exageros</a:t>
            </a:r>
          </a:p>
          <a:p>
            <a:pPr marL="285750" indent="-285750" algn="l">
              <a:buFont typeface="Wingdings 2" panose="05020102010507070707" pitchFamily="18" charset="2"/>
              <a:buNone/>
            </a:pPr>
            <a:endParaRPr lang="pt-BR" altLang="pt-BR" sz="2800" b="1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marL="285750" indent="-285750" algn="l">
              <a:buFont typeface="Webdings" panose="05030102010509060703" pitchFamily="18" charset="2"/>
              <a:buNone/>
            </a:pPr>
            <a:r>
              <a:rPr lang="pt-BR" altLang="pt-BR" sz="2800" b="1">
                <a:solidFill>
                  <a:srgbClr val="FFFF00"/>
                </a:solidFill>
                <a:latin typeface="Arial" panose="020B0604020202020204" pitchFamily="34" charset="0"/>
              </a:rPr>
              <a:t>3. Cultivar a Memória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Aprender a recordar o nome das pessoas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Fazer listas das coisas para recordar</a:t>
            </a:r>
          </a:p>
          <a:p>
            <a:pPr marL="285750" indent="-285750" algn="l">
              <a:buFont typeface="Wingdings 2" panose="05020102010507070707" pitchFamily="18" charset="2"/>
              <a:buNone/>
            </a:pPr>
            <a:endParaRPr lang="pt-BR" altLang="pt-BR" sz="2800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B43FE712-2CB6-E897-0BFA-4D314DA43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Rectangle 3">
            <a:extLst>
              <a:ext uri="{FF2B5EF4-FFF2-40B4-BE49-F238E27FC236}">
                <a16:creationId xmlns:a16="http://schemas.microsoft.com/office/drawing/2014/main" id="{7DBDD57A-8C33-E485-7C88-6B4B6537644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68313" y="1903413"/>
            <a:ext cx="7632700" cy="3541712"/>
          </a:xfrm>
          <a:noFill/>
          <a:ln/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F5FFF"/>
                    </a:gs>
                    <a:gs pos="100000">
                      <a:srgbClr val="000099"/>
                    </a:gs>
                  </a:gsLst>
                  <a:path path="rect">
                    <a:fillToRect l="100000" t="100000"/>
                  </a:path>
                </a:gradFill>
              </a14:hiddenFill>
            </a:ext>
          </a:extLst>
        </p:spPr>
        <p:txBody>
          <a:bodyPr lIns="81711" tIns="40855" rIns="81711" bIns="40855"/>
          <a:lstStyle/>
          <a:p>
            <a:pPr marL="285750" indent="-285750" algn="l">
              <a:buFont typeface="Webdings" panose="05030102010509060703" pitchFamily="18" charset="2"/>
              <a:buNone/>
            </a:pPr>
            <a:r>
              <a:rPr lang="pt-BR" altLang="pt-BR" sz="3600" b="1">
                <a:solidFill>
                  <a:srgbClr val="FFFF00"/>
                </a:solidFill>
                <a:latin typeface="Arial" panose="020B0604020202020204" pitchFamily="34" charset="0"/>
              </a:rPr>
              <a:t>4. Estabelecer uma vida devocional consciente</a:t>
            </a:r>
          </a:p>
          <a:p>
            <a:pPr marL="285750" indent="-285750" algn="l">
              <a:buFont typeface="Webdings" panose="05030102010509060703" pitchFamily="18" charset="2"/>
              <a:buNone/>
            </a:pPr>
            <a:endParaRPr lang="pt-BR" altLang="pt-BR" sz="2000" b="1">
              <a:solidFill>
                <a:srgbClr val="CCFF66"/>
              </a:solidFill>
              <a:latin typeface="Arial" panose="020B0604020202020204" pitchFamily="34" charset="0"/>
            </a:endParaRP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Deixar de falar tanto ao Criador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Escutar os conselhos do Criador</a:t>
            </a:r>
          </a:p>
          <a:p>
            <a:pPr marL="285750" indent="-285750" algn="l">
              <a:buFontTx/>
              <a:buChar char="•"/>
            </a:pPr>
            <a:r>
              <a:rPr lang="pt-BR" altLang="pt-BR" sz="2800" b="1">
                <a:solidFill>
                  <a:schemeClr val="bg1"/>
                </a:solidFill>
                <a:latin typeface="Arial" panose="020B0604020202020204" pitchFamily="34" charset="0"/>
              </a:rPr>
              <a:t> Incluir o Criador em suas decisões diárias</a:t>
            </a:r>
            <a:endParaRPr lang="pt-BR" altLang="pt-BR" sz="2800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>
            <a:extLst>
              <a:ext uri="{FF2B5EF4-FFF2-40B4-BE49-F238E27FC236}">
                <a16:creationId xmlns:a16="http://schemas.microsoft.com/office/drawing/2014/main" id="{14A91795-EA99-C337-FD96-0C89C710F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68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>
            <a:extLst>
              <a:ext uri="{FF2B5EF4-FFF2-40B4-BE49-F238E27FC236}">
                <a16:creationId xmlns:a16="http://schemas.microsoft.com/office/drawing/2014/main" id="{9A1798E7-B47A-5D50-8562-E15910C3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66838"/>
            <a:ext cx="5040312" cy="1054100"/>
          </a:xfrm>
          <a:prstGeom prst="rect">
            <a:avLst/>
          </a:prstGeom>
          <a:noFill/>
          <a:ln>
            <a:noFill/>
          </a:ln>
          <a:effectLst>
            <a:outerShdw dist="68392" dir="1308085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33CC"/>
                    </a:gs>
                    <a:gs pos="100000">
                      <a:srgbClr val="000099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t-BR" altLang="pt-BR" sz="4000" b="1">
                <a:solidFill>
                  <a:srgbClr val="FFFF00"/>
                </a:solidFill>
                <a:latin typeface="Arial" panose="020B0604020202020204" pitchFamily="34" charset="0"/>
              </a:rPr>
              <a:t>Família - Criação de Filhos</a:t>
            </a:r>
            <a:endParaRPr lang="pt-BR" altLang="pt-BR" sz="400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4CAEEBC5-AA92-487C-EACA-64E35F931F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63" y="2643188"/>
            <a:ext cx="7829550" cy="3522662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5F5FFF"/>
                    </a:gs>
                    <a:gs pos="100000">
                      <a:srgbClr val="000099"/>
                    </a:gs>
                  </a:gsLst>
                  <a:path path="rect">
                    <a:fillToRect l="100000" t="10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81711" tIns="40855" rIns="81711" bIns="40855"/>
          <a:lstStyle>
            <a:lvl1pPr marL="285750" indent="-28575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57250" indent="-38100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4775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algn="ctr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Faz do lar um lugar divertido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Torna o lar em estado de alvoroço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Os amigos de seus filhos o apreciam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Torna o desastre em humor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Não escuta toda a história</a:t>
            </a:r>
          </a:p>
          <a:p>
            <a:pPr algn="l"/>
            <a:r>
              <a:rPr lang="pt-BR" altLang="pt-BR" b="1">
                <a:solidFill>
                  <a:schemeClr val="bg1"/>
                </a:solidFill>
                <a:latin typeface="Arial" panose="020B0604020202020204" pitchFamily="34" charset="0"/>
              </a:rPr>
              <a:t>Desorganizado</a:t>
            </a:r>
            <a:endParaRPr lang="pt-BR" altLang="pt-BR" b="1" u="sng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sign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alt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200</Words>
  <Application>Microsoft Office PowerPoint</Application>
  <PresentationFormat>Apresentação na tela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Times New Roman</vt:lpstr>
      <vt:lpstr>Arial</vt:lpstr>
      <vt:lpstr>Webdings</vt:lpstr>
      <vt:lpstr>Wingdings 2</vt:lpstr>
      <vt:lpstr>Design padrão</vt:lpstr>
      <vt:lpstr>Apresentação do PowerPoint</vt:lpstr>
      <vt:lpstr>Apresentação do PowerPoint</vt:lpstr>
      <vt:lpstr>Apresentação do PowerPoint</vt:lpstr>
      <vt:lpstr>Sociável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Uniao Sul Brasileira da IASD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 </dc:title>
  <dc:creator>Treinamento</dc:creator>
  <cp:lastModifiedBy>Pr. Marcelo Carvalho</cp:lastModifiedBy>
  <cp:revision>18</cp:revision>
  <cp:lastPrinted>2001-06-07T13:31:08Z</cp:lastPrinted>
  <dcterms:created xsi:type="dcterms:W3CDTF">2001-06-05T14:28:42Z</dcterms:created>
  <dcterms:modified xsi:type="dcterms:W3CDTF">2022-05-19T17:10:49Z</dcterms:modified>
</cp:coreProperties>
</file>