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62" r:id="rId1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4">
          <p15:clr>
            <a:srgbClr val="A4A3A4"/>
          </p15:clr>
        </p15:guide>
        <p15:guide id="2" pos="2784">
          <p15:clr>
            <a:srgbClr val="A4A3A4"/>
          </p15:clr>
        </p15:guide>
        <p15:guide id="3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3300"/>
    <a:srgbClr val="FF0000"/>
    <a:srgbClr val="CC3300"/>
    <a:srgbClr val="FFCC66"/>
    <a:srgbClr val="FF9900"/>
    <a:srgbClr val="FFFF00"/>
    <a:srgbClr val="FFF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3504"/>
        <p:guide pos="2784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CA72C8A-CC90-DFEA-716B-BE739E40CF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140FEE-60EC-C1CE-A1D9-7B9EF46667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CFF0506-134A-349B-71FD-7FE5FEF848E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9B65B3F-3D26-6037-002A-7396AD9E52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771E91FA-B092-D38D-0446-40801D2D95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791209FD-8F74-C01D-1453-E1E3D7CC8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94140F-4932-48B0-B761-7F548BBEA9B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460C5-0B9B-134C-BE2A-088191D67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257769-586C-C041-0D9A-DF89D5D7D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F804A2-696C-F792-C0E8-0ABB9986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AD937E-53A9-230D-4E5E-804E5041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54205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92531-1FDA-05E0-0718-B4462020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F0D5EB-3401-815C-BED3-32644B362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D1B7B-44B6-6BDA-907C-882E4220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6BDF68-0F5A-FA2F-2E4D-817B2F1D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9542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6DE321-AE29-9F51-A184-EE7D4E9B1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6B7BA3-B5CF-5DF4-43C0-0C888ECB7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CDCC85-D33B-AE10-6548-187D6156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C94195-FB30-5CD2-C970-7F30291B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83868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9713C-6863-BCDC-8A47-94BA7929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F4760A-E64F-92B9-A345-7718B7771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910B88-5927-CB34-DE30-9A0939F4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B6118E-5A7A-8AED-DF09-845B982A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1634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EAE3B-8A9D-50FA-D613-0EC995B92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DD560A-371E-8463-5E5C-86F68EBF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111A7-4DA8-6155-BF83-4D24B7A5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506B01-8C06-99B5-420E-32BAE482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23689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CB280-CEAC-E2C1-4792-B5EE7E6E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523FD8-BE6F-312C-A7BB-A622D2493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1769C6-80BD-B8F4-C80F-78A40A981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C2B2E6-3E38-E736-BE31-421B5782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03AD12-B759-2417-8A81-56C85405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81813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EFFDB-9281-9D6F-0F04-15573BCD7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973F06-06D1-F8B8-F8E7-8FA7E7DDD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C9B84B-AAAA-4DA0-EC37-6343CACA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0E8782-2F1E-4E5B-0259-A467E9951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F7F4BA-2513-56C9-0C08-D8949FCA0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86959AA-2E2A-7E32-05E3-63DECD56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7851205-3DF7-1946-FEA2-8A554F42F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85985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32B8F-CAF8-4226-83C7-684EF7A1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2F1D3D8-201F-2D1D-3A72-A3A99296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6793BF-4DED-FA92-61D1-E6C6E074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9964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1756E4-2060-232E-2AD3-2F3563F3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5D5B65-15EE-2BD1-758B-37E8BA29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99597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E5567-CAA5-65A4-55D2-F16D8FF1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BEEBDC-15C5-CC33-44D6-30C9992D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AAF78B-7F9B-9BE3-CC58-F1AC17AB4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F685BD-B62B-3027-DBC2-D2347E77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C2C27-2CFD-6BF3-A64E-E01649B7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368492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20087-CB32-364F-F113-630C24A1A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81A558-C25F-B4E6-C6F9-EF0AA4242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A6B704-3992-4182-90DB-760A46C22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85D4F9-815E-718D-5672-C78DA040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FAAB64-42B7-B301-B63D-0590EB4E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42217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73D8EF-0290-DCCE-4101-D0A31FE8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1CA297-18C9-1B7D-4DD5-380D73494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E24781-129B-3314-C0AD-D53F81F878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9A7F62-0645-28BD-9A52-D88BBFE5F5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851C2631-6A3E-361D-9CE3-F64DDE50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46C704E-6FA2-82DF-B8A7-FBC8D2A2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3">
            <a:extLst>
              <a:ext uri="{FF2B5EF4-FFF2-40B4-BE49-F238E27FC236}">
                <a16:creationId xmlns:a16="http://schemas.microsoft.com/office/drawing/2014/main" id="{D8DF2558-9AAE-C5DB-9FB0-28F619A72A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03350" y="1946275"/>
            <a:ext cx="4608513" cy="762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 anchor="t"/>
          <a:lstStyle/>
          <a:p>
            <a:pPr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B34B2C72-308D-36AC-DFCA-70B8BE77E5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2852738"/>
            <a:ext cx="7920037" cy="3048000"/>
          </a:xfrm>
          <a:effectLst>
            <a:outerShdw dist="45791" dir="2021404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285750" indent="-285750" algn="l">
              <a:lnSpc>
                <a:spcPct val="140000"/>
              </a:lnSpc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4. Por gozo na experiência religiosa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Aprender a confiar nas promessas de Deus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Aceitar o perdão de Deus. Não ficar pedindo perdão sempre pela mesma coisa.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B1F1738-D7DD-BFCE-FF80-F671A931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D0C1C4DE-F042-BF1B-BEBF-4E66B1C1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4D7BFA60-D6A5-EF5F-220E-CCEEAF9D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B93A412B-5007-DA49-BA2C-63F55792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9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1563836-03E4-4E58-5CB5-734D06B2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1F9A9B20-BB01-00AB-1FD0-3FC112E1C4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2605088"/>
            <a:ext cx="3248025" cy="5334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algn="l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Desejo Básico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BB71A17B-9F86-D1A9-8B1D-12D9B671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2565400"/>
            <a:ext cx="4816475" cy="1081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Ter perfeição, exatidão e credibilidade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B03AAA4-A731-F681-6930-BBB058E61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89363"/>
            <a:ext cx="2590800" cy="444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Ritmo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459CABFC-6326-339E-27F8-1DA4F48D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3898900"/>
            <a:ext cx="22685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Lento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93B170B8-1B6A-E141-6815-414ECC5D6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11725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Prioridade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405FD62B-4AD9-806E-4969-BACB8929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4937125"/>
            <a:ext cx="4267200" cy="50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Tarefa em Processo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415E3327-BD14-9DD8-58ED-B71946AE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557338"/>
            <a:ext cx="2497138" cy="70167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</a:rPr>
              <a:t>Pensador</a:t>
            </a:r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B9D94901-B706-A799-4148-4AD33B432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29972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5" name="Line 11">
            <a:extLst>
              <a:ext uri="{FF2B5EF4-FFF2-40B4-BE49-F238E27FC236}">
                <a16:creationId xmlns:a16="http://schemas.microsoft.com/office/drawing/2014/main" id="{52861960-1A14-8CA9-8644-4CD74E5B1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2211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AB130398-B1A2-F93C-3722-563CFDEB5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5300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E04D186-13CE-5B75-268A-CE85908C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8C95CF80-DD95-B3D0-2AE5-FF1770471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13360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Temor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3B2456D-DA84-2EBF-EBD2-45829E048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157413"/>
            <a:ext cx="4267200" cy="509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Ser Envergonhado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598AF31F-00B2-0C72-ED8E-6C5B6D599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3" y="3182938"/>
            <a:ext cx="2517775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Controla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2C9B213A-BA55-104F-A17A-416AEF81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3208338"/>
            <a:ext cx="5410200" cy="50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Através de ameaça negativa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D714617A-15BB-0C5A-D523-AB5C81A0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86250"/>
            <a:ext cx="2590800" cy="466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Irrita-se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ADEEBA9A-5C7F-A8EC-9275-C7FC2F90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4262438"/>
            <a:ext cx="4956175" cy="4905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Por surpresas imprevisíveis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40DC35C8-32E4-099C-F322-CDF43B5D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229225"/>
            <a:ext cx="6408738" cy="1079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rgbClr val="FFCC6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flatTx/>
          </a:bodyPr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Mede seu próprio valor mediante perfeição e exatidão</a:t>
            </a:r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id="{A216F7A3-2659-D866-46A8-19DC5A4A3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4511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EF0B5AB0-D805-0F56-93ED-73C2244A6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3500438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08FAE0D7-4141-8197-7789-B8CD3FA62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5370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DEAF3C9E-CA7D-FCB6-62E0-53589097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349FCBF6-4836-1AD3-10BE-F42F18F153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2786063"/>
            <a:ext cx="8064500" cy="3306762"/>
          </a:xfrm>
          <a:effectLst>
            <a:outerShdw dist="40161" dir="1106097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Estabelece normas elevadas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Mantém o lar em perfeita ordem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Levanta as coisas por detrás das crianças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Pode ser demasiado meticuloso</a:t>
            </a:r>
          </a:p>
          <a:p>
            <a:pPr marL="571500" indent="-571500" algn="l"/>
            <a:r>
              <a:rPr lang="pt-BR" altLang="pt-BR" sz="3000" b="1">
                <a:solidFill>
                  <a:schemeClr val="bg1"/>
                </a:solidFill>
                <a:latin typeface="Arial" panose="020B0604020202020204" pitchFamily="34" charset="0"/>
              </a:rPr>
              <a:t>Se retrai e fica injuriado quando há desacordo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BCDA5C7-A82E-0009-A11A-565BA8DF3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51025"/>
            <a:ext cx="6696075" cy="6413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Família e Criação de Filhos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3F1856F2-5B14-59DC-8245-F34C168D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7780ECDC-4833-3FC1-73A8-014A4C8C33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708275"/>
            <a:ext cx="8153400" cy="3810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1. Cultivar o Positivo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Desenvolver a arte de praticar o positivo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Ser cuidadoso com as palavras (negativas)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As palavras afetam a </a:t>
            </a:r>
            <a:r>
              <a:rPr lang="pt-BR" altLang="pt-BR" sz="2800" b="1" u="sng">
                <a:solidFill>
                  <a:schemeClr val="bg1"/>
                </a:solidFill>
                <a:latin typeface="Arial" panose="020B0604020202020204" pitchFamily="34" charset="0"/>
              </a:rPr>
              <a:t>mente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Ter cuidado com os pensamentos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Eles afetam os </a:t>
            </a:r>
            <a:r>
              <a:rPr lang="pt-BR" altLang="pt-BR" sz="2800" b="1" u="sng">
                <a:solidFill>
                  <a:schemeClr val="bg1"/>
                </a:solidFill>
                <a:latin typeface="Arial" panose="020B0604020202020204" pitchFamily="34" charset="0"/>
              </a:rPr>
              <a:t>sentimentos</a:t>
            </a:r>
          </a:p>
          <a:p>
            <a:pPr marL="285750" indent="-285750" algn="l"/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Tende a tornar-se um</a:t>
            </a:r>
            <a:r>
              <a:rPr lang="pt-BR" altLang="pt-BR" sz="2800" b="1" u="sng">
                <a:solidFill>
                  <a:schemeClr val="bg1"/>
                </a:solidFill>
                <a:latin typeface="Arial" panose="020B0604020202020204" pitchFamily="34" charset="0"/>
              </a:rPr>
              <a:t> mártir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36AE4EB0-FB7C-FD15-D6BB-B616801D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133600"/>
            <a:ext cx="7921625" cy="60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 anchor="ctr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“Tudo posso naquele que me fortalece.” Filp. 4:13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6F4C90EA-7D77-7DEC-96DE-EC46DD41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63688"/>
            <a:ext cx="4756150" cy="64135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BE102AF7-E41F-F759-BC08-3E1D0B51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E34A4FAD-6394-D146-FE30-1FC6488C78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31800" y="2060575"/>
            <a:ext cx="8534400" cy="3810000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285750" indent="-285750" algn="l">
              <a:lnSpc>
                <a:spcPct val="140000"/>
              </a:lnSpc>
              <a:buFont typeface="Webdings" panose="05030102010509060703" pitchFamily="18" charset="2"/>
              <a:buNone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2. Desenvolver estima própria saudável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Identificar a raiz da insegurança pessoal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Aprender se ver através da ótica de Deus</a:t>
            </a:r>
          </a:p>
          <a:p>
            <a:pPr marL="285750" indent="-285750" algn="l">
              <a:lnSpc>
                <a:spcPct val="140000"/>
              </a:lnSpc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Identificar evidência de falsa humildade (Ex.: Me orgulho de ser humilde)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1F8E3C27-8096-5AA9-08EF-0C988AD6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AB45F019-64EF-346B-A08C-BEFF8394E6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2638" y="1744663"/>
            <a:ext cx="4032250" cy="531812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 anchor="t"/>
          <a:lstStyle/>
          <a:p>
            <a:pPr algn="l"/>
            <a:r>
              <a:rPr lang="pt-BR" altLang="pt-BR" sz="24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6C54717-C051-094B-7E89-60D50AA9C9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43188"/>
            <a:ext cx="8747125" cy="3090862"/>
          </a:xfrm>
          <a:effectLst>
            <a:outerShdw dist="35921" dir="2700000" algn="ctr" rotWithShape="0">
              <a:schemeClr val="tx1"/>
            </a:outerShdw>
          </a:effectLst>
        </p:spPr>
        <p:txBody>
          <a:bodyPr lIns="81711" tIns="40855" rIns="81711" bIns="40855"/>
          <a:lstStyle/>
          <a:p>
            <a:pPr marL="487363" indent="-487363" algn="l">
              <a:lnSpc>
                <a:spcPct val="140000"/>
              </a:lnSpc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3. Aprender a relaxar e não ser tão sensível</a:t>
            </a:r>
          </a:p>
          <a:p>
            <a:pPr marL="487363" indent="-487363" algn="l">
              <a:lnSpc>
                <a:spcPct val="140000"/>
              </a:lnSpc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Desenvolver habilidade de ser mais aberto e flexível</a:t>
            </a:r>
          </a:p>
          <a:p>
            <a:pPr marL="487363" indent="-487363" algn="l">
              <a:lnSpc>
                <a:spcPct val="140000"/>
              </a:lnSpc>
              <a:spcBef>
                <a:spcPct val="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Identificar e frear pensamentos de desconfiança</a:t>
            </a:r>
          </a:p>
          <a:p>
            <a:pPr marL="487363" indent="-487363" algn="l">
              <a:lnSpc>
                <a:spcPct val="140000"/>
              </a:lnSpc>
              <a:spcBef>
                <a:spcPct val="0"/>
              </a:spcBef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Evitar tomar as coisas de forma pessoal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230</Words>
  <Application>Microsoft Office PowerPoint</Application>
  <PresentationFormat>Apresentação na tela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Webdings</vt:lpstr>
      <vt:lpstr>Wingdings 2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ÁREA DE CRESCIMENTO</vt:lpstr>
      <vt:lpstr>ÁREA DE CRESCIMENTO</vt:lpstr>
      <vt:lpstr>Apresentação do PowerPoint</vt:lpstr>
      <vt:lpstr>Apresentação do PowerPoint</vt:lpstr>
    </vt:vector>
  </TitlesOfParts>
  <Company>Uniao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Treinamento</dc:creator>
  <cp:lastModifiedBy>Pr. Marcelo Carvalho</cp:lastModifiedBy>
  <cp:revision>18</cp:revision>
  <cp:lastPrinted>2001-06-07T11:34:27Z</cp:lastPrinted>
  <dcterms:created xsi:type="dcterms:W3CDTF">2001-06-05T14:00:43Z</dcterms:created>
  <dcterms:modified xsi:type="dcterms:W3CDTF">2022-05-19T17:10:17Z</dcterms:modified>
</cp:coreProperties>
</file>