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95" r:id="rId2"/>
    <p:sldId id="293" r:id="rId3"/>
    <p:sldId id="278" r:id="rId4"/>
    <p:sldId id="292" r:id="rId5"/>
    <p:sldId id="259" r:id="rId6"/>
    <p:sldId id="286" r:id="rId7"/>
    <p:sldId id="287" r:id="rId8"/>
    <p:sldId id="288" r:id="rId9"/>
    <p:sldId id="283" r:id="rId10"/>
    <p:sldId id="256" r:id="rId11"/>
    <p:sldId id="263" r:id="rId12"/>
    <p:sldId id="267" r:id="rId13"/>
    <p:sldId id="257" r:id="rId14"/>
    <p:sldId id="272" r:id="rId15"/>
    <p:sldId id="260" r:id="rId16"/>
    <p:sldId id="284" r:id="rId17"/>
    <p:sldId id="268" r:id="rId18"/>
    <p:sldId id="258" r:id="rId19"/>
    <p:sldId id="281" r:id="rId20"/>
    <p:sldId id="261" r:id="rId21"/>
    <p:sldId id="269" r:id="rId22"/>
    <p:sldId id="271" r:id="rId23"/>
    <p:sldId id="266" r:id="rId24"/>
    <p:sldId id="280" r:id="rId25"/>
    <p:sldId id="291" r:id="rId26"/>
    <p:sldId id="276" r:id="rId27"/>
    <p:sldId id="282" r:id="rId28"/>
    <p:sldId id="296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336600"/>
    <a:srgbClr val="3A003A"/>
    <a:srgbClr val="500050"/>
    <a:srgbClr val="220022"/>
    <a:srgbClr val="C0C0C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05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732" y="12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FB69DABE-BE3E-6CAB-B732-23C7032E7E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7EDFD9A6-61E1-2B06-4B51-C6D24321CC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19460" name="Rectangle 1028">
            <a:extLst>
              <a:ext uri="{FF2B5EF4-FFF2-40B4-BE49-F238E27FC236}">
                <a16:creationId xmlns:a16="http://schemas.microsoft.com/office/drawing/2014/main" id="{3996FBB5-2BD0-9F3C-08A0-03CD3B4C24D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1029">
            <a:extLst>
              <a:ext uri="{FF2B5EF4-FFF2-40B4-BE49-F238E27FC236}">
                <a16:creationId xmlns:a16="http://schemas.microsoft.com/office/drawing/2014/main" id="{30E51A10-B784-2B77-65A9-39553EE66D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9462" name="Rectangle 1030">
            <a:extLst>
              <a:ext uri="{FF2B5EF4-FFF2-40B4-BE49-F238E27FC236}">
                <a16:creationId xmlns:a16="http://schemas.microsoft.com/office/drawing/2014/main" id="{0D33FE9F-01C4-71C8-E1BE-2237358A2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9463" name="Rectangle 1031">
            <a:extLst>
              <a:ext uri="{FF2B5EF4-FFF2-40B4-BE49-F238E27FC236}">
                <a16:creationId xmlns:a16="http://schemas.microsoft.com/office/drawing/2014/main" id="{88EB705A-870A-56A7-B2BD-895C5E5A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EFE9DD-F3CD-493D-8AB8-3B9E4797630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78D0793-3980-3E8A-2363-C053249E6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ACFFF-CC43-4D96-A91B-C577099C0A71}" type="slidenum">
              <a:rPr lang="en-US" altLang="pt-BR"/>
              <a:pPr/>
              <a:t>8</a:t>
            </a:fld>
            <a:endParaRPr lang="en-US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368C5DB-8FDB-8DCB-784B-006D725216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DB82052-1327-CF29-70FA-D03DEE1CD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Possuímos uma forte natureza para imitar.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36D898C-6BDD-2AD9-EB71-07333E081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CE7F1-A7D8-4C10-935B-A891CA04F4A8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2467E5B-E358-9320-90DB-97730BEA2A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922147C-F95C-41EC-C4C1-9ADC96BE0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Vamos ajudá-los nas quatro áreas do ser humano.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7154745-4D38-4D54-926E-B3DF2F5C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26910-24DC-467B-BB40-BD12D400CC31}" type="slidenum">
              <a:rPr lang="en-US" altLang="pt-BR"/>
              <a:pPr/>
              <a:t>11</a:t>
            </a:fld>
            <a:endParaRPr lang="en-US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1F4315A-7A38-13D5-45FD-2974E8FD5E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8AF5C4F-8D1E-F96E-ED71-8786D52A7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Tudo começa na mente. Você precisa decidir. Você pode decidir. Ninguém fazer isso por você. Podemos influenciar, podemos ajudar, por isso estamos aqui. Mas agora chegou o momento de você decidir.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6C8981B-A3B8-03F8-F284-057F5F0DB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DE1C-CBAD-470D-8691-204B5FFF3230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45D8A31-C8D9-3D78-8AE7-E18EC9FFB5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60C5A94-6AA7-3618-2B00-6779883C2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Existe uma forte dependência física, mental e emocional, por isso, muitos estão dizendo há 40 anos ou mais: “Eu paro de fumar na hora que eu quiser”, só que esta hora ainda não chegou e nunca chegará, se não trabalharmos com as outras áreas além da vontade.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67BE0B7-87AD-CE2B-224C-98B4C7381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A355D-19B6-4917-89BD-429D0288159A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EA1AA91-B5B3-95CA-A713-D684EDD4F2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33781D0-433A-0D84-7FAF-9DDCBD36F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exercício é essencial para ajudá-lo a eliminar as toxinas do cigarro.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50A479F-2A62-D184-B48C-396FE9C68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832D3-2EFF-4835-99C2-F81FF3883B8E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1C035E2-C951-CCF8-6124-0DAE7C48A1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3E31789-BCA8-7866-2A6F-6C1F41FD2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cigarro afeta as nossas emoções. Não podemos deixar-nos dirigir pelas emoções, mas pela força de vontade, pelo exercício e pelo esforço pessoal, até destruirmos o hábito de fumar e restaurarmos um hábito de não-fumantes.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D1349368-B309-66B2-EFE6-433CE4B7E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7C92-A39B-4ECE-8A2C-D270A2C7BAF2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8477987-C180-119E-0968-89928D3F5C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BC9F1C3-D6C1-A9AD-1E4B-9DD7EF07C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As drogas do cigarro são um falso calmante do sistema nervoso.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5DA0F68-FB0A-81AA-E189-F454D1449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5632-8F2A-4CC6-AB69-F099840ACD5E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5F10DF9-EAB2-1DF9-33AA-314A83F003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EE690DD-65D8-C3C2-9420-7BB7BF89B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Nesta luta desigual (porque a força do vício é mais forte), só Deus pode fazer a diferença.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F592C21-A266-5D5E-3DF8-49A9FC639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AD716-0D5B-468B-A541-383A57267A1E}" type="slidenum">
              <a:rPr lang="en-US" altLang="pt-BR"/>
              <a:pPr/>
              <a:t>26</a:t>
            </a:fld>
            <a:endParaRPr lang="en-US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C2628C7-C90B-6579-CC0C-CA2590EEFC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693E909-A4FB-B844-EC07-F4DECB94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3EAB8-16C3-1551-4797-840712816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2D3EDE-321D-65CB-58BC-5531ADFE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06DFC2-7EB3-2D89-99F3-507BBFCF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9BA62-D24A-E50E-9CD7-057E9508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8AF8A6-820D-8D1D-D232-50B09CF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F0EF-AD20-4FE3-99F8-15CC68B509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53391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7454E-C80C-440C-7856-A55AF4DC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FB6A90-8164-6081-9554-353F5AD0E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97BB81-31B5-28CD-FF8C-04C15A6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082F63-1B4F-C892-D6CB-EFFDAB2A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BC747-CEA6-C9EF-B7A3-CA969EFD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80C4-E827-4EAB-A52F-54F4B4B3E7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2677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D716D9-2E70-B14F-E4F4-B7199E378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B29B72-81FC-EF33-EFB8-47247811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12449-5172-C3AD-5469-C98D4B4C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79327-244D-8435-B1AA-098DAB17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6AF09F-F464-9711-7092-E493336D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2631-0A3B-4A90-9BC6-17C613414C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6502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CF8E1-F390-613E-E590-C8948C6A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6F790-A5D7-2066-060A-E6FA9082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6C0098-898C-936F-F6AB-5A7BCBB6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7B0DB1-BDAF-9C72-9385-2496410D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F87DE-48F3-D087-8DE0-266BC396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0B39-917E-41D3-A24E-78EAD51C00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6693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43B6E-5BE4-3FFF-E501-25F40FC5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A37E65-1D22-496E-70FF-1A97C26BC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2D2DCC-2894-5E27-9B14-6178515E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C01D2-99DB-157D-0AD8-7EBCF270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CE816F-5114-C68A-7C20-12489E5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D3F9-FDEC-4AFE-BC04-736CB1B4A7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435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638F-BCEB-8924-7C15-D316553E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B748E-5320-694E-3601-6F3B6FAEF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024775-3843-0B4D-3996-8BCDB039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218468-AC6A-8B24-178C-B46ED038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F1C1EC-F7D3-6E3F-0719-EC739FCE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72D4F4-003E-E2B5-A462-B35B6E7F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CE2E-3C27-4C48-8B04-6E903FCB1D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8857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C4826-C420-6EBB-5EB8-B9D41D71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2BB2AA-5DD6-C6EB-58B8-A8F75FF6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832078-B9D7-A3CD-8EE2-929F2ED1C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B2E33D-BF7C-7BAA-F58C-BC7C07C4B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D6EEF2-AB12-DA60-0E80-B17070E31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BC0B0F-5BAB-EAE8-D690-FD332E2C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3932F7-3A33-88D0-E9F3-1DC7C6EA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F3971C-BD88-E2E9-3A26-92FD658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A2DFA-F5D8-4B4D-8A54-A0BD919235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4028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46D2A-A0EB-E776-A5A3-396D5BFB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C1825B-6F7A-6232-A9E3-4384FAAF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BC7A97-448A-588F-8080-5319C740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DB26FD-D5E1-A753-1477-4A1CF0A9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4185E-D030-443C-8C2A-4EFB25837D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31570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B65B93-283F-4416-171F-4D88EEC5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369403-A8C8-200D-2BC6-F822EEEC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91F08E-C5AC-B89D-07BE-2A0C292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281E-EE61-4306-B106-8E9A1D058A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98881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EE4EA-02DF-23ED-24C6-3512763B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4924F8-8059-627B-273A-6C1F8EAEA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83F18C-F62C-8617-0AF3-50FB6605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A7CD86-3C26-DC75-CC25-F9AAE569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88F418-73F2-4D3D-660C-28824A88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F0FAF-C9F9-9567-D7F2-0BA859DB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FE8CB-0697-4FDA-853B-43747B829A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3228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0B5AE-F4B1-D900-2C56-7AF5B0E0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1DF8AC-A333-264C-A205-6DC8AF6B0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24E66B-8BC3-485B-3E7C-3744F28B8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465583-980C-B489-1A06-30F240D8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C0D9E1-D164-5A0C-0FF5-CD617978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05407D-9061-3F0D-B17D-79E17120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479C9-C6EF-49CC-8801-9EF3F2DD75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3989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D17BD3-6656-23DA-5389-D81022AB5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4B9B7F-CEC7-DC89-AEF0-BEF76DF35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9F6F2-FD14-D03A-C3E6-4CF6107EFF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DB7F6D-A46E-3B38-5B85-901D426428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9A054A-3C5B-E8A2-C433-F42303D589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9A46EE-7B00-40BB-9145-C5FD2D3D16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67AF031A-380A-BB7E-7028-709DBDEC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CD3711E2-121C-9D67-969D-791E2A61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FF263853-5500-8323-5637-2E98EC5F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084887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>
            <a:extLst>
              <a:ext uri="{FF2B5EF4-FFF2-40B4-BE49-F238E27FC236}">
                <a16:creationId xmlns:a16="http://schemas.microsoft.com/office/drawing/2014/main" id="{2743E1E4-694D-973D-22B3-C06D3EA5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1080CA1D-6053-8A26-3502-BDA19518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85888"/>
            <a:ext cx="5903912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WordArt 10">
            <a:extLst>
              <a:ext uri="{FF2B5EF4-FFF2-40B4-BE49-F238E27FC236}">
                <a16:creationId xmlns:a16="http://schemas.microsoft.com/office/drawing/2014/main" id="{DDA06ED8-4C10-D4E2-2A26-2FA3F3542F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898525"/>
            <a:ext cx="3313112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chemeClr val="tx1">
                      <a:alpha val="80000"/>
                    </a:schemeClr>
                  </a:outerShdw>
                </a:effectLst>
                <a:latin typeface="Mistral AV"/>
              </a:rPr>
              <a:t>A Mente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34">
            <a:extLst>
              <a:ext uri="{FF2B5EF4-FFF2-40B4-BE49-F238E27FC236}">
                <a16:creationId xmlns:a16="http://schemas.microsoft.com/office/drawing/2014/main" id="{D7275542-C28B-4CBC-AACF-ABBFFBB7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033">
            <a:extLst>
              <a:ext uri="{FF2B5EF4-FFF2-40B4-BE49-F238E27FC236}">
                <a16:creationId xmlns:a16="http://schemas.microsoft.com/office/drawing/2014/main" id="{8A21970A-C380-F6CB-3357-1FA8287F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084887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extLst>
              <a:ext uri="{FF2B5EF4-FFF2-40B4-BE49-F238E27FC236}">
                <a16:creationId xmlns:a16="http://schemas.microsoft.com/office/drawing/2014/main" id="{6C7B662A-0800-C382-97CC-0EC5F6CD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056A4A9-B3C8-3A46-C9FB-507485FD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16000"/>
            <a:ext cx="701992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>
            <a:extLst>
              <a:ext uri="{FF2B5EF4-FFF2-40B4-BE49-F238E27FC236}">
                <a16:creationId xmlns:a16="http://schemas.microsoft.com/office/drawing/2014/main" id="{AAEE9354-0B13-D510-3246-F5A909F5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72450" cy="61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2B2A4CDD-3C09-F3A9-5A0D-26D81444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892675"/>
            <a:ext cx="9144000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EXERCÍCIO FÍSICO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E A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SAÚDE </a:t>
            </a: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SÃO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INSEPARÁVEIS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DCEA5B51-542E-CF99-E2B9-08DC7F32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E8A26CC-06EB-2ECB-87C5-CABEC955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89050"/>
            <a:ext cx="6611938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0230E558-DDA6-02CD-5619-72C6375F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22300"/>
            <a:ext cx="2894013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 b="1">
                <a:solidFill>
                  <a:srgbClr val="FFFF00"/>
                </a:solidFill>
                <a:latin typeface="Arial" panose="020B0604020202020204" pitchFamily="34" charset="0"/>
              </a:rPr>
              <a:t>Cigarro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1031">
            <a:extLst>
              <a:ext uri="{FF2B5EF4-FFF2-40B4-BE49-F238E27FC236}">
                <a16:creationId xmlns:a16="http://schemas.microsoft.com/office/drawing/2014/main" id="{B5736E23-3F50-A6E6-A37C-3618107F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030">
            <a:extLst>
              <a:ext uri="{FF2B5EF4-FFF2-40B4-BE49-F238E27FC236}">
                <a16:creationId xmlns:a16="http://schemas.microsoft.com/office/drawing/2014/main" id="{0173870A-FDFD-9EED-4527-F882A7D9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76350"/>
            <a:ext cx="75612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1028">
            <a:extLst>
              <a:ext uri="{FF2B5EF4-FFF2-40B4-BE49-F238E27FC236}">
                <a16:creationId xmlns:a16="http://schemas.microsoft.com/office/drawing/2014/main" id="{EC2A401F-907B-199D-679D-E0B48C95D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79438"/>
            <a:ext cx="823118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400" b="1">
                <a:solidFill>
                  <a:srgbClr val="FF0000"/>
                </a:solidFill>
                <a:latin typeface="Arial" panose="020B0604020202020204" pitchFamily="34" charset="0"/>
              </a:rPr>
              <a:t>Calmante do Sistema Nervoso</a:t>
            </a:r>
            <a:endParaRPr lang="pt-BR" altLang="pt-BR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>
            <a:extLst>
              <a:ext uri="{FF2B5EF4-FFF2-40B4-BE49-F238E27FC236}">
                <a16:creationId xmlns:a16="http://schemas.microsoft.com/office/drawing/2014/main" id="{2D47A279-0C18-F586-4EC6-74F2D308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36AD9704-D1CA-E64B-08E7-F310B0B6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084887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BE7AB03B-4D11-8A6F-262C-DC5FA98D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2741613"/>
            <a:ext cx="2474913" cy="198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DEUS</a:t>
            </a:r>
          </a:p>
          <a:p>
            <a:pPr algn="ctr"/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FAZ</a:t>
            </a:r>
          </a:p>
          <a:p>
            <a:pPr algn="ctr"/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DIFERENÇA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DA9702F1-BF9C-07FC-5894-E4A73957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624"/>
          <a:stretch>
            <a:fillRect/>
          </a:stretch>
        </p:blipFill>
        <p:spPr bwMode="auto">
          <a:xfrm>
            <a:off x="0" y="0"/>
            <a:ext cx="414020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5195BA48-C74D-BA3D-9978-8629915C4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115888"/>
            <a:ext cx="61912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A Decisão Prescede a Ação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B279808E-0CE0-74F4-D82D-026EA814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25538"/>
            <a:ext cx="6192837" cy="1917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Você nunca vai agir antes de decidir.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Tudo começa no cérebro – “Hipotálamo”.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Destrua sua imagem de fumante.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Construa sua imagem sem o cigarro.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pt-BR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B1693F19-52BF-4201-6327-FD255DD9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68638"/>
            <a:ext cx="61912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Domine Seus Pensamentos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E59B27DE-806F-1028-547C-9FCE6A6E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892550"/>
            <a:ext cx="4344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Eu posso, eu vou conseguir!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Eu vou deixar de fumar!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Converse consigo mesmo.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Converse positivamente.</a:t>
            </a:r>
            <a:endParaRPr lang="pt-BR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F76FD147-30FF-74D4-F2DF-90CEDD9C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6300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Comunique ao Mundo Sua Decisão</a:t>
            </a:r>
            <a:endParaRPr lang="pt-BR" altLang="pt-BR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5" name="Picture 15">
            <a:extLst>
              <a:ext uri="{FF2B5EF4-FFF2-40B4-BE49-F238E27FC236}">
                <a16:creationId xmlns:a16="http://schemas.microsoft.com/office/drawing/2014/main" id="{66363A20-48A1-D8F9-6AA7-C1238598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171450"/>
            <a:ext cx="9217025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F7A36EB3-F3D8-C5DE-96D9-7270B75C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927100"/>
            <a:ext cx="9144001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DECIDI DEIXAR DE FUMAR 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>
            <a:extLst>
              <a:ext uri="{FF2B5EF4-FFF2-40B4-BE49-F238E27FC236}">
                <a16:creationId xmlns:a16="http://schemas.microsoft.com/office/drawing/2014/main" id="{C1C06F5B-BC1A-AB07-80F5-A5EB1DC4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>
            <a:extLst>
              <a:ext uri="{FF2B5EF4-FFF2-40B4-BE49-F238E27FC236}">
                <a16:creationId xmlns:a16="http://schemas.microsoft.com/office/drawing/2014/main" id="{8DE5A04F-13C4-3761-1495-83C94880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624"/>
          <a:stretch>
            <a:fillRect/>
          </a:stretch>
        </p:blipFill>
        <p:spPr bwMode="auto">
          <a:xfrm>
            <a:off x="0" y="0"/>
            <a:ext cx="414020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4B8B73CB-2C40-8E95-EF96-03BBC44C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15888"/>
            <a:ext cx="5137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Uma Decisão Inadiável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C1690122-2889-3506-1C2B-EA3AD52C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2066925"/>
            <a:ext cx="4654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Analise Sua Decisão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A064F97-185A-E5B2-FB84-9ADFE9E6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37063"/>
            <a:ext cx="7524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Você Unicamente Pode Decidir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13A15B9-018C-318D-D7CA-02F8F7A8D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765175"/>
            <a:ext cx="4687888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Adiar é arriscar a vida.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Adiar é aumentar o sofrimento.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Adiar é torná-la mais difícil.</a:t>
            </a:r>
            <a:endParaRPr lang="pt-BR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089AA2A-8FE5-AD07-CF4C-E4F8227F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81300"/>
            <a:ext cx="5364163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Uma decisão inteligente.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Uma decisão lucrativa.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Para o bem da minha saúde.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Para uma vida melhor e mais longa.</a:t>
            </a:r>
            <a:endParaRPr lang="pt-BR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D4E71EFC-7BA7-C029-05E2-4110779A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D291D455-96A0-F3C3-1ED0-B4DAB39B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84763"/>
            <a:ext cx="5145088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Outros podem influenciar.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Você pode e deve buscar ajuda.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A decisão vai depender de você.</a:t>
            </a:r>
          </a:p>
          <a:p>
            <a:r>
              <a:rPr lang="en-US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Você tem a capacidade de decidir.</a:t>
            </a:r>
            <a:endParaRPr lang="pt-BR" altLang="pt-B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>
            <a:extLst>
              <a:ext uri="{FF2B5EF4-FFF2-40B4-BE49-F238E27FC236}">
                <a16:creationId xmlns:a16="http://schemas.microsoft.com/office/drawing/2014/main" id="{C2B3C410-E4FE-8376-7046-1DF67F1E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98D54E86-2486-529E-BB1C-DB1F94AC0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554163"/>
            <a:ext cx="37020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Comanda a vitória</a:t>
            </a:r>
          </a:p>
        </p:txBody>
      </p:sp>
      <p:pic>
        <p:nvPicPr>
          <p:cNvPr id="15373" name="Picture 13">
            <a:extLst>
              <a:ext uri="{FF2B5EF4-FFF2-40B4-BE49-F238E27FC236}">
                <a16:creationId xmlns:a16="http://schemas.microsoft.com/office/drawing/2014/main" id="{F53C77E7-AF8B-E674-6AC9-1465363E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97175"/>
            <a:ext cx="42989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5" name="WordArt 15">
            <a:extLst>
              <a:ext uri="{FF2B5EF4-FFF2-40B4-BE49-F238E27FC236}">
                <a16:creationId xmlns:a16="http://schemas.microsoft.com/office/drawing/2014/main" id="{5C5E71B9-738F-6EE8-A841-42E7B691DE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2625" y="476250"/>
            <a:ext cx="45370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tx1">
                      <a:alpha val="80000"/>
                    </a:schemeClr>
                  </a:outerShdw>
                </a:effectLst>
                <a:latin typeface="Mistral AV"/>
              </a:rPr>
              <a:t>O Cérebro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7A3EB262-8ABC-3522-A18D-BA47982F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92350"/>
            <a:ext cx="4052888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O Derrame Cerebral é de duas a três vezes mais freqüente nos fumantes. Estimativas sugerem que 50% dos derrames têm como causa direta o cigarro.</a:t>
            </a:r>
            <a:endParaRPr lang="pt-BR" altLang="pt-B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>
            <a:extLst>
              <a:ext uri="{FF2B5EF4-FFF2-40B4-BE49-F238E27FC236}">
                <a16:creationId xmlns:a16="http://schemas.microsoft.com/office/drawing/2014/main" id="{57C984BA-FD62-0026-444D-11B1D11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>
            <a:extLst>
              <a:ext uri="{FF2B5EF4-FFF2-40B4-BE49-F238E27FC236}">
                <a16:creationId xmlns:a16="http://schemas.microsoft.com/office/drawing/2014/main" id="{7621E0CB-5A52-F93F-0604-FEB1B0C4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73932EC1-C4AB-D650-D249-3FC94C75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50975"/>
            <a:ext cx="59055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EC713574-2477-FF5D-0B31-D8699ABC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71525"/>
            <a:ext cx="79216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Ele acaba com a sua  vida</a:t>
            </a:r>
            <a:endParaRPr lang="pt-BR" altLang="pt-BR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038">
            <a:extLst>
              <a:ext uri="{FF2B5EF4-FFF2-40B4-BE49-F238E27FC236}">
                <a16:creationId xmlns:a16="http://schemas.microsoft.com/office/drawing/2014/main" id="{52974822-0F59-2150-6D10-F4CB533A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1032">
            <a:extLst>
              <a:ext uri="{FF2B5EF4-FFF2-40B4-BE49-F238E27FC236}">
                <a16:creationId xmlns:a16="http://schemas.microsoft.com/office/drawing/2014/main" id="{6679863E-4709-08B3-FBDA-646ECB2C4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7638"/>
            <a:ext cx="53657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</a:rPr>
              <a:t>Querer é Poder!</a:t>
            </a:r>
            <a:endParaRPr lang="pt-BR" altLang="pt-BR" sz="5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B1C67E6E-23A8-90BD-CF24-7D238094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4E9C3417-6309-CC3B-5826-38F903E0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8475"/>
            <a:ext cx="48704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rgbClr val="FFFF00"/>
                </a:solidFill>
                <a:latin typeface="Arial Black" panose="020B0A04020102020204" pitchFamily="34" charset="0"/>
              </a:rPr>
              <a:t>VOCÊ PODE!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54395A41-6EE7-6982-B15E-30822C89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50" r="1480"/>
          <a:stretch>
            <a:fillRect/>
          </a:stretch>
        </p:blipFill>
        <p:spPr bwMode="auto">
          <a:xfrm>
            <a:off x="971550" y="692150"/>
            <a:ext cx="7019925" cy="52689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EBA1FE0F-4882-9A05-D8DD-A04624B5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50813"/>
            <a:ext cx="5181600" cy="22875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 Black" panose="020B0A04020102020204" pitchFamily="34" charset="0"/>
              </a:rPr>
              <a:t>Nós estamos aqui para ajudá-lo.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>
            <a:extLst>
              <a:ext uri="{FF2B5EF4-FFF2-40B4-BE49-F238E27FC236}">
                <a16:creationId xmlns:a16="http://schemas.microsoft.com/office/drawing/2014/main" id="{1C8778F8-CCEB-D4FA-B007-E1CF813AE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5534EDD9-A4C6-A996-4FF6-698F57B1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91440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6FE4C73C-C07B-E70C-6C3F-0630AEF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947738"/>
            <a:ext cx="4516438" cy="5124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6600">
                <a:solidFill>
                  <a:schemeClr val="accent2"/>
                </a:solidFill>
                <a:latin typeface="Arial Black" panose="020B0A04020102020204" pitchFamily="34" charset="0"/>
              </a:rPr>
              <a:t>VIVA</a:t>
            </a:r>
          </a:p>
          <a:p>
            <a:pPr algn="ctr"/>
            <a:r>
              <a:rPr lang="en-US" altLang="pt-BR" sz="6600">
                <a:solidFill>
                  <a:schemeClr val="accent2"/>
                </a:solidFill>
                <a:latin typeface="Arial Black" panose="020B0A04020102020204" pitchFamily="34" charset="0"/>
              </a:rPr>
              <a:t>FELIZ</a:t>
            </a:r>
          </a:p>
          <a:p>
            <a:pPr algn="ctr"/>
            <a:r>
              <a:rPr lang="en-US" altLang="pt-BR" sz="6600">
                <a:solidFill>
                  <a:schemeClr val="accent2"/>
                </a:solidFill>
                <a:latin typeface="Arial Black" panose="020B0A04020102020204" pitchFamily="34" charset="0"/>
              </a:rPr>
              <a:t>SEM</a:t>
            </a:r>
          </a:p>
          <a:p>
            <a:pPr algn="ctr"/>
            <a:r>
              <a:rPr lang="en-US" altLang="pt-BR" sz="6600">
                <a:solidFill>
                  <a:schemeClr val="accent2"/>
                </a:solidFill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en-US" altLang="pt-BR" sz="6600">
                <a:solidFill>
                  <a:schemeClr val="accent2"/>
                </a:solidFill>
                <a:latin typeface="Arial Black" panose="020B0A04020102020204" pitchFamily="34" charset="0"/>
              </a:rPr>
              <a:t>CIGARRO</a:t>
            </a:r>
            <a:endParaRPr lang="pt-BR" altLang="pt-BR" sz="66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8AD3FAEB-47B7-D540-4B7F-63E0239F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9CFC7327-BEC5-6F7E-302E-BEEB3B7D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417" r="555" b="15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25501943-01BD-5334-4A2A-71526C0F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152400"/>
            <a:ext cx="3079750" cy="2863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400">
                <a:solidFill>
                  <a:srgbClr val="CCFF99"/>
                </a:solidFill>
                <a:latin typeface="Arial Black" panose="020B0A04020102020204" pitchFamily="34" charset="0"/>
              </a:rPr>
              <a:t>DECIDI</a:t>
            </a:r>
          </a:p>
          <a:p>
            <a:pPr algn="r"/>
            <a:r>
              <a:rPr lang="pt-BR" altLang="pt-BR" sz="5400">
                <a:solidFill>
                  <a:srgbClr val="CCFF99"/>
                </a:solidFill>
                <a:latin typeface="Arial Black" panose="020B0A04020102020204" pitchFamily="34" charset="0"/>
              </a:rPr>
              <a:t>DEIXAR</a:t>
            </a:r>
          </a:p>
          <a:p>
            <a:pPr algn="r"/>
            <a:r>
              <a:rPr lang="pt-BR" altLang="pt-BR" sz="4000">
                <a:solidFill>
                  <a:srgbClr val="CCFF99"/>
                </a:solidFill>
                <a:latin typeface="Arial Black" panose="020B0A04020102020204" pitchFamily="34" charset="0"/>
              </a:rPr>
              <a:t>DE</a:t>
            </a:r>
          </a:p>
          <a:p>
            <a:pPr algn="r"/>
            <a:r>
              <a:rPr lang="pt-BR" altLang="pt-BR" sz="4400">
                <a:solidFill>
                  <a:srgbClr val="CCFF99"/>
                </a:solidFill>
                <a:latin typeface="Arial Black" panose="020B0A04020102020204" pitchFamily="34" charset="0"/>
              </a:rPr>
              <a:t>FUMAR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2C380FA4-0B39-8641-A3BE-E90E15BC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FFE7649C-2C1F-F2D7-BE69-D31206B5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919537" cy="4057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FFF00"/>
                </a:solidFill>
                <a:latin typeface="Mistral AV" pitchFamily="66" charset="0"/>
              </a:rPr>
              <a:t>CIGARRO</a:t>
            </a:r>
          </a:p>
          <a:p>
            <a:endParaRPr lang="pt-BR" altLang="pt-BR" sz="36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É</a:t>
            </a:r>
          </a:p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UMA</a:t>
            </a:r>
          </a:p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BOMBA</a:t>
            </a:r>
          </a:p>
          <a:p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RELÓGIO!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98199BD4-CDA0-CC56-D8E2-24BC39BF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D77B466E-4A35-345F-ACC1-A4B372FF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450"/>
            <a:ext cx="7748587" cy="8239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800" b="1">
                <a:solidFill>
                  <a:schemeClr val="bg1"/>
                </a:solidFill>
                <a:latin typeface="Arial" panose="020B0604020202020204" pitchFamily="34" charset="0"/>
              </a:rPr>
              <a:t>Geração Saúde Não Fuma</a:t>
            </a:r>
            <a:endParaRPr lang="pt-BR" altLang="pt-BR" sz="4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4" name="Picture 24">
            <a:extLst>
              <a:ext uri="{FF2B5EF4-FFF2-40B4-BE49-F238E27FC236}">
                <a16:creationId xmlns:a16="http://schemas.microsoft.com/office/drawing/2014/main" id="{422911D0-EC81-B8D0-A07B-79B97793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1" name="Picture 17">
            <a:extLst>
              <a:ext uri="{FF2B5EF4-FFF2-40B4-BE49-F238E27FC236}">
                <a16:creationId xmlns:a16="http://schemas.microsoft.com/office/drawing/2014/main" id="{177E90F0-4E71-A112-61A5-3CEBEBF8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6251"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CC48B6FF-606D-6CDC-7DA8-78BFCF43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476250"/>
            <a:ext cx="5040312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AME A VIDA</a:t>
            </a:r>
          </a:p>
          <a:p>
            <a:pPr algn="ctr"/>
            <a:endParaRPr lang="en-US" altLang="pt-BR" sz="40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DEIXE DE FUMAR</a:t>
            </a:r>
            <a:endParaRPr lang="pt-BR" altLang="pt-BR" sz="4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Picture 27">
            <a:extLst>
              <a:ext uri="{FF2B5EF4-FFF2-40B4-BE49-F238E27FC236}">
                <a16:creationId xmlns:a16="http://schemas.microsoft.com/office/drawing/2014/main" id="{9B7474F4-E5C4-9606-1246-F183E9D4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4" name="Text Box 16">
            <a:extLst>
              <a:ext uri="{FF2B5EF4-FFF2-40B4-BE49-F238E27FC236}">
                <a16:creationId xmlns:a16="http://schemas.microsoft.com/office/drawing/2014/main" id="{A5401C32-553C-F7CF-74CF-A4ABBAC3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73688"/>
            <a:ext cx="74168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b="1">
                <a:solidFill>
                  <a:srgbClr val="FFFF00"/>
                </a:solidFill>
                <a:latin typeface="Arial" panose="020B0604020202020204" pitchFamily="34" charset="0"/>
              </a:rPr>
              <a:t>Os filhos sempre copiam os pais</a:t>
            </a:r>
            <a:endParaRPr lang="pt-BR" altLang="pt-B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76B5713F-A6CA-2BFA-63D6-EE89002B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438650"/>
            <a:ext cx="6408737" cy="10064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6000" b="1">
                <a:solidFill>
                  <a:schemeClr val="bg1"/>
                </a:solidFill>
                <a:latin typeface="Arial" panose="020B0604020202020204" pitchFamily="34" charset="0"/>
              </a:rPr>
              <a:t>Seja um exemplo</a:t>
            </a:r>
            <a:endParaRPr lang="pt-BR" altLang="pt-BR" sz="6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>
            <a:extLst>
              <a:ext uri="{FF2B5EF4-FFF2-40B4-BE49-F238E27FC236}">
                <a16:creationId xmlns:a16="http://schemas.microsoft.com/office/drawing/2014/main" id="{A79CED8B-BC66-1377-799F-11BA5CA2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6E759137-8E97-F4E5-1949-0EBCD412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058863"/>
            <a:ext cx="8610600" cy="6413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EXPERIMENTE A LIBERDADE!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457</Words>
  <Application>Microsoft Office PowerPoint</Application>
  <PresentationFormat>Apresentação na tela (4:3)</PresentationFormat>
  <Paragraphs>81</Paragraphs>
  <Slides>28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Times New Roman</vt:lpstr>
      <vt:lpstr>Arial Black</vt:lpstr>
      <vt:lpstr>Mistral AV</vt:lpstr>
      <vt:lpstr>Arial</vt:lpstr>
      <vt:lpstr>Trebuchet MS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Decidi Deixar de Fumar</dc:title>
  <dc:creator>Armando Setembrino Nascimento</dc:creator>
  <cp:lastModifiedBy>Pr. Marcelo Carvalho</cp:lastModifiedBy>
  <cp:revision>95</cp:revision>
  <dcterms:created xsi:type="dcterms:W3CDTF">2000-05-30T20:19:22Z</dcterms:created>
  <dcterms:modified xsi:type="dcterms:W3CDTF">2022-05-19T17:09:52Z</dcterms:modified>
</cp:coreProperties>
</file>