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47"/>
  </p:notesMasterIdLst>
  <p:sldIdLst>
    <p:sldId id="440" r:id="rId2"/>
    <p:sldId id="438" r:id="rId3"/>
    <p:sldId id="345" r:id="rId4"/>
    <p:sldId id="434" r:id="rId5"/>
    <p:sldId id="395" r:id="rId6"/>
    <p:sldId id="435" r:id="rId7"/>
    <p:sldId id="410" r:id="rId8"/>
    <p:sldId id="437" r:id="rId9"/>
    <p:sldId id="433" r:id="rId10"/>
    <p:sldId id="346" r:id="rId11"/>
    <p:sldId id="259" r:id="rId12"/>
    <p:sldId id="302" r:id="rId13"/>
    <p:sldId id="392" r:id="rId14"/>
    <p:sldId id="364" r:id="rId15"/>
    <p:sldId id="402" r:id="rId16"/>
    <p:sldId id="365" r:id="rId17"/>
    <p:sldId id="432" r:id="rId18"/>
    <p:sldId id="429" r:id="rId19"/>
    <p:sldId id="408" r:id="rId20"/>
    <p:sldId id="397" r:id="rId21"/>
    <p:sldId id="404" r:id="rId22"/>
    <p:sldId id="424" r:id="rId23"/>
    <p:sldId id="406" r:id="rId24"/>
    <p:sldId id="423" r:id="rId25"/>
    <p:sldId id="428" r:id="rId26"/>
    <p:sldId id="415" r:id="rId27"/>
    <p:sldId id="414" r:id="rId28"/>
    <p:sldId id="261" r:id="rId29"/>
    <p:sldId id="262" r:id="rId30"/>
    <p:sldId id="263" r:id="rId31"/>
    <p:sldId id="264" r:id="rId32"/>
    <p:sldId id="265" r:id="rId33"/>
    <p:sldId id="384" r:id="rId34"/>
    <p:sldId id="359" r:id="rId35"/>
    <p:sldId id="360" r:id="rId36"/>
    <p:sldId id="361" r:id="rId37"/>
    <p:sldId id="314" r:id="rId38"/>
    <p:sldId id="407" r:id="rId39"/>
    <p:sldId id="399" r:id="rId40"/>
    <p:sldId id="398" r:id="rId41"/>
    <p:sldId id="436" r:id="rId42"/>
    <p:sldId id="336" r:id="rId43"/>
    <p:sldId id="337" r:id="rId44"/>
    <p:sldId id="431" r:id="rId45"/>
    <p:sldId id="441" r:id="rId46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48"/>
      <p:bold r:id="rId49"/>
      <p: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DFF"/>
    <a:srgbClr val="FFB7FF"/>
    <a:srgbClr val="FF99FF"/>
    <a:srgbClr val="FF0066"/>
    <a:srgbClr val="FFD5D5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05" autoAdjust="0"/>
  </p:normalViewPr>
  <p:slideViewPr>
    <p:cSldViewPr>
      <p:cViewPr varScale="1">
        <p:scale>
          <a:sx n="33" d="100"/>
          <a:sy n="33" d="100"/>
        </p:scale>
        <p:origin x="6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7" d="100"/>
          <a:sy n="77" d="100"/>
        </p:scale>
        <p:origin x="-72" y="22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C1C962A-5DC8-17B4-F0CE-196E3CAA5C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Comic Sans MS" panose="030F0702030302020204" pitchFamily="66" charset="0"/>
              </a:defRPr>
            </a:lvl1pPr>
          </a:lstStyle>
          <a:p>
            <a:endParaRPr lang="en-US" altLang="pt-BR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399543F-8EAE-6EF4-B7C4-1398B35969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Comic Sans MS" panose="030F0702030302020204" pitchFamily="66" charset="0"/>
              </a:defRPr>
            </a:lvl1pPr>
          </a:lstStyle>
          <a:p>
            <a:endParaRPr lang="en-US" altLang="pt-BR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7B68FC05-9A2C-A9A3-EA5D-4526711E348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1ADEE6A5-E8DC-98D3-4F56-C5B53D24C4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C550C7DF-AF37-450F-BD44-312950323C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Comic Sans MS" panose="030F0702030302020204" pitchFamily="66" charset="0"/>
              </a:defRPr>
            </a:lvl1pPr>
          </a:lstStyle>
          <a:p>
            <a:endParaRPr lang="en-US" altLang="pt-BR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63913E7E-7D03-2276-C301-3A135842F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Comic Sans MS" panose="030F0702030302020204" pitchFamily="66" charset="0"/>
              </a:defRPr>
            </a:lvl1pPr>
          </a:lstStyle>
          <a:p>
            <a:fld id="{6B4A4055-E6D6-416C-B945-B9A454503B3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A96635-C972-7422-F910-F86FBAB0C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46202-3812-4884-8FD0-A2F0F88495D8}" type="slidenum">
              <a:rPr lang="en-US" altLang="pt-BR"/>
              <a:pPr/>
              <a:t>22</a:t>
            </a:fld>
            <a:endParaRPr lang="en-US" altLang="pt-BR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51C92AEA-C3C9-FEBB-3B17-9B765EE5D7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6F6B7350-E939-19B1-8898-FFD6DA366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Pode causar amputações dos membros do corpo.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A4F973-AFAE-CBB5-856B-965600C33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3D971-EA61-4B59-B2E5-BBC36891259E}" type="slidenum">
              <a:rPr lang="en-US" altLang="pt-BR"/>
              <a:pPr/>
              <a:t>39</a:t>
            </a:fld>
            <a:endParaRPr lang="en-US" altLang="pt-BR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DF3EFE1D-1D5B-0C46-D290-93CEDF9029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0E87181-2DAF-9B1C-40F5-9274513B2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café estimula a vontade de fumar.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2">
            <a:extLst>
              <a:ext uri="{FF2B5EF4-FFF2-40B4-BE49-F238E27FC236}">
                <a16:creationId xmlns:a16="http://schemas.microsoft.com/office/drawing/2014/main" id="{5B150842-A8CD-D7A7-AE80-9ADD5F1895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211971" name="Picture 3">
              <a:extLst>
                <a:ext uri="{FF2B5EF4-FFF2-40B4-BE49-F238E27FC236}">
                  <a16:creationId xmlns:a16="http://schemas.microsoft.com/office/drawing/2014/main" id="{1621E3DF-E503-90C5-F851-3071572B866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72" name="Picture 4">
              <a:extLst>
                <a:ext uri="{FF2B5EF4-FFF2-40B4-BE49-F238E27FC236}">
                  <a16:creationId xmlns:a16="http://schemas.microsoft.com/office/drawing/2014/main" id="{7C836B9D-EC95-DC74-E5C6-76A339C1A2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53B94C1C-48F2-8947-E1E3-590D9D7DD3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458910A2-1C1C-56B2-7073-8AF6152884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86050" y="3492500"/>
            <a:ext cx="61023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3FFE90AC-99F2-1CC4-635A-94439FAE0F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1976" name="Rectangle 8">
            <a:extLst>
              <a:ext uri="{FF2B5EF4-FFF2-40B4-BE49-F238E27FC236}">
                <a16:creationId xmlns:a16="http://schemas.microsoft.com/office/drawing/2014/main" id="{BFB48BE5-8A50-80A7-4794-3A0DA8BD68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1977" name="Rectangle 9">
            <a:extLst>
              <a:ext uri="{FF2B5EF4-FFF2-40B4-BE49-F238E27FC236}">
                <a16:creationId xmlns:a16="http://schemas.microsoft.com/office/drawing/2014/main" id="{237C629C-0617-475A-D2EF-C34ADB8EAC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24846C-BDCF-48A2-A367-69B86CCC125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F317A-D663-F9F8-D18F-F648B807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991D91-E03C-411C-E714-61017441C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A496B0-77CE-1A3C-3B3F-F4896359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347BF-3758-A9BB-F34F-FEAF34BA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163888-44BE-3670-000F-F9C2D68F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AD935-0E6A-4E56-971B-CCC5EDD17E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01490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CD97A9-08B7-6320-ACF7-CB0E6F2F4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4546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D90D12-93A1-81EF-332D-C9D64B3F6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454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98F68-88B5-D37D-0498-6A2D7BC2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FC1D42-94C4-F074-E6CA-2D77E530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620C81-3697-4170-A8C9-A5C16DAD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8F175-85C0-41B0-80DA-54C6534A4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3659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63259-67F3-B117-E6ED-CAD4E69B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812B4-8E5C-38ED-5178-9DB38302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A4E48-4EC6-6AF7-F2AA-DE7C91CC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1FCC92-77B2-D6C0-E5F4-722BD995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70DEE-4F85-104F-7D09-38FD2C73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366AE-E738-4656-8544-9690DAF1FD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68947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F27AA-51BE-1DF3-1BD4-7CADE312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D0798-C0D5-47AE-7B1F-0499F9FE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FEB54-9E0F-E8F1-2818-E8D84D77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A0099C-D277-C794-E726-6972AB7A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FEAD3B-8E77-D752-D8AB-917C0296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4216-8731-4249-85B3-61A3986E8E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0660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30E0-C27D-D47A-03FA-C5014C61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5A7999-CE33-BB81-1B98-F7FA9FF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C085A5-5167-4D1B-75DA-E229C5C7F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96C948-2187-DE51-8C40-9433419F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3FEB4-6139-D160-96FE-A26BAC6F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11A721-1BF6-9A41-3971-E3E3730D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E0D46-22BE-446C-AA3F-25E53FAB6A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25469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44DE3-B435-BC29-FB88-05816AA0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2294B3-FB9B-0060-2AA2-670EAB021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E871F3-7DF4-27BF-3D64-57C54369E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806F1F-6689-5743-207D-6FD95715C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B84E92-CBFD-89FA-23BF-EA27A1A14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E4C28A-8481-4E1E-6083-6F10573B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6F1ED6-B42D-F9E4-23FE-21C4F896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F5970E-4801-6828-F020-FEA7B57D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F9F0-E555-451D-BFC4-FA71B3BA0A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48963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30D11-637A-5A7F-119E-AD38744E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B43F02-060E-5007-6B59-A904868F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535936-CBC6-EE25-2F4B-E5205BF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FAFAE0-D0FE-899E-A588-8931CD9F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5EA7B-3358-41B6-A059-95E5997151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0437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DA6619-93CE-F9BE-8930-F0C009F5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3201E-E168-8CCF-2B88-35E3463A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5DFBF4-FD1E-1D30-D959-18DEF7AB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0766E-AEFB-44B8-A50E-5F00BA54D2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48201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E82A1-14C5-4AC0-FB15-592FC40C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1D7693-BF39-8259-D230-D93323BD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9C2156-A913-A105-2991-2045B08F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08C55E-B0E3-E5B1-5F72-EAA5225C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34ACE4-0606-D87D-6B17-C1D787EB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3E9C6B-869D-EE8F-9384-11EB6CBB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DC6D-6896-42E8-9D20-072CEEF7CA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1905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CD691-0318-A4F5-5DB7-C24D7B19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7F1D28-8D8A-EB6E-0904-B7A72EDC9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67B094-C69B-3F7A-CE6A-3B8806651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B599A6-E98C-1AF0-70D4-19A72146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8EF68F-DD0C-C720-D8F6-45B8AFCC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5E5095-BA81-F851-BAE9-E12502EE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E517-5838-462F-8149-0DCDDCD04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71072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>
            <a:extLst>
              <a:ext uri="{FF2B5EF4-FFF2-40B4-BE49-F238E27FC236}">
                <a16:creationId xmlns:a16="http://schemas.microsoft.com/office/drawing/2014/main" id="{4323FE4B-9E6E-F960-AC1A-CF8A9D2D6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023B4B3D-9C00-3291-5E3B-86D8A54B29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10952" name="Rectangle 8">
            <a:extLst>
              <a:ext uri="{FF2B5EF4-FFF2-40B4-BE49-F238E27FC236}">
                <a16:creationId xmlns:a16="http://schemas.microsoft.com/office/drawing/2014/main" id="{57033491-1144-4960-DC91-F3DEC504BE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10953" name="Rectangle 9">
            <a:extLst>
              <a:ext uri="{FF2B5EF4-FFF2-40B4-BE49-F238E27FC236}">
                <a16:creationId xmlns:a16="http://schemas.microsoft.com/office/drawing/2014/main" id="{32A9FA48-C2F9-05CD-91D3-38C69B266A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fld id="{8F7EC989-EA1C-4736-A91C-51DDDF3D63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>
            <a:extLst>
              <a:ext uri="{FF2B5EF4-FFF2-40B4-BE49-F238E27FC236}">
                <a16:creationId xmlns:a16="http://schemas.microsoft.com/office/drawing/2014/main" id="{404C65F6-4B73-691F-5051-1EAC80BC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>
            <a:extLst>
              <a:ext uri="{FF2B5EF4-FFF2-40B4-BE49-F238E27FC236}">
                <a16:creationId xmlns:a16="http://schemas.microsoft.com/office/drawing/2014/main" id="{DB737C8C-C563-6F2B-9094-C4CFC7FC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>
            <a:extLst>
              <a:ext uri="{FF2B5EF4-FFF2-40B4-BE49-F238E27FC236}">
                <a16:creationId xmlns:a16="http://schemas.microsoft.com/office/drawing/2014/main" id="{4F7266D9-A385-D7D2-E7BA-A2E6A0B4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>
            <a:extLst>
              <a:ext uri="{FF2B5EF4-FFF2-40B4-BE49-F238E27FC236}">
                <a16:creationId xmlns:a16="http://schemas.microsoft.com/office/drawing/2014/main" id="{8B347BE6-9C5F-661E-FDA3-14C068A9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0" name="Picture 6">
            <a:extLst>
              <a:ext uri="{FF2B5EF4-FFF2-40B4-BE49-F238E27FC236}">
                <a16:creationId xmlns:a16="http://schemas.microsoft.com/office/drawing/2014/main" id="{7E0207F6-0312-2753-0596-D5A4486B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8" name="Text Box 4">
            <a:extLst>
              <a:ext uri="{FF2B5EF4-FFF2-40B4-BE49-F238E27FC236}">
                <a16:creationId xmlns:a16="http://schemas.microsoft.com/office/drawing/2014/main" id="{473B506A-3F07-7B34-DAF4-39D6D32D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5100"/>
            <a:ext cx="3733800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Não há parte no corpo que o cigarro não agrida.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>
            <a:extLst>
              <a:ext uri="{FF2B5EF4-FFF2-40B4-BE49-F238E27FC236}">
                <a16:creationId xmlns:a16="http://schemas.microsoft.com/office/drawing/2014/main" id="{533FAE53-EB29-CB71-78AF-CCDCCDDB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id="{387B9C95-8CB7-ADD0-E51C-4AD18462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22550"/>
            <a:ext cx="7772400" cy="40830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4000" i="1">
                <a:latin typeface="Arial Black" panose="020B0A04020102020204" pitchFamily="34" charset="0"/>
              </a:rPr>
              <a:t>       </a:t>
            </a:r>
            <a:r>
              <a:rPr lang="en-US" altLang="pt-BR" sz="5400">
                <a:solidFill>
                  <a:srgbClr val="FF9900"/>
                </a:solidFill>
                <a:latin typeface="Arial Black" panose="020B0A04020102020204" pitchFamily="34" charset="0"/>
              </a:rPr>
              <a:t>CORAÇÃO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3200">
                <a:solidFill>
                  <a:srgbClr val="FFFF99"/>
                </a:solidFill>
                <a:latin typeface="Arial Black" panose="020B0A04020102020204" pitchFamily="34" charset="0"/>
              </a:rPr>
              <a:t>A NICOTINA faz com que a glândula supra-renal fabrique mais adrenalina, que provoca um aumento nos batimentos cardíacos aumentando o risco de infarto.</a:t>
            </a:r>
            <a:endParaRPr lang="en-US" altLang="pt-BR" sz="440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>
            <a:extLst>
              <a:ext uri="{FF2B5EF4-FFF2-40B4-BE49-F238E27FC236}">
                <a16:creationId xmlns:a16="http://schemas.microsoft.com/office/drawing/2014/main" id="{AD0422A8-D0B2-BF5A-6AAB-0D291EBE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>
            <a:extLst>
              <a:ext uri="{FF2B5EF4-FFF2-40B4-BE49-F238E27FC236}">
                <a16:creationId xmlns:a16="http://schemas.microsoft.com/office/drawing/2014/main" id="{E564F146-94FC-B8E3-FC9A-6523E822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Text Box 7">
            <a:extLst>
              <a:ext uri="{FF2B5EF4-FFF2-40B4-BE49-F238E27FC236}">
                <a16:creationId xmlns:a16="http://schemas.microsoft.com/office/drawing/2014/main" id="{9FA9F76E-1A09-7447-BEFB-842CF8E2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5588"/>
            <a:ext cx="6823075" cy="8239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rgbClr val="FF3300"/>
                </a:solidFill>
                <a:latin typeface="Arial Black" panose="020B0A04020102020204" pitchFamily="34" charset="0"/>
              </a:rPr>
              <a:t>VASO-CONSTRIÇÃO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>
            <a:extLst>
              <a:ext uri="{FF2B5EF4-FFF2-40B4-BE49-F238E27FC236}">
                <a16:creationId xmlns:a16="http://schemas.microsoft.com/office/drawing/2014/main" id="{7595E0DC-3776-01E8-68C4-E181C994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3" name="Text Box 3">
            <a:extLst>
              <a:ext uri="{FF2B5EF4-FFF2-40B4-BE49-F238E27FC236}">
                <a16:creationId xmlns:a16="http://schemas.microsoft.com/office/drawing/2014/main" id="{940DE9BE-6284-CEFF-95EF-AEFBE359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771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400">
                <a:solidFill>
                  <a:schemeClr val="bg2"/>
                </a:solidFill>
                <a:latin typeface="Arial Black" panose="020B0A04020102020204" pitchFamily="34" charset="0"/>
              </a:rPr>
              <a:t>O CIGARRO REDUZ O CALIBRE DAS ARTÉRIAS OBRIGANDO O CORAÇÃO A BATER MAIS FORTE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>
            <a:extLst>
              <a:ext uri="{FF2B5EF4-FFF2-40B4-BE49-F238E27FC236}">
                <a16:creationId xmlns:a16="http://schemas.microsoft.com/office/drawing/2014/main" id="{7F47B27C-EC84-81D1-44F0-3302C73E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>
            <a:extLst>
              <a:ext uri="{FF2B5EF4-FFF2-40B4-BE49-F238E27FC236}">
                <a16:creationId xmlns:a16="http://schemas.microsoft.com/office/drawing/2014/main" id="{0C706EED-3F27-9C3C-72A5-B923979B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9" name="Picture 7">
            <a:extLst>
              <a:ext uri="{FF2B5EF4-FFF2-40B4-BE49-F238E27FC236}">
                <a16:creationId xmlns:a16="http://schemas.microsoft.com/office/drawing/2014/main" id="{10B7BE05-FA9F-318B-F65A-8DF7D2B4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>
            <a:extLst>
              <a:ext uri="{FF2B5EF4-FFF2-40B4-BE49-F238E27FC236}">
                <a16:creationId xmlns:a16="http://schemas.microsoft.com/office/drawing/2014/main" id="{0FD28385-0AE1-5B69-EC3B-60854692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>
            <a:extLst>
              <a:ext uri="{FF2B5EF4-FFF2-40B4-BE49-F238E27FC236}">
                <a16:creationId xmlns:a16="http://schemas.microsoft.com/office/drawing/2014/main" id="{3F924DB3-6C30-F90A-B8DF-AECA7374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F9B81888-D9A6-3982-CA2F-9245D920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165350"/>
            <a:ext cx="719455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 b="1">
                <a:solidFill>
                  <a:srgbClr val="FFFF00"/>
                </a:solidFill>
                <a:latin typeface="Arial" panose="020B0604020202020204" pitchFamily="34" charset="0"/>
              </a:rPr>
              <a:t>O Coração não</a:t>
            </a:r>
          </a:p>
          <a:p>
            <a:r>
              <a:rPr lang="en-US" altLang="pt-BR" sz="5400" b="1">
                <a:solidFill>
                  <a:srgbClr val="FFFF00"/>
                </a:solidFill>
                <a:latin typeface="Arial" panose="020B0604020202020204" pitchFamily="34" charset="0"/>
              </a:rPr>
              <a:t>Bombeia mais o </a:t>
            </a:r>
          </a:p>
          <a:p>
            <a:r>
              <a:rPr lang="en-US" altLang="pt-BR" sz="5400" b="1">
                <a:solidFill>
                  <a:srgbClr val="FFFF00"/>
                </a:solidFill>
                <a:latin typeface="Arial" panose="020B0604020202020204" pitchFamily="34" charset="0"/>
              </a:rPr>
              <a:t>sangue como deveria</a:t>
            </a:r>
            <a:endParaRPr lang="pt-BR" altLang="pt-BR" sz="5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>
            <a:extLst>
              <a:ext uri="{FF2B5EF4-FFF2-40B4-BE49-F238E27FC236}">
                <a16:creationId xmlns:a16="http://schemas.microsoft.com/office/drawing/2014/main" id="{41D006EE-96CC-912B-4EA0-F6B59CC8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>
            <a:extLst>
              <a:ext uri="{FF2B5EF4-FFF2-40B4-BE49-F238E27FC236}">
                <a16:creationId xmlns:a16="http://schemas.microsoft.com/office/drawing/2014/main" id="{7A9E0929-87CA-77DE-E537-58F1FFB6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63"/>
            <a:ext cx="9180513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>
            <a:extLst>
              <a:ext uri="{FF2B5EF4-FFF2-40B4-BE49-F238E27FC236}">
                <a16:creationId xmlns:a16="http://schemas.microsoft.com/office/drawing/2014/main" id="{45C0A48A-8DCE-6196-9E63-5132F62E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>
            <a:extLst>
              <a:ext uri="{FF2B5EF4-FFF2-40B4-BE49-F238E27FC236}">
                <a16:creationId xmlns:a16="http://schemas.microsoft.com/office/drawing/2014/main" id="{F1E00A43-A883-F18B-38CA-2C9E7F21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>
            <a:extLst>
              <a:ext uri="{FF2B5EF4-FFF2-40B4-BE49-F238E27FC236}">
                <a16:creationId xmlns:a16="http://schemas.microsoft.com/office/drawing/2014/main" id="{7DF94358-9F5A-9574-3467-5C07D2B9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1029">
            <a:extLst>
              <a:ext uri="{FF2B5EF4-FFF2-40B4-BE49-F238E27FC236}">
                <a16:creationId xmlns:a16="http://schemas.microsoft.com/office/drawing/2014/main" id="{4E10B3A8-DBAB-980B-423F-E83E48D8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6" name="Text Box 1028">
            <a:extLst>
              <a:ext uri="{FF2B5EF4-FFF2-40B4-BE49-F238E27FC236}">
                <a16:creationId xmlns:a16="http://schemas.microsoft.com/office/drawing/2014/main" id="{9F4E9DF8-9545-43F6-545F-EE3FF640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10200"/>
            <a:ext cx="3770313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CCECFF"/>
                </a:solidFill>
                <a:latin typeface="Arial Black" panose="020B0A04020102020204" pitchFamily="34" charset="0"/>
              </a:rPr>
              <a:t>CONTROLE</a:t>
            </a:r>
          </a:p>
          <a:p>
            <a:r>
              <a:rPr lang="pt-BR" altLang="pt-BR" sz="4000">
                <a:solidFill>
                  <a:srgbClr val="CCECFF"/>
                </a:solidFill>
                <a:latin typeface="Arial Black" panose="020B0A04020102020204" pitchFamily="34" charset="0"/>
              </a:rPr>
              <a:t>SUBJUGADO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9513DDF7-3144-C6DD-B581-1079A6D3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E4BE082C-6B6B-CBEF-279D-3201C14C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8153400" cy="284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1. 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APÓS 20 MINUTOS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SEM FUMAR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 PRESSÃO SANGÜÍNEA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E O PULSO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VOLTAM AO NORMAL</a:t>
            </a:r>
            <a:endParaRPr lang="en-US" altLang="pt-BR" sz="54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BF3B918-CA92-75C2-367B-E8E17620B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2743200"/>
            <a:ext cx="4551362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BEF0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chemeClr val="bg2"/>
                </a:solidFill>
                <a:latin typeface="Arial Black" panose="020B0A04020102020204" pitchFamily="34" charset="0"/>
              </a:rPr>
              <a:t>BENEFÍCIOS: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>
            <a:extLst>
              <a:ext uri="{FF2B5EF4-FFF2-40B4-BE49-F238E27FC236}">
                <a16:creationId xmlns:a16="http://schemas.microsoft.com/office/drawing/2014/main" id="{CD21D385-E084-7CD0-EA72-15C84F50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6BBDAE2E-915E-F1A6-60F5-E33E2883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363"/>
            <a:ext cx="8305800" cy="63452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9900"/>
                </a:solidFill>
                <a:latin typeface="Arial Black" panose="020B0A04020102020204" pitchFamily="34" charset="0"/>
              </a:rPr>
              <a:t>2.</a:t>
            </a: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APÓS 8h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   O NÍVEL DE OXIGÊNIO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   NO SANGUE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   AUMENTA.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pt-BR" sz="34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9900"/>
                </a:solidFill>
                <a:latin typeface="Arial Black" panose="020B0A04020102020204" pitchFamily="34" charset="0"/>
              </a:rPr>
              <a:t>3.</a:t>
            </a: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DOIS DIAS SEM FUMAR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   E VOCÊ TERÁ UM MELHOR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pt-BR" sz="3400">
                <a:solidFill>
                  <a:srgbClr val="FFFF00"/>
                </a:solidFill>
                <a:latin typeface="Arial Black" panose="020B0A04020102020204" pitchFamily="34" charset="0"/>
              </a:rPr>
              <a:t>    PALADAR E MELHOR OLFATO.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8" name="Picture 16">
            <a:extLst>
              <a:ext uri="{FF2B5EF4-FFF2-40B4-BE49-F238E27FC236}">
                <a16:creationId xmlns:a16="http://schemas.microsoft.com/office/drawing/2014/main" id="{F8045849-F105-B877-4894-BAE75A4B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7" name="Text Box 15">
            <a:extLst>
              <a:ext uri="{FF2B5EF4-FFF2-40B4-BE49-F238E27FC236}">
                <a16:creationId xmlns:a16="http://schemas.microsoft.com/office/drawing/2014/main" id="{ABA739A4-D7FC-B696-2E8A-944FE8BE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87963"/>
            <a:ext cx="4703763" cy="14938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D5D5"/>
                </a:solidFill>
                <a:latin typeface="Arial Black" panose="020B0A04020102020204" pitchFamily="34" charset="0"/>
              </a:rPr>
              <a:t>O </a:t>
            </a:r>
            <a:r>
              <a:rPr lang="pt-BR" altLang="pt-BR" sz="4400">
                <a:solidFill>
                  <a:srgbClr val="FFD5D5"/>
                </a:solidFill>
                <a:latin typeface="Arial Black" panose="020B0A04020102020204" pitchFamily="34" charset="0"/>
              </a:rPr>
              <a:t>CIGARRO</a:t>
            </a:r>
            <a:r>
              <a:rPr lang="pt-BR" altLang="pt-BR" sz="4000">
                <a:solidFill>
                  <a:srgbClr val="FFD5D5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pt-BR" altLang="pt-BR" sz="4000">
                <a:solidFill>
                  <a:srgbClr val="FFD5D5"/>
                </a:solidFill>
                <a:latin typeface="Arial Black" panose="020B0A04020102020204" pitchFamily="34" charset="0"/>
              </a:rPr>
              <a:t>E O </a:t>
            </a:r>
            <a:r>
              <a:rPr lang="pt-BR" altLang="pt-BR" sz="4800">
                <a:solidFill>
                  <a:srgbClr val="FFD5D5"/>
                </a:solidFill>
                <a:latin typeface="Arial Black" panose="020B0A04020102020204" pitchFamily="34" charset="0"/>
              </a:rPr>
              <a:t>CORAÇÃO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A96D9847-A371-D9D5-D798-78BC39BF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268A1CED-7E09-62AE-4197-1E320DF4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538"/>
            <a:ext cx="7696200" cy="6469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4.</a:t>
            </a:r>
            <a:r>
              <a:rPr lang="en-US" altLang="pt-BR" sz="3600">
                <a:solidFill>
                  <a:srgbClr val="CC00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APÓS DUAS SEMANAS O  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SISTEMA IMUNOLÓGICO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FICA MAIS ATIVO.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altLang="pt-BR" sz="360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altLang="pt-BR" sz="400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5.</a:t>
            </a:r>
            <a:r>
              <a:rPr lang="en-US" altLang="pt-BR" sz="3600">
                <a:solidFill>
                  <a:srgbClr val="CC0000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COMEÇA HAVER A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LIBERAÇÃO DOS VENENOS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CONTIDOS NO CIGARRO: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NICOTINA E ALCATRÃO. </a:t>
            </a:r>
            <a:endParaRPr lang="en-US" altLang="pt-BR" sz="48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0C8671E6-F948-292C-093F-8393C7E1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0722C514-7E09-17D4-776C-A4AC0B77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2200"/>
            <a:ext cx="7543800" cy="4486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6.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VOCÊ SE TORNARÁ MAIS CALMO, DESAPARECERÃO BRONQUITES E TOSSES.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7.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MAIOR DISPOSIÇÃO FÍSICA E MENTAL.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8.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MAIOR CONFIANÇA EM SI MESMO.</a:t>
            </a:r>
            <a:endParaRPr lang="en-US" altLang="pt-BR" sz="48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>
            <a:extLst>
              <a:ext uri="{FF2B5EF4-FFF2-40B4-BE49-F238E27FC236}">
                <a16:creationId xmlns:a16="http://schemas.microsoft.com/office/drawing/2014/main" id="{FE018C22-8B28-96DE-6008-CB83A702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212A9FE8-1F40-36F1-1E31-3E0C8E9A3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41675"/>
            <a:ext cx="8686800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 9.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TERÁ MAIS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  FÔLEGO E FORÇA.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10.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MAIOR ALEGRIA E PAZ.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9900"/>
                </a:solidFill>
                <a:latin typeface="Arial Black" panose="020B0A04020102020204" pitchFamily="34" charset="0"/>
              </a:rPr>
              <a:t>11.</a:t>
            </a: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DEIXARÁ DE SE ENVENENAR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      CADA DIA.</a:t>
            </a:r>
            <a:endParaRPr lang="en-US" altLang="pt-BR" sz="48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4" name="Picture 1030">
            <a:extLst>
              <a:ext uri="{FF2B5EF4-FFF2-40B4-BE49-F238E27FC236}">
                <a16:creationId xmlns:a16="http://schemas.microsoft.com/office/drawing/2014/main" id="{7CC15780-D5B5-052C-7347-1C8423C8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Text Box 1028">
            <a:extLst>
              <a:ext uri="{FF2B5EF4-FFF2-40B4-BE49-F238E27FC236}">
                <a16:creationId xmlns:a16="http://schemas.microsoft.com/office/drawing/2014/main" id="{2DB46511-15D0-9CF8-0C14-1AFB75014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5438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latin typeface="Arial Black" panose="020B0A04020102020204" pitchFamily="34" charset="0"/>
              </a:rPr>
              <a:t>O FUMO É UMA ARMA CARREGADA CUJO TEMPO APERTA O GATILHO!</a:t>
            </a:r>
            <a:endParaRPr lang="pt-BR" altLang="pt-BR" sz="3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4" name="Picture 1032">
            <a:extLst>
              <a:ext uri="{FF2B5EF4-FFF2-40B4-BE49-F238E27FC236}">
                <a16:creationId xmlns:a16="http://schemas.microsoft.com/office/drawing/2014/main" id="{EFB8E5F4-3921-3D94-3BB4-CBBDA09D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1028">
            <a:extLst>
              <a:ext uri="{FF2B5EF4-FFF2-40B4-BE49-F238E27FC236}">
                <a16:creationId xmlns:a16="http://schemas.microsoft.com/office/drawing/2014/main" id="{8E733696-86DB-C4E6-D45C-A82381E5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50950"/>
            <a:ext cx="8229600" cy="49212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Se você está se sentindo mal, tome uma decisão inteligente: mostre que você sabe o que quer e leve vantagem em tudo.  Pegue seu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GALAXI LS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 e vá para o aeroporto. Tome o primeiro avião para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HOLLYWOOD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 pela trans-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CONTINENTAL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. </a:t>
            </a: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Chegando lá, dirija-se ao hotel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PLAZA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, na rua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ARIZONA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, 66 e procure a secretária do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Dr. CARLTON</a:t>
            </a:r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.  </a:t>
            </a:r>
          </a:p>
        </p:txBody>
      </p:sp>
      <p:sp>
        <p:nvSpPr>
          <p:cNvPr id="121861" name="Text Box 1029">
            <a:extLst>
              <a:ext uri="{FF2B5EF4-FFF2-40B4-BE49-F238E27FC236}">
                <a16:creationId xmlns:a16="http://schemas.microsoft.com/office/drawing/2014/main" id="{68184909-5500-9911-4628-2787104D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5450"/>
            <a:ext cx="5492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ATENÇÃO FUMANTE!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1030">
            <a:extLst>
              <a:ext uri="{FF2B5EF4-FFF2-40B4-BE49-F238E27FC236}">
                <a16:creationId xmlns:a16="http://schemas.microsoft.com/office/drawing/2014/main" id="{46532F99-E027-CC90-E1C2-1AED8E00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Text Box 1028">
            <a:extLst>
              <a:ext uri="{FF2B5EF4-FFF2-40B4-BE49-F238E27FC236}">
                <a16:creationId xmlns:a16="http://schemas.microsoft.com/office/drawing/2014/main" id="{38F1C28C-059C-F1F9-EE2D-0A94F08B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924800" cy="6245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ELLA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com muito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CHARME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lhe encaminhará ao tal médico, e este após uma simples consulta lhe dirá: O seu estado de saúde é 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RIVER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.  Nem mesmo uma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MISTURA FINA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curará o seu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MALBORO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. Com esta doença até 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PHILLIP MORRIS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terá pena de você.  Então procure 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MINISTER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da saúde, o Dr.</a:t>
            </a:r>
            <a:r>
              <a:rPr lang="pt-BR" altLang="pt-BR" sz="2800" i="1">
                <a:solidFill>
                  <a:srgbClr val="440044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DERBY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e este lhe dirá que você agora está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FREE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to.  De imediato 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CHANCELER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  da vida lhe providenciará um enterro </a:t>
            </a:r>
            <a:r>
              <a:rPr lang="pt-BR" altLang="pt-BR" sz="2800" i="1">
                <a:solidFill>
                  <a:srgbClr val="FFFF00"/>
                </a:solidFill>
                <a:latin typeface="Arial Black" panose="020B0A04020102020204" pitchFamily="34" charset="0"/>
              </a:rPr>
              <a:t>FINO QUE SATISFAZ</a:t>
            </a:r>
            <a:r>
              <a:rPr lang="pt-BR" altLang="pt-BR" sz="2800" i="1">
                <a:solidFill>
                  <a:srgbClr val="660066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>
            <a:extLst>
              <a:ext uri="{FF2B5EF4-FFF2-40B4-BE49-F238E27FC236}">
                <a16:creationId xmlns:a16="http://schemas.microsoft.com/office/drawing/2014/main" id="{40D8E467-EC5D-4101-4DB8-D5116A23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Text Box 3">
            <a:extLst>
              <a:ext uri="{FF2B5EF4-FFF2-40B4-BE49-F238E27FC236}">
                <a16:creationId xmlns:a16="http://schemas.microsoft.com/office/drawing/2014/main" id="{350C87C8-A322-102D-B205-AEB956AC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68413"/>
            <a:ext cx="7315200" cy="467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3200" i="1">
                <a:solidFill>
                  <a:srgbClr val="FFFFFF"/>
                </a:solidFill>
                <a:latin typeface="Arial Black" panose="020B0A04020102020204" pitchFamily="34" charset="0"/>
              </a:rPr>
              <a:t>Porque você descansará debaixo de um </a:t>
            </a:r>
            <a:r>
              <a:rPr lang="pt-BR" altLang="pt-BR" sz="3200" i="1">
                <a:solidFill>
                  <a:srgbClr val="FFFF00"/>
                </a:solidFill>
                <a:latin typeface="Arial Black" panose="020B0A04020102020204" pitchFamily="34" charset="0"/>
              </a:rPr>
              <a:t>BELMONTE</a:t>
            </a:r>
            <a:r>
              <a:rPr lang="pt-BR" altLang="pt-BR" sz="3200" i="1">
                <a:solidFill>
                  <a:srgbClr val="FFFFFF"/>
                </a:solidFill>
                <a:latin typeface="Arial Black" panose="020B0A04020102020204" pitchFamily="34" charset="0"/>
              </a:rPr>
              <a:t>, e nunca mais sairá do </a:t>
            </a:r>
            <a:r>
              <a:rPr lang="pt-BR" altLang="pt-BR" sz="3200" i="1">
                <a:solidFill>
                  <a:srgbClr val="FFFF00"/>
                </a:solidFill>
                <a:latin typeface="Arial Black" panose="020B0A04020102020204" pitchFamily="34" charset="0"/>
              </a:rPr>
              <a:t>MONTERREY</a:t>
            </a:r>
            <a:r>
              <a:rPr lang="pt-BR" altLang="pt-BR" sz="3200" i="1">
                <a:solidFill>
                  <a:srgbClr val="FFFFFF"/>
                </a:solidFill>
                <a:latin typeface="Arial Black" panose="020B0A04020102020204" pitchFamily="34" charset="0"/>
              </a:rPr>
              <a:t>; você está mesmo é com câncer no </a:t>
            </a:r>
            <a:r>
              <a:rPr lang="pt-BR" altLang="pt-BR" sz="3200" i="1">
                <a:solidFill>
                  <a:srgbClr val="FFFF00"/>
                </a:solidFill>
                <a:latin typeface="Arial Black" panose="020B0A04020102020204" pitchFamily="34" charset="0"/>
              </a:rPr>
              <a:t>PALL MALL</a:t>
            </a:r>
            <a:r>
              <a:rPr lang="pt-BR" altLang="pt-BR" sz="3200" i="1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pt-BR" altLang="pt-BR" sz="3200" i="1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3200" i="1">
                <a:solidFill>
                  <a:srgbClr val="FFFFFF"/>
                </a:solidFill>
                <a:latin typeface="Arial Black" panose="020B0A04020102020204" pitchFamily="34" charset="0"/>
              </a:rPr>
              <a:t>                                   O Cigarro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>
            <a:extLst>
              <a:ext uri="{FF2B5EF4-FFF2-40B4-BE49-F238E27FC236}">
                <a16:creationId xmlns:a16="http://schemas.microsoft.com/office/drawing/2014/main" id="{1DD52A29-CA09-D946-871C-E426DBDA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EF262CAD-79BA-3EA1-8379-0010F7F7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52400"/>
            <a:ext cx="5257800" cy="289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200">
                <a:solidFill>
                  <a:srgbClr val="FFFFCC"/>
                </a:solidFill>
                <a:latin typeface="Arial Black" panose="020B0A04020102020204" pitchFamily="34" charset="0"/>
              </a:rPr>
              <a:t>“E esta é a confiança que temos nEle, que, se pedir-mos alguma coisa segundo a sua vontade, ele nos ouve” </a:t>
            </a:r>
            <a:r>
              <a:rPr lang="en-US" altLang="pt-BR">
                <a:solidFill>
                  <a:srgbClr val="FFFFCC"/>
                </a:solidFill>
                <a:latin typeface="Arial Black" panose="020B0A04020102020204" pitchFamily="34" charset="0"/>
              </a:rPr>
              <a:t>I João 5:14</a:t>
            </a:r>
            <a:endParaRPr lang="en-US" altLang="pt-BR" sz="3200">
              <a:solidFill>
                <a:srgbClr val="FFFFC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5">
            <a:extLst>
              <a:ext uri="{FF2B5EF4-FFF2-40B4-BE49-F238E27FC236}">
                <a16:creationId xmlns:a16="http://schemas.microsoft.com/office/drawing/2014/main" id="{3412E488-7E8D-E6E1-BBE2-7D2B2E6A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8" name="Text Box 4">
            <a:extLst>
              <a:ext uri="{FF2B5EF4-FFF2-40B4-BE49-F238E27FC236}">
                <a16:creationId xmlns:a16="http://schemas.microsoft.com/office/drawing/2014/main" id="{D58BED6C-5897-D0B4-C00F-42B64125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88050"/>
            <a:ext cx="62293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B3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480024"/>
                </a:solidFill>
                <a:latin typeface="Arial Black" panose="020B0A04020102020204" pitchFamily="34" charset="0"/>
              </a:rPr>
              <a:t>LIVRE-SE DA TRISTEZA!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>
            <a:extLst>
              <a:ext uri="{FF2B5EF4-FFF2-40B4-BE49-F238E27FC236}">
                <a16:creationId xmlns:a16="http://schemas.microsoft.com/office/drawing/2014/main" id="{D860647A-DF55-64CA-75B1-976C2DC7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 Box 4">
            <a:extLst>
              <a:ext uri="{FF2B5EF4-FFF2-40B4-BE49-F238E27FC236}">
                <a16:creationId xmlns:a16="http://schemas.microsoft.com/office/drawing/2014/main" id="{F4639639-4A41-D42F-6A8B-07C80C77A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104775"/>
            <a:ext cx="5183187" cy="13112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CDFF"/>
                </a:solidFill>
                <a:latin typeface="Arial Black" panose="020B0A04020102020204" pitchFamily="34" charset="0"/>
              </a:rPr>
              <a:t>CIGARRO E CAFÉ </a:t>
            </a:r>
          </a:p>
          <a:p>
            <a:r>
              <a:rPr lang="pt-BR" altLang="pt-BR" sz="4000">
                <a:solidFill>
                  <a:srgbClr val="FFCDFF"/>
                </a:solidFill>
                <a:latin typeface="Arial Black" panose="020B0A04020102020204" pitchFamily="34" charset="0"/>
              </a:rPr>
              <a:t>ANDAM JUNTOS!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5" name="Picture 9">
            <a:extLst>
              <a:ext uri="{FF2B5EF4-FFF2-40B4-BE49-F238E27FC236}">
                <a16:creationId xmlns:a16="http://schemas.microsoft.com/office/drawing/2014/main" id="{CFBE07E0-EF83-7E61-3BF8-AA324DF1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Text Box 3">
            <a:extLst>
              <a:ext uri="{FF2B5EF4-FFF2-40B4-BE49-F238E27FC236}">
                <a16:creationId xmlns:a16="http://schemas.microsoft.com/office/drawing/2014/main" id="{457EB50C-AC26-1F81-0066-A99D9CD4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3725"/>
            <a:ext cx="7391400" cy="55784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HIPÓCRATES ATRIBUÍA AO CORAÇÃO FUNÇÕES DO CÉREBRO. LOGO PERCEBEMOS QUE ELE BATE FORTE, ACELERADO  OU DESCOMPASSADO REAGINDO DE IMEDIATO ÀS NOSSAS EMOÇÕES.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>
            <a:extLst>
              <a:ext uri="{FF2B5EF4-FFF2-40B4-BE49-F238E27FC236}">
                <a16:creationId xmlns:a16="http://schemas.microsoft.com/office/drawing/2014/main" id="{91C428D5-BBC9-9656-E69B-E2EA25AF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>
            <a:extLst>
              <a:ext uri="{FF2B5EF4-FFF2-40B4-BE49-F238E27FC236}">
                <a16:creationId xmlns:a16="http://schemas.microsoft.com/office/drawing/2014/main" id="{5DF00CFB-BF64-1434-5A7A-F0C14AB3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C9B0EE47-4C36-4E1F-A8D0-FAFFE56B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>
            <a:extLst>
              <a:ext uri="{FF2B5EF4-FFF2-40B4-BE49-F238E27FC236}">
                <a16:creationId xmlns:a16="http://schemas.microsoft.com/office/drawing/2014/main" id="{AD924EA0-8CF6-3AFB-4959-24004A8D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0121" name="Picture 9">
            <a:extLst>
              <a:ext uri="{FF2B5EF4-FFF2-40B4-BE49-F238E27FC236}">
                <a16:creationId xmlns:a16="http://schemas.microsoft.com/office/drawing/2014/main" id="{474B90F9-851B-836B-803D-101BDCC3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4450"/>
            <a:ext cx="7999413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>
            <a:extLst>
              <a:ext uri="{FF2B5EF4-FFF2-40B4-BE49-F238E27FC236}">
                <a16:creationId xmlns:a16="http://schemas.microsoft.com/office/drawing/2014/main" id="{0616C909-B902-034A-A6BA-66638537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724400" cy="4168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3600">
                <a:solidFill>
                  <a:schemeClr val="tx2"/>
                </a:solidFill>
                <a:latin typeface="Arial Black" panose="020B0A04020102020204" pitchFamily="34" charset="0"/>
              </a:rPr>
              <a:t>“Entrega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3600">
                <a:solidFill>
                  <a:schemeClr val="tx2"/>
                </a:solidFill>
                <a:latin typeface="Arial Black" panose="020B0A04020102020204" pitchFamily="34" charset="0"/>
              </a:rPr>
              <a:t>o teu caminho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3600">
                <a:solidFill>
                  <a:schemeClr val="tx2"/>
                </a:solidFill>
                <a:latin typeface="Arial Black" panose="020B0A04020102020204" pitchFamily="34" charset="0"/>
              </a:rPr>
              <a:t>ao Senhor;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3600">
                <a:solidFill>
                  <a:schemeClr val="tx2"/>
                </a:solidFill>
                <a:latin typeface="Arial Black" panose="020B0A04020102020204" pitchFamily="34" charset="0"/>
              </a:rPr>
              <a:t>confia nEle,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3600">
                <a:solidFill>
                  <a:schemeClr val="tx2"/>
                </a:solidFill>
                <a:latin typeface="Arial Black" panose="020B0A04020102020204" pitchFamily="34" charset="0"/>
              </a:rPr>
              <a:t>e Ele tudo fará”</a:t>
            </a:r>
            <a:r>
              <a:rPr lang="en-US" altLang="pt-BR" sz="4000">
                <a:solidFill>
                  <a:schemeClr val="tx2"/>
                </a:solidFill>
                <a:latin typeface="Arial Black" panose="020B0A04020102020204" pitchFamily="34" charset="0"/>
              </a:rPr>
              <a:t> 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 sz="4000">
                <a:solidFill>
                  <a:schemeClr val="tx2"/>
                </a:solidFill>
                <a:latin typeface="Arial Black" panose="020B0A04020102020204" pitchFamily="34" charset="0"/>
              </a:rPr>
              <a:t>                  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  <a:latin typeface="Arial Black" panose="020B0A04020102020204" pitchFamily="34" charset="0"/>
              </a:rPr>
              <a:t>Salmos 37:5</a:t>
            </a:r>
            <a:endParaRPr lang="en-US" altLang="pt-BR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>
            <a:extLst>
              <a:ext uri="{FF2B5EF4-FFF2-40B4-BE49-F238E27FC236}">
                <a16:creationId xmlns:a16="http://schemas.microsoft.com/office/drawing/2014/main" id="{E0C0FB1A-8A1C-C453-18B8-B512CAC6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472113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Rectangle 10">
            <a:extLst>
              <a:ext uri="{FF2B5EF4-FFF2-40B4-BE49-F238E27FC236}">
                <a16:creationId xmlns:a16="http://schemas.microsoft.com/office/drawing/2014/main" id="{0D2D8CCE-676D-D379-1270-7391965F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38100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3781" name="Text Box 5">
            <a:extLst>
              <a:ext uri="{FF2B5EF4-FFF2-40B4-BE49-F238E27FC236}">
                <a16:creationId xmlns:a16="http://schemas.microsoft.com/office/drawing/2014/main" id="{ADE8246A-27D0-C71C-229B-A01E6FF0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38400"/>
            <a:ext cx="31210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700">
                <a:solidFill>
                  <a:srgbClr val="FFFFFF"/>
                </a:solidFill>
                <a:latin typeface="Arial Black" panose="020B0A04020102020204" pitchFamily="34" charset="0"/>
              </a:rPr>
              <a:t>NUNCA</a:t>
            </a:r>
          </a:p>
        </p:txBody>
      </p:sp>
      <p:sp>
        <p:nvSpPr>
          <p:cNvPr id="203782" name="Text Box 6">
            <a:extLst>
              <a:ext uri="{FF2B5EF4-FFF2-40B4-BE49-F238E27FC236}">
                <a16:creationId xmlns:a16="http://schemas.microsoft.com/office/drawing/2014/main" id="{F6E73370-7D6E-834D-876E-141F5145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3319463"/>
            <a:ext cx="32035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600">
                <a:solidFill>
                  <a:srgbClr val="FFFFFF"/>
                </a:solidFill>
                <a:latin typeface="Arial Black" panose="020B0A04020102020204" pitchFamily="34" charset="0"/>
              </a:rPr>
              <a:t>DESISTA!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BB8FB6D1-3944-5ED7-8F62-2521A932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>
            <a:extLst>
              <a:ext uri="{FF2B5EF4-FFF2-40B4-BE49-F238E27FC236}">
                <a16:creationId xmlns:a16="http://schemas.microsoft.com/office/drawing/2014/main" id="{47CEE5F6-449F-FDAA-C792-9B8E9D08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5" name="Picture 1029">
            <a:extLst>
              <a:ext uri="{FF2B5EF4-FFF2-40B4-BE49-F238E27FC236}">
                <a16:creationId xmlns:a16="http://schemas.microsoft.com/office/drawing/2014/main" id="{5E0F2CD7-A825-F97D-ED78-033EDA68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2" name="Text Box 1026">
            <a:extLst>
              <a:ext uri="{FF2B5EF4-FFF2-40B4-BE49-F238E27FC236}">
                <a16:creationId xmlns:a16="http://schemas.microsoft.com/office/drawing/2014/main" id="{1828F25E-EF33-3B49-5684-42BF9F3A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660525"/>
            <a:ext cx="6778625" cy="3937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FF66"/>
                </a:solidFill>
                <a:latin typeface="Arial Black" panose="020B0A04020102020204" pitchFamily="34" charset="0"/>
              </a:rPr>
              <a:t>O CORAÇÃO DE UM FUMANTE BATE EM MÉDIA 10 A 20 VEZES MAIS POR MINUTO DEPENDENDO DO NÚMERO DE CIGARROS FUMADOS.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>
            <a:extLst>
              <a:ext uri="{FF2B5EF4-FFF2-40B4-BE49-F238E27FC236}">
                <a16:creationId xmlns:a16="http://schemas.microsoft.com/office/drawing/2014/main" id="{0F8F221F-50F2-7B41-B132-B55BE03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0" name="Text Box 4">
            <a:extLst>
              <a:ext uri="{FF2B5EF4-FFF2-40B4-BE49-F238E27FC236}">
                <a16:creationId xmlns:a16="http://schemas.microsoft.com/office/drawing/2014/main" id="{73659875-CE8B-FE6E-7000-C2353AD8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68638"/>
            <a:ext cx="6415088" cy="8239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rgbClr val="FFFFFF"/>
                </a:solidFill>
                <a:latin typeface="Arial Black" panose="020B0A04020102020204" pitchFamily="34" charset="0"/>
              </a:rPr>
              <a:t>SE VOCÊ FUMAR...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>
            <a:extLst>
              <a:ext uri="{FF2B5EF4-FFF2-40B4-BE49-F238E27FC236}">
                <a16:creationId xmlns:a16="http://schemas.microsoft.com/office/drawing/2014/main" id="{A6462544-CF3C-321F-1A5A-65F76853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C239726F-4BA5-C1E0-0FE6-3793C0B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095375"/>
            <a:ext cx="3970338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... NÃO SERÁ </a:t>
            </a:r>
          </a:p>
          <a:p>
            <a:pPr algn="r"/>
            <a:r>
              <a:rPr lang="pt-BR" altLang="pt-BR" sz="4000">
                <a:solidFill>
                  <a:srgbClr val="FFFFFF"/>
                </a:solidFill>
                <a:latin typeface="Arial Black" panose="020B0A04020102020204" pitchFamily="34" charset="0"/>
              </a:rPr>
              <a:t>NORMAL!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6" name="Picture 1038">
            <a:extLst>
              <a:ext uri="{FF2B5EF4-FFF2-40B4-BE49-F238E27FC236}">
                <a16:creationId xmlns:a16="http://schemas.microsoft.com/office/drawing/2014/main" id="{06CE6C07-CDCA-35A4-D507-DF507060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rtes">
  <a:themeElements>
    <a:clrScheme name="Art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rt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apresentação\Artes.pot</Template>
  <TotalTime>2930</TotalTime>
  <Words>538</Words>
  <Application>Microsoft Office PowerPoint</Application>
  <PresentationFormat>Apresentação na tela (4:3)</PresentationFormat>
  <Paragraphs>82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Wingdings</vt:lpstr>
      <vt:lpstr>Arial</vt:lpstr>
      <vt:lpstr>Comic Sans MS</vt:lpstr>
      <vt:lpstr>Arial Black</vt:lpstr>
      <vt:lpstr>Times New Roman</vt:lpstr>
      <vt:lpstr>Artes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Cigarro e o Coração</dc:title>
  <dc:creator>Armando Setembrino Nascimento</dc:creator>
  <cp:lastModifiedBy>Pr. Marcelo Carvalho</cp:lastModifiedBy>
  <cp:revision>167</cp:revision>
  <dcterms:created xsi:type="dcterms:W3CDTF">1999-01-29T23:34:56Z</dcterms:created>
  <dcterms:modified xsi:type="dcterms:W3CDTF">2022-05-19T17:18:52Z</dcterms:modified>
</cp:coreProperties>
</file>