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57" r:id="rId3"/>
    <p:sldId id="258" r:id="rId4"/>
    <p:sldId id="309" r:id="rId5"/>
    <p:sldId id="310" r:id="rId6"/>
    <p:sldId id="259" r:id="rId7"/>
    <p:sldId id="260" r:id="rId8"/>
    <p:sldId id="261" r:id="rId9"/>
    <p:sldId id="262" r:id="rId10"/>
    <p:sldId id="263" r:id="rId11"/>
    <p:sldId id="264" r:id="rId12"/>
    <p:sldId id="265" r:id="rId13"/>
    <p:sldId id="266" r:id="rId14"/>
    <p:sldId id="267" r:id="rId15"/>
    <p:sldId id="268" r:id="rId16"/>
    <p:sldId id="269" r:id="rId17"/>
    <p:sldId id="311" r:id="rId18"/>
    <p:sldId id="312" r:id="rId19"/>
    <p:sldId id="270" r:id="rId20"/>
    <p:sldId id="271" r:id="rId21"/>
    <p:sldId id="272" r:id="rId22"/>
    <p:sldId id="273" r:id="rId23"/>
    <p:sldId id="274" r:id="rId24"/>
    <p:sldId id="275" r:id="rId25"/>
    <p:sldId id="276" r:id="rId26"/>
    <p:sldId id="277" r:id="rId27"/>
    <p:sldId id="278" r:id="rId28"/>
    <p:sldId id="280" r:id="rId29"/>
    <p:sldId id="313" r:id="rId30"/>
    <p:sldId id="314" r:id="rId31"/>
    <p:sldId id="281" r:id="rId32"/>
    <p:sldId id="282" r:id="rId33"/>
    <p:sldId id="283" r:id="rId34"/>
    <p:sldId id="284" r:id="rId35"/>
    <p:sldId id="286" r:id="rId36"/>
    <p:sldId id="285" r:id="rId37"/>
    <p:sldId id="287" r:id="rId38"/>
    <p:sldId id="289" r:id="rId39"/>
    <p:sldId id="290" r:id="rId40"/>
    <p:sldId id="291" r:id="rId41"/>
    <p:sldId id="292" r:id="rId42"/>
    <p:sldId id="293" r:id="rId43"/>
    <p:sldId id="294" r:id="rId44"/>
    <p:sldId id="315" r:id="rId45"/>
    <p:sldId id="295" r:id="rId46"/>
    <p:sldId id="316" r:id="rId47"/>
    <p:sldId id="318" r:id="rId48"/>
    <p:sldId id="317" r:id="rId49"/>
    <p:sldId id="296" r:id="rId50"/>
    <p:sldId id="319" r:id="rId51"/>
    <p:sldId id="297" r:id="rId52"/>
    <p:sldId id="298" r:id="rId53"/>
    <p:sldId id="320" r:id="rId54"/>
    <p:sldId id="321" r:id="rId55"/>
    <p:sldId id="299" r:id="rId56"/>
    <p:sldId id="300" r:id="rId57"/>
    <p:sldId id="301" r:id="rId58"/>
    <p:sldId id="302" r:id="rId59"/>
    <p:sldId id="322" r:id="rId60"/>
    <p:sldId id="304" r:id="rId61"/>
    <p:sldId id="303" r:id="rId62"/>
    <p:sldId id="305" r:id="rId63"/>
    <p:sldId id="306" r:id="rId64"/>
    <p:sldId id="307" r:id="rId65"/>
    <p:sldId id="308" r:id="rId6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C24FBA3-AFE0-C179-7BAA-66E30AF52D93}"/>
              </a:ext>
            </a:extLst>
          </p:cNvPr>
          <p:cNvSpPr>
            <a:spLocks noGrp="1"/>
          </p:cNvSpPr>
          <p:nvPr>
            <p:ph type="dt" sz="half" idx="10"/>
          </p:nvPr>
        </p:nvSpPr>
        <p:spPr/>
        <p:txBody>
          <a:bodyPr/>
          <a:lstStyle>
            <a:lvl1pPr>
              <a:defRPr/>
            </a:lvl1pPr>
          </a:lstStyle>
          <a:p>
            <a:pPr>
              <a:defRPr/>
            </a:pPr>
            <a:fld id="{40780CD8-6A28-445B-A426-947BD2EEF756}"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00AC4FC4-FFFE-E58E-2853-E466371DB87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CE6F66F-48AD-4370-AF56-DCDA77510835}"/>
              </a:ext>
            </a:extLst>
          </p:cNvPr>
          <p:cNvSpPr>
            <a:spLocks noGrp="1"/>
          </p:cNvSpPr>
          <p:nvPr>
            <p:ph type="sldNum" sz="quarter" idx="12"/>
          </p:nvPr>
        </p:nvSpPr>
        <p:spPr/>
        <p:txBody>
          <a:bodyPr/>
          <a:lstStyle>
            <a:lvl1pPr>
              <a:defRPr/>
            </a:lvl1pPr>
          </a:lstStyle>
          <a:p>
            <a:fld id="{D4686FA1-9B7C-41E6-852D-7359CA6809B2}" type="slidenum">
              <a:rPr lang="pt-BR" altLang="pt-BR"/>
              <a:pPr/>
              <a:t>‹nº›</a:t>
            </a:fld>
            <a:endParaRPr lang="pt-BR" altLang="pt-BR"/>
          </a:p>
        </p:txBody>
      </p:sp>
    </p:spTree>
    <p:extLst>
      <p:ext uri="{BB962C8B-B14F-4D97-AF65-F5344CB8AC3E}">
        <p14:creationId xmlns:p14="http://schemas.microsoft.com/office/powerpoint/2010/main" val="222968791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C41EA3-A928-7A39-84B7-A7071872C083}"/>
              </a:ext>
            </a:extLst>
          </p:cNvPr>
          <p:cNvSpPr>
            <a:spLocks noGrp="1"/>
          </p:cNvSpPr>
          <p:nvPr>
            <p:ph type="dt" sz="half" idx="10"/>
          </p:nvPr>
        </p:nvSpPr>
        <p:spPr/>
        <p:txBody>
          <a:bodyPr/>
          <a:lstStyle>
            <a:lvl1pPr>
              <a:defRPr/>
            </a:lvl1pPr>
          </a:lstStyle>
          <a:p>
            <a:pPr>
              <a:defRPr/>
            </a:pPr>
            <a:fld id="{A98055E8-57F3-40F1-A56B-69A3349C8BB1}"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F0D7F26E-69F8-D795-399B-508CFD83B4A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03F2A8E-6E70-F0D3-E8B1-BA498B128D23}"/>
              </a:ext>
            </a:extLst>
          </p:cNvPr>
          <p:cNvSpPr>
            <a:spLocks noGrp="1"/>
          </p:cNvSpPr>
          <p:nvPr>
            <p:ph type="sldNum" sz="quarter" idx="12"/>
          </p:nvPr>
        </p:nvSpPr>
        <p:spPr/>
        <p:txBody>
          <a:bodyPr/>
          <a:lstStyle>
            <a:lvl1pPr>
              <a:defRPr/>
            </a:lvl1pPr>
          </a:lstStyle>
          <a:p>
            <a:fld id="{5E8A1F01-A396-48AD-90F9-ECBB6FB2010D}" type="slidenum">
              <a:rPr lang="pt-BR" altLang="pt-BR"/>
              <a:pPr/>
              <a:t>‹nº›</a:t>
            </a:fld>
            <a:endParaRPr lang="pt-BR" altLang="pt-BR"/>
          </a:p>
        </p:txBody>
      </p:sp>
    </p:spTree>
    <p:extLst>
      <p:ext uri="{BB962C8B-B14F-4D97-AF65-F5344CB8AC3E}">
        <p14:creationId xmlns:p14="http://schemas.microsoft.com/office/powerpoint/2010/main" val="2681019281"/>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F7322E0-0D35-371C-3588-705597A62B8A}"/>
              </a:ext>
            </a:extLst>
          </p:cNvPr>
          <p:cNvSpPr>
            <a:spLocks noGrp="1"/>
          </p:cNvSpPr>
          <p:nvPr>
            <p:ph type="dt" sz="half" idx="10"/>
          </p:nvPr>
        </p:nvSpPr>
        <p:spPr/>
        <p:txBody>
          <a:bodyPr/>
          <a:lstStyle>
            <a:lvl1pPr>
              <a:defRPr/>
            </a:lvl1pPr>
          </a:lstStyle>
          <a:p>
            <a:pPr>
              <a:defRPr/>
            </a:pPr>
            <a:fld id="{5F994955-5724-43A1-8C66-4C842763DCF2}"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A8AC9DD7-862C-5470-DEAF-6C86EFC2200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38B8ECB-8932-F035-C313-3CE6D917A0FD}"/>
              </a:ext>
            </a:extLst>
          </p:cNvPr>
          <p:cNvSpPr>
            <a:spLocks noGrp="1"/>
          </p:cNvSpPr>
          <p:nvPr>
            <p:ph type="sldNum" sz="quarter" idx="12"/>
          </p:nvPr>
        </p:nvSpPr>
        <p:spPr/>
        <p:txBody>
          <a:bodyPr/>
          <a:lstStyle>
            <a:lvl1pPr>
              <a:defRPr/>
            </a:lvl1pPr>
          </a:lstStyle>
          <a:p>
            <a:fld id="{4B82CA3E-2B7F-4D22-B0EB-88793D96EBE5}" type="slidenum">
              <a:rPr lang="pt-BR" altLang="pt-BR"/>
              <a:pPr/>
              <a:t>‹nº›</a:t>
            </a:fld>
            <a:endParaRPr lang="pt-BR" altLang="pt-BR"/>
          </a:p>
        </p:txBody>
      </p:sp>
    </p:spTree>
    <p:extLst>
      <p:ext uri="{BB962C8B-B14F-4D97-AF65-F5344CB8AC3E}">
        <p14:creationId xmlns:p14="http://schemas.microsoft.com/office/powerpoint/2010/main" val="3341147400"/>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07A55A-C8DA-9817-11C9-3296FF1D4335}"/>
              </a:ext>
            </a:extLst>
          </p:cNvPr>
          <p:cNvSpPr>
            <a:spLocks noGrp="1"/>
          </p:cNvSpPr>
          <p:nvPr>
            <p:ph type="dt" sz="half" idx="10"/>
          </p:nvPr>
        </p:nvSpPr>
        <p:spPr/>
        <p:txBody>
          <a:bodyPr/>
          <a:lstStyle>
            <a:lvl1pPr>
              <a:defRPr/>
            </a:lvl1pPr>
          </a:lstStyle>
          <a:p>
            <a:pPr>
              <a:defRPr/>
            </a:pPr>
            <a:fld id="{EF775C81-9BFD-4108-BD98-E1D2794B2D16}"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AC6358AA-5AC0-3120-5A5B-24A7C3D6D08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609F85FA-6229-1D59-1A0B-DF23D5EEC2A8}"/>
              </a:ext>
            </a:extLst>
          </p:cNvPr>
          <p:cNvSpPr>
            <a:spLocks noGrp="1"/>
          </p:cNvSpPr>
          <p:nvPr>
            <p:ph type="sldNum" sz="quarter" idx="12"/>
          </p:nvPr>
        </p:nvSpPr>
        <p:spPr/>
        <p:txBody>
          <a:bodyPr/>
          <a:lstStyle>
            <a:lvl1pPr>
              <a:defRPr/>
            </a:lvl1pPr>
          </a:lstStyle>
          <a:p>
            <a:fld id="{DACD1486-D1B7-443A-8269-05AAF5FD14D0}" type="slidenum">
              <a:rPr lang="pt-BR" altLang="pt-BR"/>
              <a:pPr/>
              <a:t>‹nº›</a:t>
            </a:fld>
            <a:endParaRPr lang="pt-BR" altLang="pt-BR"/>
          </a:p>
        </p:txBody>
      </p:sp>
    </p:spTree>
    <p:extLst>
      <p:ext uri="{BB962C8B-B14F-4D97-AF65-F5344CB8AC3E}">
        <p14:creationId xmlns:p14="http://schemas.microsoft.com/office/powerpoint/2010/main" val="2231665986"/>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B1198264-315B-6422-244D-0F243C6868BC}"/>
              </a:ext>
            </a:extLst>
          </p:cNvPr>
          <p:cNvSpPr>
            <a:spLocks noGrp="1"/>
          </p:cNvSpPr>
          <p:nvPr>
            <p:ph type="dt" sz="half" idx="10"/>
          </p:nvPr>
        </p:nvSpPr>
        <p:spPr/>
        <p:txBody>
          <a:bodyPr/>
          <a:lstStyle>
            <a:lvl1pPr>
              <a:defRPr/>
            </a:lvl1pPr>
          </a:lstStyle>
          <a:p>
            <a:pPr>
              <a:defRPr/>
            </a:pPr>
            <a:fld id="{E26912F0-4455-45C5-9FA3-16CC113B8D74}"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8DE048E9-D47B-9711-F3F0-86BCC15FDD6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40F9322-3072-36F1-E652-E30515141947}"/>
              </a:ext>
            </a:extLst>
          </p:cNvPr>
          <p:cNvSpPr>
            <a:spLocks noGrp="1"/>
          </p:cNvSpPr>
          <p:nvPr>
            <p:ph type="sldNum" sz="quarter" idx="12"/>
          </p:nvPr>
        </p:nvSpPr>
        <p:spPr/>
        <p:txBody>
          <a:bodyPr/>
          <a:lstStyle>
            <a:lvl1pPr>
              <a:defRPr/>
            </a:lvl1pPr>
          </a:lstStyle>
          <a:p>
            <a:fld id="{6299C815-6667-42A6-B08B-528F52F086AC}" type="slidenum">
              <a:rPr lang="pt-BR" altLang="pt-BR"/>
              <a:pPr/>
              <a:t>‹nº›</a:t>
            </a:fld>
            <a:endParaRPr lang="pt-BR" altLang="pt-BR"/>
          </a:p>
        </p:txBody>
      </p:sp>
    </p:spTree>
    <p:extLst>
      <p:ext uri="{BB962C8B-B14F-4D97-AF65-F5344CB8AC3E}">
        <p14:creationId xmlns:p14="http://schemas.microsoft.com/office/powerpoint/2010/main" val="1641096307"/>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D9A3BD9D-B8FE-A1D3-E0C6-A61885D3BC70}"/>
              </a:ext>
            </a:extLst>
          </p:cNvPr>
          <p:cNvSpPr>
            <a:spLocks noGrp="1"/>
          </p:cNvSpPr>
          <p:nvPr>
            <p:ph type="dt" sz="half" idx="10"/>
          </p:nvPr>
        </p:nvSpPr>
        <p:spPr/>
        <p:txBody>
          <a:bodyPr/>
          <a:lstStyle>
            <a:lvl1pPr>
              <a:defRPr/>
            </a:lvl1pPr>
          </a:lstStyle>
          <a:p>
            <a:pPr>
              <a:defRPr/>
            </a:pPr>
            <a:fld id="{92FA01A8-7E04-45A4-95FA-B4B598F41B89}"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BD1BC0D1-CBB6-8176-9884-1D17072966A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65519BD8-1E1E-082E-DCDF-6AC0AD8152CC}"/>
              </a:ext>
            </a:extLst>
          </p:cNvPr>
          <p:cNvSpPr>
            <a:spLocks noGrp="1"/>
          </p:cNvSpPr>
          <p:nvPr>
            <p:ph type="sldNum" sz="quarter" idx="12"/>
          </p:nvPr>
        </p:nvSpPr>
        <p:spPr/>
        <p:txBody>
          <a:bodyPr/>
          <a:lstStyle>
            <a:lvl1pPr>
              <a:defRPr/>
            </a:lvl1pPr>
          </a:lstStyle>
          <a:p>
            <a:fld id="{2190DE8A-B340-4443-A5FA-1AD1DB9E72BC}" type="slidenum">
              <a:rPr lang="pt-BR" altLang="pt-BR"/>
              <a:pPr/>
              <a:t>‹nº›</a:t>
            </a:fld>
            <a:endParaRPr lang="pt-BR" altLang="pt-BR"/>
          </a:p>
        </p:txBody>
      </p:sp>
    </p:spTree>
    <p:extLst>
      <p:ext uri="{BB962C8B-B14F-4D97-AF65-F5344CB8AC3E}">
        <p14:creationId xmlns:p14="http://schemas.microsoft.com/office/powerpoint/2010/main" val="302785699"/>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E107F5CA-0BD4-1BB9-7854-32A46F1AA3F7}"/>
              </a:ext>
            </a:extLst>
          </p:cNvPr>
          <p:cNvSpPr>
            <a:spLocks noGrp="1"/>
          </p:cNvSpPr>
          <p:nvPr>
            <p:ph type="dt" sz="half" idx="10"/>
          </p:nvPr>
        </p:nvSpPr>
        <p:spPr/>
        <p:txBody>
          <a:bodyPr/>
          <a:lstStyle>
            <a:lvl1pPr>
              <a:defRPr/>
            </a:lvl1pPr>
          </a:lstStyle>
          <a:p>
            <a:pPr>
              <a:defRPr/>
            </a:pPr>
            <a:fld id="{B5E0C429-ECA5-43FB-ADAB-C64A778216D3}" type="datetimeFigureOut">
              <a:rPr lang="pt-BR"/>
              <a:pPr>
                <a:defRPr/>
              </a:pPr>
              <a:t>19/05/2022</a:t>
            </a:fld>
            <a:endParaRPr lang="pt-BR"/>
          </a:p>
        </p:txBody>
      </p:sp>
      <p:sp>
        <p:nvSpPr>
          <p:cNvPr id="8" name="Espaço Reservado para Rodapé 4">
            <a:extLst>
              <a:ext uri="{FF2B5EF4-FFF2-40B4-BE49-F238E27FC236}">
                <a16:creationId xmlns:a16="http://schemas.microsoft.com/office/drawing/2014/main" id="{B48F8B23-0579-00E3-32F1-EC75A79476D2}"/>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A4F9F22C-D894-E05D-AF58-BD8972154597}"/>
              </a:ext>
            </a:extLst>
          </p:cNvPr>
          <p:cNvSpPr>
            <a:spLocks noGrp="1"/>
          </p:cNvSpPr>
          <p:nvPr>
            <p:ph type="sldNum" sz="quarter" idx="12"/>
          </p:nvPr>
        </p:nvSpPr>
        <p:spPr/>
        <p:txBody>
          <a:bodyPr/>
          <a:lstStyle>
            <a:lvl1pPr>
              <a:defRPr/>
            </a:lvl1pPr>
          </a:lstStyle>
          <a:p>
            <a:fld id="{B9BD4A00-0714-4003-9BB2-195EAF2F9055}" type="slidenum">
              <a:rPr lang="pt-BR" altLang="pt-BR"/>
              <a:pPr/>
              <a:t>‹nº›</a:t>
            </a:fld>
            <a:endParaRPr lang="pt-BR" altLang="pt-BR"/>
          </a:p>
        </p:txBody>
      </p:sp>
    </p:spTree>
    <p:extLst>
      <p:ext uri="{BB962C8B-B14F-4D97-AF65-F5344CB8AC3E}">
        <p14:creationId xmlns:p14="http://schemas.microsoft.com/office/powerpoint/2010/main" val="1664798401"/>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68C07004-95F3-338A-6BAD-AA973B6555E4}"/>
              </a:ext>
            </a:extLst>
          </p:cNvPr>
          <p:cNvSpPr>
            <a:spLocks noGrp="1"/>
          </p:cNvSpPr>
          <p:nvPr>
            <p:ph type="dt" sz="half" idx="10"/>
          </p:nvPr>
        </p:nvSpPr>
        <p:spPr/>
        <p:txBody>
          <a:bodyPr/>
          <a:lstStyle>
            <a:lvl1pPr>
              <a:defRPr/>
            </a:lvl1pPr>
          </a:lstStyle>
          <a:p>
            <a:pPr>
              <a:defRPr/>
            </a:pPr>
            <a:fld id="{AC2B9AC5-F9ED-46F0-92DD-BBD31DFEFD0C}" type="datetimeFigureOut">
              <a:rPr lang="pt-BR"/>
              <a:pPr>
                <a:defRPr/>
              </a:pPr>
              <a:t>19/05/2022</a:t>
            </a:fld>
            <a:endParaRPr lang="pt-BR"/>
          </a:p>
        </p:txBody>
      </p:sp>
      <p:sp>
        <p:nvSpPr>
          <p:cNvPr id="4" name="Espaço Reservado para Rodapé 4">
            <a:extLst>
              <a:ext uri="{FF2B5EF4-FFF2-40B4-BE49-F238E27FC236}">
                <a16:creationId xmlns:a16="http://schemas.microsoft.com/office/drawing/2014/main" id="{CA0BCFA1-D05E-53D8-254B-79450109E69F}"/>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B560BC92-350A-B230-84A0-AF484AD5BA94}"/>
              </a:ext>
            </a:extLst>
          </p:cNvPr>
          <p:cNvSpPr>
            <a:spLocks noGrp="1"/>
          </p:cNvSpPr>
          <p:nvPr>
            <p:ph type="sldNum" sz="quarter" idx="12"/>
          </p:nvPr>
        </p:nvSpPr>
        <p:spPr/>
        <p:txBody>
          <a:bodyPr/>
          <a:lstStyle>
            <a:lvl1pPr>
              <a:defRPr/>
            </a:lvl1pPr>
          </a:lstStyle>
          <a:p>
            <a:fld id="{67FC5B0C-AB2C-45D2-B576-8CDDB6B71C7B}" type="slidenum">
              <a:rPr lang="pt-BR" altLang="pt-BR"/>
              <a:pPr/>
              <a:t>‹nº›</a:t>
            </a:fld>
            <a:endParaRPr lang="pt-BR" altLang="pt-BR"/>
          </a:p>
        </p:txBody>
      </p:sp>
    </p:spTree>
    <p:extLst>
      <p:ext uri="{BB962C8B-B14F-4D97-AF65-F5344CB8AC3E}">
        <p14:creationId xmlns:p14="http://schemas.microsoft.com/office/powerpoint/2010/main" val="222508740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F659E833-918F-4B29-E997-69E8C74C365C}"/>
              </a:ext>
            </a:extLst>
          </p:cNvPr>
          <p:cNvSpPr>
            <a:spLocks noGrp="1"/>
          </p:cNvSpPr>
          <p:nvPr>
            <p:ph type="dt" sz="half" idx="10"/>
          </p:nvPr>
        </p:nvSpPr>
        <p:spPr/>
        <p:txBody>
          <a:bodyPr/>
          <a:lstStyle>
            <a:lvl1pPr>
              <a:defRPr/>
            </a:lvl1pPr>
          </a:lstStyle>
          <a:p>
            <a:pPr>
              <a:defRPr/>
            </a:pPr>
            <a:fld id="{13E750D4-4D98-4CEE-9D13-87AFBB2D4685}" type="datetimeFigureOut">
              <a:rPr lang="pt-BR"/>
              <a:pPr>
                <a:defRPr/>
              </a:pPr>
              <a:t>19/05/2022</a:t>
            </a:fld>
            <a:endParaRPr lang="pt-BR"/>
          </a:p>
        </p:txBody>
      </p:sp>
      <p:sp>
        <p:nvSpPr>
          <p:cNvPr id="3" name="Espaço Reservado para Rodapé 4">
            <a:extLst>
              <a:ext uri="{FF2B5EF4-FFF2-40B4-BE49-F238E27FC236}">
                <a16:creationId xmlns:a16="http://schemas.microsoft.com/office/drawing/2014/main" id="{960B1498-137C-2D4C-1CD6-75DF0F6FBAD6}"/>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3C48A1EA-3DC0-A04F-B05D-D845EE54F0B2}"/>
              </a:ext>
            </a:extLst>
          </p:cNvPr>
          <p:cNvSpPr>
            <a:spLocks noGrp="1"/>
          </p:cNvSpPr>
          <p:nvPr>
            <p:ph type="sldNum" sz="quarter" idx="12"/>
          </p:nvPr>
        </p:nvSpPr>
        <p:spPr/>
        <p:txBody>
          <a:bodyPr/>
          <a:lstStyle>
            <a:lvl1pPr>
              <a:defRPr/>
            </a:lvl1pPr>
          </a:lstStyle>
          <a:p>
            <a:fld id="{2208F9BB-4CD9-4A84-A3C4-CA1FA5F217BB}" type="slidenum">
              <a:rPr lang="pt-BR" altLang="pt-BR"/>
              <a:pPr/>
              <a:t>‹nº›</a:t>
            </a:fld>
            <a:endParaRPr lang="pt-BR" altLang="pt-BR"/>
          </a:p>
        </p:txBody>
      </p:sp>
    </p:spTree>
    <p:extLst>
      <p:ext uri="{BB962C8B-B14F-4D97-AF65-F5344CB8AC3E}">
        <p14:creationId xmlns:p14="http://schemas.microsoft.com/office/powerpoint/2010/main" val="3274940258"/>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CC75AE19-172A-D0F2-168C-A14B64CC81B1}"/>
              </a:ext>
            </a:extLst>
          </p:cNvPr>
          <p:cNvSpPr>
            <a:spLocks noGrp="1"/>
          </p:cNvSpPr>
          <p:nvPr>
            <p:ph type="dt" sz="half" idx="10"/>
          </p:nvPr>
        </p:nvSpPr>
        <p:spPr/>
        <p:txBody>
          <a:bodyPr/>
          <a:lstStyle>
            <a:lvl1pPr>
              <a:defRPr/>
            </a:lvl1pPr>
          </a:lstStyle>
          <a:p>
            <a:pPr>
              <a:defRPr/>
            </a:pPr>
            <a:fld id="{D2D78A50-AC1F-48E7-A1D3-CB6807B68AB9}"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3DE178D3-39D6-FD1A-8193-C0D58E0D26A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06862D3C-539D-A87D-176B-B7A1A6C78538}"/>
              </a:ext>
            </a:extLst>
          </p:cNvPr>
          <p:cNvSpPr>
            <a:spLocks noGrp="1"/>
          </p:cNvSpPr>
          <p:nvPr>
            <p:ph type="sldNum" sz="quarter" idx="12"/>
          </p:nvPr>
        </p:nvSpPr>
        <p:spPr/>
        <p:txBody>
          <a:bodyPr/>
          <a:lstStyle>
            <a:lvl1pPr>
              <a:defRPr/>
            </a:lvl1pPr>
          </a:lstStyle>
          <a:p>
            <a:fld id="{9D35ABB7-619E-4201-A9AB-13082884D292}" type="slidenum">
              <a:rPr lang="pt-BR" altLang="pt-BR"/>
              <a:pPr/>
              <a:t>‹nº›</a:t>
            </a:fld>
            <a:endParaRPr lang="pt-BR" altLang="pt-BR"/>
          </a:p>
        </p:txBody>
      </p:sp>
    </p:spTree>
    <p:extLst>
      <p:ext uri="{BB962C8B-B14F-4D97-AF65-F5344CB8AC3E}">
        <p14:creationId xmlns:p14="http://schemas.microsoft.com/office/powerpoint/2010/main" val="2541197842"/>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B4F78D17-ED91-D20D-BFE7-0B7654D976B4}"/>
              </a:ext>
            </a:extLst>
          </p:cNvPr>
          <p:cNvSpPr>
            <a:spLocks noGrp="1"/>
          </p:cNvSpPr>
          <p:nvPr>
            <p:ph type="dt" sz="half" idx="10"/>
          </p:nvPr>
        </p:nvSpPr>
        <p:spPr/>
        <p:txBody>
          <a:bodyPr/>
          <a:lstStyle>
            <a:lvl1pPr>
              <a:defRPr/>
            </a:lvl1pPr>
          </a:lstStyle>
          <a:p>
            <a:pPr>
              <a:defRPr/>
            </a:pPr>
            <a:fld id="{8F1DAD9D-5D52-4FF8-A4BC-5AA053C72B63}"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367311AE-77D0-22FA-76DB-4B1A7797D8E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0B953E17-A174-B5B5-918A-DF43A0242218}"/>
              </a:ext>
            </a:extLst>
          </p:cNvPr>
          <p:cNvSpPr>
            <a:spLocks noGrp="1"/>
          </p:cNvSpPr>
          <p:nvPr>
            <p:ph type="sldNum" sz="quarter" idx="12"/>
          </p:nvPr>
        </p:nvSpPr>
        <p:spPr/>
        <p:txBody>
          <a:bodyPr/>
          <a:lstStyle>
            <a:lvl1pPr>
              <a:defRPr/>
            </a:lvl1pPr>
          </a:lstStyle>
          <a:p>
            <a:fld id="{C1AF4A9E-BFFD-49BF-8FF1-5C8CA1DC68B5}" type="slidenum">
              <a:rPr lang="pt-BR" altLang="pt-BR"/>
              <a:pPr/>
              <a:t>‹nº›</a:t>
            </a:fld>
            <a:endParaRPr lang="pt-BR" altLang="pt-BR"/>
          </a:p>
        </p:txBody>
      </p:sp>
    </p:spTree>
    <p:extLst>
      <p:ext uri="{BB962C8B-B14F-4D97-AF65-F5344CB8AC3E}">
        <p14:creationId xmlns:p14="http://schemas.microsoft.com/office/powerpoint/2010/main" val="985135174"/>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0FEAAA7D-6271-3997-E064-3279280DE9B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67EB5FC6-D4DB-7F94-2494-E753A21D2BA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1F111BF5-2069-0CFC-561F-D9C54C7972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8D646E-3F73-4261-BB5D-F8A72B51CDE7}"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9DF62342-887F-35EE-5F80-01445143B57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FCE6EABE-6E7D-2AA5-9972-E45FD60585A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5C49B7E-DA0A-4B1E-9F0B-8A033080EEDB}"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m 31" descr="Logos.tif">
            <a:extLst>
              <a:ext uri="{FF2B5EF4-FFF2-40B4-BE49-F238E27FC236}">
                <a16:creationId xmlns:a16="http://schemas.microsoft.com/office/drawing/2014/main" id="{501FB5A7-3BBF-57A4-A899-A9F729A346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6500813"/>
            <a:ext cx="1581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C1490408-1049-AB63-3F15-6A8F34C419BD}"/>
              </a:ext>
            </a:extLst>
          </p:cNvPr>
          <p:cNvSpPr/>
          <p:nvPr/>
        </p:nvSpPr>
        <p:spPr>
          <a:xfrm>
            <a:off x="1845843" y="2514600"/>
            <a:ext cx="5529334" cy="1938992"/>
          </a:xfrm>
          <a:prstGeom prst="rect">
            <a:avLst/>
          </a:prstGeom>
          <a:noFill/>
          <a:ln>
            <a:noFill/>
          </a:ln>
          <a:effectLst>
            <a:glow rad="101600">
              <a:schemeClr val="accent4">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pt-BR" sz="6000" b="1" spc="50" dirty="0">
                <a:ln w="11430">
                  <a:noFill/>
                </a:ln>
                <a:solidFill>
                  <a:srgbClr val="CC9900"/>
                </a:solidFill>
                <a:effectLst>
                  <a:outerShdw blurRad="76200" dist="50800" dir="5400000" algn="tl" rotWithShape="0">
                    <a:srgbClr val="000000">
                      <a:alpha val="65000"/>
                    </a:srgbClr>
                  </a:outerShdw>
                </a:effectLst>
                <a:latin typeface="+mn-lt"/>
              </a:rPr>
              <a:t>AS REVELAÇÕES </a:t>
            </a:r>
            <a:br>
              <a:rPr lang="pt-BR" sz="6000" b="1" spc="50" dirty="0">
                <a:ln w="11430">
                  <a:noFill/>
                </a:ln>
                <a:solidFill>
                  <a:srgbClr val="CC9900"/>
                </a:solidFill>
                <a:effectLst>
                  <a:outerShdw blurRad="76200" dist="50800" dir="5400000" algn="tl" rotWithShape="0">
                    <a:srgbClr val="000000">
                      <a:alpha val="65000"/>
                    </a:srgbClr>
                  </a:outerShdw>
                </a:effectLst>
                <a:latin typeface="+mn-lt"/>
              </a:rPr>
            </a:br>
            <a:r>
              <a:rPr lang="pt-BR" sz="6000" b="1" spc="50" dirty="0">
                <a:ln w="11430">
                  <a:noFill/>
                </a:ln>
                <a:solidFill>
                  <a:srgbClr val="CC9900"/>
                </a:solidFill>
                <a:effectLst>
                  <a:outerShdw blurRad="76200" dist="50800" dir="5400000" algn="tl" rotWithShape="0">
                    <a:srgbClr val="000000">
                      <a:alpha val="65000"/>
                    </a:srgbClr>
                  </a:outerShdw>
                </a:effectLst>
                <a:latin typeface="+mn-lt"/>
              </a:rPr>
              <a:t>DO APOCALIPSE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14BC285-B472-95F9-E855-D73E048A008C}"/>
              </a:ext>
            </a:extLst>
          </p:cNvPr>
          <p:cNvSpPr txBox="1"/>
          <p:nvPr/>
        </p:nvSpPr>
        <p:spPr>
          <a:xfrm>
            <a:off x="201613" y="298450"/>
            <a:ext cx="5656262" cy="5416550"/>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“Sem dinheiro, os crentes derrotavam o poderio das riquezas ao seu redor; sem escolas, eles confundiam os letrados rabis; sem poder político ou social mostraram-se mais fortes que o </a:t>
            </a:r>
            <a:r>
              <a:rPr lang="pt-BR" sz="2400" b="1" dirty="0" err="1">
                <a:solidFill>
                  <a:schemeClr val="bg1"/>
                </a:solidFill>
                <a:effectLst>
                  <a:outerShdw blurRad="50800" dist="50800" dir="5400000" algn="ctr" rotWithShape="0">
                    <a:schemeClr val="tx1"/>
                  </a:outerShdw>
                </a:effectLst>
                <a:latin typeface="Futura Md BT" pitchFamily="34" charset="0"/>
              </a:rPr>
              <a:t>Sinédrio</a:t>
            </a:r>
            <a:r>
              <a:rPr lang="pt-BR" sz="2400" b="1" dirty="0">
                <a:solidFill>
                  <a:schemeClr val="bg1"/>
                </a:solidFill>
                <a:effectLst>
                  <a:outerShdw blurRad="50800" dist="50800" dir="5400000" algn="ctr" rotWithShape="0">
                    <a:schemeClr val="tx1"/>
                  </a:outerShdw>
                </a:effectLst>
                <a:latin typeface="Futura Md BT" pitchFamily="34" charset="0"/>
              </a:rPr>
              <a:t>; não tendo um sacerdócio, desafiavam os sacerdotes e o templo; sem um soldado sequer, eram mais poderosos que as legiões romanas. E foi assim que eles fincaram a cruz acima da águia romana.”</a:t>
            </a:r>
          </a:p>
          <a:p>
            <a:pPr algn="ctr" fontAlgn="auto">
              <a:spcBef>
                <a:spcPts val="120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 Vinda do Consolador, pág. 127</a:t>
            </a: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790D73-A95C-37EE-FD07-4F9308F002D8}"/>
              </a:ext>
            </a:extLst>
          </p:cNvPr>
          <p:cNvSpPr txBox="1"/>
          <p:nvPr/>
        </p:nvSpPr>
        <p:spPr>
          <a:xfrm>
            <a:off x="571500" y="2430463"/>
            <a:ext cx="4027488" cy="157003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abriu o segundo selo, ouvi o segundo ser vivente, dizendo: Vem!”</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F4954AB-6130-E3A3-01DE-6598F1003344}"/>
              </a:ext>
            </a:extLst>
          </p:cNvPr>
          <p:cNvSpPr txBox="1"/>
          <p:nvPr/>
        </p:nvSpPr>
        <p:spPr>
          <a:xfrm>
            <a:off x="615950" y="1643063"/>
            <a:ext cx="4027488"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saiu outro </a:t>
            </a:r>
            <a:r>
              <a:rPr lang="pt-BR" sz="2400" b="1" dirty="0">
                <a:solidFill>
                  <a:srgbClr val="FFC000"/>
                </a:solidFill>
                <a:effectLst>
                  <a:outerShdw blurRad="50800" dist="50800" dir="5400000" algn="ctr" rotWithShape="0">
                    <a:schemeClr val="tx1"/>
                  </a:outerShdw>
                </a:effectLst>
                <a:latin typeface="Futura Md BT" pitchFamily="34" charset="0"/>
              </a:rPr>
              <a:t>cavalo</a:t>
            </a:r>
            <a:r>
              <a:rPr lang="pt-BR" sz="2400" b="1" dirty="0">
                <a:solidFill>
                  <a:schemeClr val="bg1"/>
                </a:solidFill>
                <a:effectLst>
                  <a:outerShdw blurRad="50800" dist="50800" dir="5400000" algn="ctr" rotWithShape="0">
                    <a:schemeClr val="tx1"/>
                  </a:outerShdw>
                </a:effectLst>
                <a:latin typeface="Futura Md BT" pitchFamily="34" charset="0"/>
              </a:rPr>
              <a:t>, </a:t>
            </a:r>
            <a:r>
              <a:rPr lang="pt-BR" sz="2400" b="1" dirty="0">
                <a:solidFill>
                  <a:srgbClr val="FFC000"/>
                </a:solidFill>
                <a:effectLst>
                  <a:outerShdw blurRad="50800" dist="50800" dir="5400000" algn="ctr" rotWithShape="0">
                    <a:schemeClr val="tx1"/>
                  </a:outerShdw>
                </a:effectLst>
                <a:latin typeface="Futura Md BT" pitchFamily="34" charset="0"/>
              </a:rPr>
              <a:t>vermelho</a:t>
            </a:r>
            <a:r>
              <a:rPr lang="pt-BR" sz="2400" b="1" dirty="0">
                <a:solidFill>
                  <a:schemeClr val="bg1"/>
                </a:solidFill>
                <a:effectLst>
                  <a:outerShdw blurRad="50800" dist="50800" dir="5400000" algn="ctr" rotWithShape="0">
                    <a:schemeClr val="tx1"/>
                  </a:outerShdw>
                </a:effectLst>
                <a:latin typeface="Futura Md BT" pitchFamily="34" charset="0"/>
              </a:rPr>
              <a:t>; e ao seu cavaleiro, foi-lhe dado tirar a paz da terra para que os homens se matassem uns aos outros; também lhe foi dada uma grande espada.”</a:t>
            </a: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FE8290-B82F-23C1-BB45-C0637CC54E69}"/>
              </a:ext>
            </a:extLst>
          </p:cNvPr>
          <p:cNvSpPr txBox="1"/>
          <p:nvPr/>
        </p:nvSpPr>
        <p:spPr>
          <a:xfrm>
            <a:off x="5143500" y="642938"/>
            <a:ext cx="3357563"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CAVALO VERMELHO</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Segundo Selo</a:t>
            </a:r>
          </a:p>
        </p:txBody>
      </p:sp>
      <p:sp>
        <p:nvSpPr>
          <p:cNvPr id="3" name="CaixaDeTexto 2">
            <a:extLst>
              <a:ext uri="{FF2B5EF4-FFF2-40B4-BE49-F238E27FC236}">
                <a16:creationId xmlns:a16="http://schemas.microsoft.com/office/drawing/2014/main" id="{D049C3BC-204B-B3BC-E328-D4B45E4CEA99}"/>
              </a:ext>
            </a:extLst>
          </p:cNvPr>
          <p:cNvSpPr txBox="1"/>
          <p:nvPr/>
        </p:nvSpPr>
        <p:spPr>
          <a:xfrm>
            <a:off x="2714625" y="3214688"/>
            <a:ext cx="5170488" cy="2770187"/>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Igreja cerca de 100-313 DC.</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Época das perseguições pelos Césares.</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Derramamento de sangue.</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Discórdia, discussão, controvérsia.</a:t>
            </a: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C1B90EA-22D7-47F9-55E0-84D28C51180C}"/>
              </a:ext>
            </a:extLst>
          </p:cNvPr>
          <p:cNvSpPr txBox="1"/>
          <p:nvPr/>
        </p:nvSpPr>
        <p:spPr>
          <a:xfrm>
            <a:off x="214313" y="285750"/>
            <a:ext cx="5286375" cy="5554663"/>
          </a:xfrm>
          <a:prstGeom prst="rect">
            <a:avLst/>
          </a:prstGeom>
          <a:noFill/>
        </p:spPr>
        <p:txBody>
          <a:bodyPr>
            <a:spAutoFit/>
          </a:bodyPr>
          <a:lstStyle/>
          <a:p>
            <a:pPr algn="ctr" fontAlgn="auto">
              <a:spcBef>
                <a:spcPts val="1200"/>
              </a:spcBef>
              <a:spcAft>
                <a:spcPts val="0"/>
              </a:spcAft>
              <a:defRPr/>
            </a:pPr>
            <a:r>
              <a:rPr lang="pt-BR" sz="2300" b="1" dirty="0">
                <a:solidFill>
                  <a:schemeClr val="bg1"/>
                </a:solidFill>
                <a:effectLst>
                  <a:outerShdw blurRad="50800" dist="50800" dir="5400000" algn="ctr" rotWithShape="0">
                    <a:schemeClr val="tx1"/>
                  </a:outerShdw>
                </a:effectLst>
                <a:latin typeface="Futura Md BT" pitchFamily="34" charset="0"/>
              </a:rPr>
              <a:t>“O que aconteceu foi que a Igreja, no seu afã entusiasta de evangelizar todo o mundo, começou a batizar pessoas que não tinham conhecimento suficiente da doutrina cristã. Muitos gregos, romanos e gentios, começaram a pertencer à Igreja sem ter abandonado os seus velhos costumes pagãos e doutrinas, e começaram a contaminar a pureza da doutrina que se mantivera branca durante o primeiro século.” </a:t>
            </a:r>
          </a:p>
          <a:p>
            <a:pPr algn="ctr" fontAlgn="auto">
              <a:spcBef>
                <a:spcPts val="1200"/>
              </a:spcBef>
              <a:spcAft>
                <a:spcPts val="0"/>
              </a:spcAft>
              <a:defRPr/>
            </a:pPr>
            <a:r>
              <a:rPr lang="pt-BR" sz="2300" b="1" i="1" dirty="0">
                <a:solidFill>
                  <a:srgbClr val="FFC000"/>
                </a:solidFill>
                <a:effectLst>
                  <a:outerShdw blurRad="50800" dist="50800" dir="5400000" algn="ctr" rotWithShape="0">
                    <a:schemeClr val="tx1"/>
                  </a:outerShdw>
                </a:effectLst>
                <a:latin typeface="Futura Md BT" pitchFamily="34" charset="0"/>
              </a:rPr>
              <a:t>O Terceiro Milênio, pág. 41</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6A5173-6749-2641-B45D-F7CF871C9240}"/>
              </a:ext>
            </a:extLst>
          </p:cNvPr>
          <p:cNvSpPr txBox="1"/>
          <p:nvPr/>
        </p:nvSpPr>
        <p:spPr>
          <a:xfrm>
            <a:off x="285750" y="1776413"/>
            <a:ext cx="4929188" cy="3201987"/>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“Doutrinas estranhas pretendiam misturar-se às verdades bíblicas: O pecado original, a Trindade, a natureza de Cristo, o papel da virgem Maria, o celibato e a autoridade da igreja.</a:t>
            </a:r>
          </a:p>
          <a:p>
            <a:pPr algn="ctr" fontAlgn="auto">
              <a:spcBef>
                <a:spcPts val="120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O Terceiro Milênio, pág. 41, 42</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BBB0AF7-4CB3-DE5F-9BC0-C7B49331E9CB}"/>
              </a:ext>
            </a:extLst>
          </p:cNvPr>
          <p:cNvSpPr txBox="1"/>
          <p:nvPr/>
        </p:nvSpPr>
        <p:spPr>
          <a:xfrm>
            <a:off x="227013" y="1714500"/>
            <a:ext cx="4714875" cy="3570288"/>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“No intervalo entre os dias dos apóstolos e a conversão de Constantino, ritos e cerimônias que nem Paulo e Pedro ouviram falar, silenciosamente tornaram-se comuns alegando serem instituições divinas.”</a:t>
            </a:r>
          </a:p>
          <a:p>
            <a:pPr algn="ctr" fontAlgn="auto">
              <a:spcBef>
                <a:spcPts val="120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 Igreja Antiga, Pág. 6, 7</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3B5ED59-5721-EE67-26B3-52F6BB3C9ADE}"/>
              </a:ext>
            </a:extLst>
          </p:cNvPr>
          <p:cNvSpPr txBox="1"/>
          <p:nvPr/>
        </p:nvSpPr>
        <p:spPr>
          <a:xfrm>
            <a:off x="615950" y="2108200"/>
            <a:ext cx="4027488" cy="267811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abriu o terceiro selo, ouvi o terceiro ser vivente dizendo: Vem! Então, vi, e eis um </a:t>
            </a:r>
            <a:r>
              <a:rPr lang="pt-BR" sz="2400" b="1" dirty="0">
                <a:solidFill>
                  <a:srgbClr val="FFC000"/>
                </a:solidFill>
                <a:effectLst>
                  <a:outerShdw blurRad="50800" dist="50800" dir="5400000" algn="ctr" rotWithShape="0">
                    <a:schemeClr val="tx1"/>
                  </a:outerShdw>
                </a:effectLst>
                <a:latin typeface="Futura Md BT" pitchFamily="34" charset="0"/>
              </a:rPr>
              <a:t>cavalo preto </a:t>
            </a:r>
            <a:r>
              <a:rPr lang="pt-BR" sz="2400" b="1" dirty="0">
                <a:solidFill>
                  <a:schemeClr val="bg1"/>
                </a:solidFill>
                <a:effectLst>
                  <a:outerShdw blurRad="50800" dist="50800" dir="5400000" algn="ctr" rotWithShape="0">
                    <a:schemeClr val="tx1"/>
                  </a:outerShdw>
                </a:effectLst>
                <a:latin typeface="Futura Md BT" pitchFamily="34" charset="0"/>
              </a:rPr>
              <a:t>e o seu cavaleiro com uma balança na mão.”</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F6DC555-F41D-E4B3-64E5-6918B64397A6}"/>
              </a:ext>
            </a:extLst>
          </p:cNvPr>
          <p:cNvSpPr txBox="1"/>
          <p:nvPr/>
        </p:nvSpPr>
        <p:spPr>
          <a:xfrm>
            <a:off x="615950" y="1714500"/>
            <a:ext cx="4027488"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ouvi uma como que voz no meio dos quatro seres viventes dizendo: Uma medida de trigo por um </a:t>
            </a:r>
            <a:r>
              <a:rPr lang="pt-BR" sz="2400" b="1" dirty="0" err="1">
                <a:solidFill>
                  <a:schemeClr val="bg1"/>
                </a:solidFill>
                <a:effectLst>
                  <a:outerShdw blurRad="50800" dist="50800" dir="5400000" algn="ctr" rotWithShape="0">
                    <a:schemeClr val="tx1"/>
                  </a:outerShdw>
                </a:effectLst>
                <a:latin typeface="Futura Md BT" pitchFamily="34" charset="0"/>
              </a:rPr>
              <a:t>denário</a:t>
            </a:r>
            <a:r>
              <a:rPr lang="pt-BR" sz="2400" b="1" dirty="0">
                <a:solidFill>
                  <a:schemeClr val="bg1"/>
                </a:solidFill>
                <a:effectLst>
                  <a:outerShdw blurRad="50800" dist="50800" dir="5400000" algn="ctr" rotWithShape="0">
                    <a:schemeClr val="tx1"/>
                  </a:outerShdw>
                </a:effectLst>
                <a:latin typeface="Futura Md BT" pitchFamily="34" charset="0"/>
              </a:rPr>
              <a:t>; três medidas de cevada por um </a:t>
            </a:r>
            <a:r>
              <a:rPr lang="pt-BR" sz="2400" b="1" dirty="0" err="1">
                <a:solidFill>
                  <a:schemeClr val="bg1"/>
                </a:solidFill>
                <a:effectLst>
                  <a:outerShdw blurRad="50800" dist="50800" dir="5400000" algn="ctr" rotWithShape="0">
                    <a:schemeClr val="tx1"/>
                  </a:outerShdw>
                </a:effectLst>
                <a:latin typeface="Futura Md BT" pitchFamily="34" charset="0"/>
              </a:rPr>
              <a:t>denário</a:t>
            </a:r>
            <a:r>
              <a:rPr lang="pt-BR" sz="2400" b="1" dirty="0">
                <a:solidFill>
                  <a:schemeClr val="bg1"/>
                </a:solidFill>
                <a:effectLst>
                  <a:outerShdw blurRad="50800" dist="50800" dir="5400000" algn="ctr" rotWithShape="0">
                    <a:schemeClr val="tx1"/>
                  </a:outerShdw>
                </a:effectLst>
                <a:latin typeface="Futura Md BT" pitchFamily="34" charset="0"/>
              </a:rPr>
              <a:t>; e não danifiques o azeite e o vinho.”</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5E38543-618D-4C7A-1F16-0D87E533474E}"/>
              </a:ext>
            </a:extLst>
          </p:cNvPr>
          <p:cNvSpPr txBox="1"/>
          <p:nvPr/>
        </p:nvSpPr>
        <p:spPr>
          <a:xfrm>
            <a:off x="5143500" y="642938"/>
            <a:ext cx="3357563"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CAVALO PRETO</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Terceiro Selo</a:t>
            </a:r>
          </a:p>
        </p:txBody>
      </p:sp>
      <p:sp>
        <p:nvSpPr>
          <p:cNvPr id="3" name="CaixaDeTexto 2">
            <a:extLst>
              <a:ext uri="{FF2B5EF4-FFF2-40B4-BE49-F238E27FC236}">
                <a16:creationId xmlns:a16="http://schemas.microsoft.com/office/drawing/2014/main" id="{58BE9069-34A1-3B7E-C1D9-E27AF8011DD7}"/>
              </a:ext>
            </a:extLst>
          </p:cNvPr>
          <p:cNvSpPr txBox="1"/>
          <p:nvPr/>
        </p:nvSpPr>
        <p:spPr>
          <a:xfrm>
            <a:off x="2714625" y="3302000"/>
            <a:ext cx="5170488" cy="2770188"/>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Igreja de 313-538 d.C.</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Corrupção da fé.</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Bispo de Roma começa a dominar.</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Época de fome e miséria espiritual.</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234E655-E73A-AAF3-82C4-34DFEB267F17}"/>
              </a:ext>
            </a:extLst>
          </p:cNvPr>
          <p:cNvSpPr txBox="1"/>
          <p:nvPr/>
        </p:nvSpPr>
        <p:spPr>
          <a:xfrm>
            <a:off x="1214438" y="2514600"/>
            <a:ext cx="6500812" cy="1200150"/>
          </a:xfrm>
          <a:prstGeom prst="rect">
            <a:avLst/>
          </a:prstGeom>
          <a:noFill/>
        </p:spPr>
        <p:txBody>
          <a:bodyPr>
            <a:spAutoFit/>
          </a:bodyPr>
          <a:lstStyle/>
          <a:p>
            <a:pPr algn="ctr" fontAlgn="auto">
              <a:spcBef>
                <a:spcPts val="0"/>
              </a:spcBef>
              <a:spcAft>
                <a:spcPts val="0"/>
              </a:spcAft>
              <a:defRPr/>
            </a:pPr>
            <a:r>
              <a:rPr lang="pt-BR" sz="7200" b="1" dirty="0">
                <a:solidFill>
                  <a:srgbClr val="FFC000"/>
                </a:solidFill>
                <a:effectLst>
                  <a:outerShdw blurRad="50800" dist="50800" dir="5400000" algn="ctr" rotWithShape="0">
                    <a:schemeClr val="tx1"/>
                  </a:outerShdw>
                </a:effectLst>
                <a:latin typeface="Futura Md BT" pitchFamily="34" charset="0"/>
              </a:rPr>
              <a:t>APOSTASIA</a:t>
            </a:r>
            <a:endParaRPr lang="pt-BR" sz="6000" b="1" i="1" dirty="0">
              <a:solidFill>
                <a:schemeClr val="bg1"/>
              </a:solidFill>
              <a:effectLst>
                <a:outerShdw blurRad="50800" dist="50800" dir="5400000" algn="ctr" rotWithShape="0">
                  <a:schemeClr val="tx1"/>
                </a:outerShdw>
              </a:effectLst>
              <a:latin typeface="Futura Md BT" pitchFamily="34" charset="0"/>
            </a:endParaRP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E8CB8C3-AB5A-0F90-F518-0ED93A1529DD}"/>
              </a:ext>
            </a:extLst>
          </p:cNvPr>
          <p:cNvSpPr txBox="1"/>
          <p:nvPr/>
        </p:nvSpPr>
        <p:spPr>
          <a:xfrm>
            <a:off x="473075" y="1171575"/>
            <a:ext cx="5170488" cy="4186238"/>
          </a:xfrm>
          <a:prstGeom prst="rect">
            <a:avLst/>
          </a:prstGeom>
          <a:noFill/>
        </p:spPr>
        <p:txBody>
          <a:bodyPr>
            <a:spAutoFit/>
          </a:bodyPr>
          <a:lstStyle/>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313</a:t>
            </a:r>
            <a:r>
              <a:rPr lang="pt-BR" sz="2400" b="1" dirty="0">
                <a:solidFill>
                  <a:schemeClr val="bg1"/>
                </a:solidFill>
                <a:effectLst>
                  <a:outerShdw blurRad="50800" dist="50800" dir="5400000" algn="ctr" rotWithShape="0">
                    <a:schemeClr val="tx1"/>
                  </a:outerShdw>
                </a:effectLst>
                <a:latin typeface="Futura Md BT" pitchFamily="34" charset="0"/>
              </a:rPr>
              <a:t> - Edito de Milão</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321 </a:t>
            </a:r>
            <a:r>
              <a:rPr lang="pt-BR" sz="2400" b="1" dirty="0">
                <a:solidFill>
                  <a:schemeClr val="bg1"/>
                </a:solidFill>
                <a:effectLst>
                  <a:outerShdw blurRad="50800" dist="50800" dir="5400000" algn="ctr" rotWithShape="0">
                    <a:schemeClr val="tx1"/>
                  </a:outerShdw>
                </a:effectLst>
                <a:latin typeface="Futura Md BT" pitchFamily="34" charset="0"/>
              </a:rPr>
              <a:t>- Decreto para adoração no Domingo</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364 </a:t>
            </a:r>
            <a:r>
              <a:rPr lang="pt-BR" sz="2400" b="1" dirty="0">
                <a:solidFill>
                  <a:schemeClr val="bg1"/>
                </a:solidFill>
                <a:effectLst>
                  <a:outerShdw blurRad="50800" dist="50800" dir="5400000" algn="ctr" rotWithShape="0">
                    <a:schemeClr val="tx1"/>
                  </a:outerShdw>
                </a:effectLst>
                <a:latin typeface="Futura Md BT" pitchFamily="34" charset="0"/>
              </a:rPr>
              <a:t>- Concílio de </a:t>
            </a:r>
            <a:r>
              <a:rPr lang="pt-BR" sz="2400" b="1" dirty="0" err="1">
                <a:solidFill>
                  <a:schemeClr val="bg1"/>
                </a:solidFill>
                <a:effectLst>
                  <a:outerShdw blurRad="50800" dist="50800" dir="5400000" algn="ctr" rotWithShape="0">
                    <a:schemeClr val="tx1"/>
                  </a:outerShdw>
                </a:effectLst>
                <a:latin typeface="Futura Md BT" pitchFamily="34" charset="0"/>
              </a:rPr>
              <a:t>Laodicéia</a:t>
            </a:r>
            <a:r>
              <a:rPr lang="pt-BR" sz="2400" b="1" dirty="0">
                <a:solidFill>
                  <a:schemeClr val="bg1"/>
                </a:solidFill>
                <a:effectLst>
                  <a:outerShdw blurRad="50800" dist="50800" dir="5400000" algn="ctr" rotWithShape="0">
                    <a:schemeClr val="tx1"/>
                  </a:outerShdw>
                </a:effectLst>
                <a:latin typeface="Futura Md BT" pitchFamily="34" charset="0"/>
              </a:rPr>
              <a:t> oficializa a guarda do Domingo</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370</a:t>
            </a:r>
            <a:r>
              <a:rPr lang="pt-BR" sz="2400" b="1" dirty="0">
                <a:solidFill>
                  <a:schemeClr val="bg1"/>
                </a:solidFill>
                <a:effectLst>
                  <a:outerShdw blurRad="50800" dist="50800" dir="5400000" algn="ctr" rotWithShape="0">
                    <a:schemeClr val="tx1"/>
                  </a:outerShdw>
                </a:effectLst>
                <a:latin typeface="Futura Md BT" pitchFamily="34" charset="0"/>
              </a:rPr>
              <a:t> - Começa a se cultuar aos santos</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400</a:t>
            </a:r>
            <a:r>
              <a:rPr lang="pt-BR" sz="2400" b="1" dirty="0">
                <a:solidFill>
                  <a:schemeClr val="bg1"/>
                </a:solidFill>
                <a:effectLst>
                  <a:outerShdw blurRad="50800" dist="50800" dir="5400000" algn="ctr" rotWithShape="0">
                    <a:schemeClr val="tx1"/>
                  </a:outerShdw>
                </a:effectLst>
                <a:latin typeface="Futura Md BT" pitchFamily="34" charset="0"/>
              </a:rPr>
              <a:t> - Oração pelos mortos</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530</a:t>
            </a:r>
            <a:r>
              <a:rPr lang="pt-BR" sz="2400" b="1" dirty="0">
                <a:solidFill>
                  <a:schemeClr val="bg1"/>
                </a:solidFill>
                <a:effectLst>
                  <a:outerShdw blurRad="50800" dist="50800" dir="5400000" algn="ctr" rotWithShape="0">
                    <a:schemeClr val="tx1"/>
                  </a:outerShdw>
                </a:effectLst>
                <a:latin typeface="Futura Md BT" pitchFamily="34" charset="0"/>
              </a:rPr>
              <a:t> - Dogma do purgatório</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D2BC717-83B2-07DE-231E-317D6C014510}"/>
              </a:ext>
            </a:extLst>
          </p:cNvPr>
          <p:cNvSpPr txBox="1"/>
          <p:nvPr/>
        </p:nvSpPr>
        <p:spPr>
          <a:xfrm>
            <a:off x="615950" y="2571750"/>
            <a:ext cx="4027488" cy="15700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o Cordeiro abriu o quarto selo, ouvi a voz do quarto ser vivente, dizendo: Vem!” </a:t>
            </a: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80EBFF6-5825-DAE2-EE3E-FD7E4A8ED13B}"/>
              </a:ext>
            </a:extLst>
          </p:cNvPr>
          <p:cNvSpPr txBox="1"/>
          <p:nvPr/>
        </p:nvSpPr>
        <p:spPr>
          <a:xfrm>
            <a:off x="615950" y="1177925"/>
            <a:ext cx="4027488" cy="452437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olhei, e eis um </a:t>
            </a:r>
            <a:r>
              <a:rPr lang="pt-BR" sz="2400" b="1" dirty="0">
                <a:solidFill>
                  <a:srgbClr val="FFC000"/>
                </a:solidFill>
                <a:effectLst>
                  <a:outerShdw blurRad="50800" dist="50800" dir="5400000" algn="ctr" rotWithShape="0">
                    <a:schemeClr val="tx1"/>
                  </a:outerShdw>
                </a:effectLst>
                <a:latin typeface="Futura Md BT" pitchFamily="34" charset="0"/>
              </a:rPr>
              <a:t>cavalo amarelo</a:t>
            </a:r>
            <a:r>
              <a:rPr lang="pt-BR" sz="2400" b="1" dirty="0">
                <a:solidFill>
                  <a:schemeClr val="bg1"/>
                </a:solidFill>
                <a:effectLst>
                  <a:outerShdw blurRad="50800" dist="50800" dir="5400000" algn="ctr" rotWithShape="0">
                    <a:schemeClr val="tx1"/>
                  </a:outerShdw>
                </a:effectLst>
                <a:latin typeface="Futura Md BT" pitchFamily="34" charset="0"/>
              </a:rPr>
              <a:t> e o seu cavaleiro, sendo este </a:t>
            </a:r>
            <a:r>
              <a:rPr lang="pt-BR" sz="2400" b="1" dirty="0">
                <a:solidFill>
                  <a:srgbClr val="FFC000"/>
                </a:solidFill>
                <a:effectLst>
                  <a:outerShdw blurRad="50800" dist="50800" dir="5400000" algn="ctr" rotWithShape="0">
                    <a:schemeClr val="tx1"/>
                  </a:outerShdw>
                </a:effectLst>
                <a:latin typeface="Futura Md BT" pitchFamily="34" charset="0"/>
              </a:rPr>
              <a:t>chamado Morte</a:t>
            </a:r>
            <a:r>
              <a:rPr lang="pt-BR" sz="2400" b="1" dirty="0">
                <a:solidFill>
                  <a:schemeClr val="bg1"/>
                </a:solidFill>
                <a:effectLst>
                  <a:outerShdw blurRad="50800" dist="50800" dir="5400000" algn="ctr" rotWithShape="0">
                    <a:schemeClr val="tx1"/>
                  </a:outerShdw>
                </a:effectLst>
                <a:latin typeface="Futura Md BT" pitchFamily="34" charset="0"/>
              </a:rPr>
              <a:t>; e o inferno o estava seguindo, e foi-lhes dada autoridade sobre a quarta parte da terra para matar à espada, pela fome, com a mortandade e por meio das feras da terra.”</a:t>
            </a: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0DBF7C7-036A-44B2-309F-B3A199A4FD03}"/>
              </a:ext>
            </a:extLst>
          </p:cNvPr>
          <p:cNvSpPr txBox="1"/>
          <p:nvPr/>
        </p:nvSpPr>
        <p:spPr>
          <a:xfrm>
            <a:off x="5143500" y="642938"/>
            <a:ext cx="3357563"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CAVALO AMARELO</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Quarto Selo</a:t>
            </a:r>
          </a:p>
        </p:txBody>
      </p:sp>
      <p:sp>
        <p:nvSpPr>
          <p:cNvPr id="3" name="CaixaDeTexto 2">
            <a:extLst>
              <a:ext uri="{FF2B5EF4-FFF2-40B4-BE49-F238E27FC236}">
                <a16:creationId xmlns:a16="http://schemas.microsoft.com/office/drawing/2014/main" id="{2CCC670F-EC94-8E00-68DB-DF76C1D32970}"/>
              </a:ext>
            </a:extLst>
          </p:cNvPr>
          <p:cNvSpPr txBox="1"/>
          <p:nvPr/>
        </p:nvSpPr>
        <p:spPr>
          <a:xfrm>
            <a:off x="2714625" y="3551238"/>
            <a:ext cx="5170488" cy="1878012"/>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Igreja cerca de 538-1517 d.C.</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Degradação total.</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Perseguição aos que seguem a Bíblia.</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EA27ECB-62AC-62AC-BE4E-33C18C73974C}"/>
              </a:ext>
            </a:extLst>
          </p:cNvPr>
          <p:cNvSpPr txBox="1"/>
          <p:nvPr/>
        </p:nvSpPr>
        <p:spPr>
          <a:xfrm>
            <a:off x="473075" y="558800"/>
            <a:ext cx="5170488" cy="5294313"/>
          </a:xfrm>
          <a:prstGeom prst="rect">
            <a:avLst/>
          </a:prstGeom>
          <a:noFill/>
        </p:spPr>
        <p:txBody>
          <a:bodyPr>
            <a:spAutoFit/>
          </a:bodyPr>
          <a:lstStyle/>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998</a:t>
            </a:r>
            <a:r>
              <a:rPr lang="pt-BR" sz="2400" b="1" dirty="0">
                <a:solidFill>
                  <a:schemeClr val="bg1"/>
                </a:solidFill>
                <a:effectLst>
                  <a:outerShdw blurRad="50800" dist="50800" dir="5400000" algn="ctr" rotWithShape="0">
                    <a:schemeClr val="tx1"/>
                  </a:outerShdw>
                </a:effectLst>
                <a:latin typeface="Futura Md BT" pitchFamily="34" charset="0"/>
              </a:rPr>
              <a:t> - Instituem-se o dia dos mortos.</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1184</a:t>
            </a:r>
            <a:r>
              <a:rPr lang="pt-BR" sz="2400" b="1" dirty="0">
                <a:solidFill>
                  <a:schemeClr val="bg1"/>
                </a:solidFill>
                <a:effectLst>
                  <a:outerShdw blurRad="50800" dist="50800" dir="5400000" algn="ctr" rotWithShape="0">
                    <a:schemeClr val="tx1"/>
                  </a:outerShdw>
                </a:effectLst>
                <a:latin typeface="Futura Md BT" pitchFamily="34" charset="0"/>
              </a:rPr>
              <a:t> - Instituída a inquisição.</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1190</a:t>
            </a:r>
            <a:r>
              <a:rPr lang="pt-BR" sz="2400" b="1" dirty="0">
                <a:solidFill>
                  <a:schemeClr val="bg1"/>
                </a:solidFill>
                <a:effectLst>
                  <a:outerShdw blurRad="50800" dist="50800" dir="5400000" algn="ctr" rotWithShape="0">
                    <a:schemeClr val="tx1"/>
                  </a:outerShdw>
                </a:effectLst>
                <a:latin typeface="Futura Md BT" pitchFamily="34" charset="0"/>
              </a:rPr>
              <a:t> - Começa a venda das Indulgências. </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1216</a:t>
            </a:r>
            <a:r>
              <a:rPr lang="pt-BR" sz="2400" b="1" dirty="0">
                <a:solidFill>
                  <a:schemeClr val="bg1"/>
                </a:solidFill>
                <a:effectLst>
                  <a:outerShdw blurRad="50800" dist="50800" dir="5400000" algn="ctr" rotWithShape="0">
                    <a:schemeClr val="tx1"/>
                  </a:outerShdw>
                </a:effectLst>
                <a:latin typeface="Futura Md BT" pitchFamily="34" charset="0"/>
              </a:rPr>
              <a:t> - instituída a confissão auricular.</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1229</a:t>
            </a:r>
            <a:r>
              <a:rPr lang="pt-BR" sz="2400" b="1" dirty="0">
                <a:solidFill>
                  <a:schemeClr val="bg1"/>
                </a:solidFill>
                <a:effectLst>
                  <a:outerShdw blurRad="50800" dist="50800" dir="5400000" algn="ctr" rotWithShape="0">
                    <a:schemeClr val="tx1"/>
                  </a:outerShdw>
                </a:effectLst>
                <a:latin typeface="Futura Md BT" pitchFamily="34" charset="0"/>
              </a:rPr>
              <a:t> - Proibida a leitura da Bíblia.</a:t>
            </a:r>
          </a:p>
          <a:p>
            <a:pP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1563</a:t>
            </a:r>
            <a:r>
              <a:rPr lang="pt-BR" sz="2400" b="1" dirty="0">
                <a:solidFill>
                  <a:schemeClr val="bg1"/>
                </a:solidFill>
                <a:effectLst>
                  <a:outerShdw blurRad="50800" dist="50800" dir="5400000" algn="ctr" rotWithShape="0">
                    <a:schemeClr val="tx1"/>
                  </a:outerShdw>
                </a:effectLst>
                <a:latin typeface="Futura Md BT" pitchFamily="34" charset="0"/>
              </a:rPr>
              <a:t> - No concílio de Trento é decidido que a tradição está acima de tudo.</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6412398-8BB3-5C79-90BF-21433576B9CB}"/>
              </a:ext>
            </a:extLst>
          </p:cNvPr>
          <p:cNvSpPr txBox="1"/>
          <p:nvPr/>
        </p:nvSpPr>
        <p:spPr>
          <a:xfrm>
            <a:off x="525463" y="1012825"/>
            <a:ext cx="4954587" cy="489426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ele abriu o </a:t>
            </a:r>
            <a:r>
              <a:rPr lang="pt-BR" sz="2400" b="1" dirty="0">
                <a:solidFill>
                  <a:srgbClr val="FFC000"/>
                </a:solidFill>
                <a:effectLst>
                  <a:outerShdw blurRad="50800" dist="50800" dir="5400000" algn="ctr" rotWithShape="0">
                    <a:schemeClr val="tx1"/>
                  </a:outerShdw>
                </a:effectLst>
                <a:latin typeface="Futura Md BT" pitchFamily="34" charset="0"/>
              </a:rPr>
              <a:t>quinto selo</a:t>
            </a:r>
            <a:r>
              <a:rPr lang="pt-BR" sz="2400" b="1" dirty="0">
                <a:solidFill>
                  <a:schemeClr val="bg1"/>
                </a:solidFill>
                <a:effectLst>
                  <a:outerShdw blurRad="50800" dist="50800" dir="5400000" algn="ctr" rotWithShape="0">
                    <a:schemeClr val="tx1"/>
                  </a:outerShdw>
                </a:effectLst>
                <a:latin typeface="Futura Md BT" pitchFamily="34" charset="0"/>
              </a:rPr>
              <a:t>, vi, debaixo do altar, as </a:t>
            </a:r>
            <a:r>
              <a:rPr lang="pt-BR" sz="2400" b="1" dirty="0">
                <a:solidFill>
                  <a:srgbClr val="FFC000"/>
                </a:solidFill>
                <a:effectLst>
                  <a:outerShdw blurRad="50800" dist="50800" dir="5400000" algn="ctr" rotWithShape="0">
                    <a:schemeClr val="tx1"/>
                  </a:outerShdw>
                </a:effectLst>
                <a:latin typeface="Futura Md BT" pitchFamily="34" charset="0"/>
              </a:rPr>
              <a:t>almas daqueles que tinham sido mortos por causa da palavra de Deus e por causa do testemunho que sustentavam</a:t>
            </a:r>
            <a:r>
              <a:rPr lang="pt-BR" sz="2400" b="1" dirty="0">
                <a:solidFill>
                  <a:schemeClr val="bg1"/>
                </a:solidFill>
                <a:effectLst>
                  <a:outerShdw blurRad="50800" dist="50800" dir="5400000" algn="ctr" rotWithShape="0">
                    <a:schemeClr val="tx1"/>
                  </a:outerShdw>
                </a:effectLst>
                <a:latin typeface="Futura Md BT" pitchFamily="34" charset="0"/>
              </a:rPr>
              <a:t>. Clamaram em grande voz, dizendo: Até quando, ó Soberano Senhor, santo e verdadeiro, não julgas, nem vingas o nosso sangue dos que habitam sobre a terra?...</a:t>
            </a: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F24A35-E761-A69F-AE6A-16FE752F0513}"/>
              </a:ext>
            </a:extLst>
          </p:cNvPr>
          <p:cNvSpPr txBox="1"/>
          <p:nvPr/>
        </p:nvSpPr>
        <p:spPr>
          <a:xfrm>
            <a:off x="525463" y="1714500"/>
            <a:ext cx="4954587"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...Então, a cada um deles foi dada uma vestidura branca, e lhes disseram que repousassem ainda por pouco tempo, até que também se completasse o número dos seus </a:t>
            </a:r>
            <a:r>
              <a:rPr lang="pt-BR" sz="2400" b="1" dirty="0" err="1">
                <a:solidFill>
                  <a:schemeClr val="bg1"/>
                </a:solidFill>
                <a:effectLst>
                  <a:outerShdw blurRad="50800" dist="50800" dir="5400000" algn="ctr" rotWithShape="0">
                    <a:schemeClr val="tx1"/>
                  </a:outerShdw>
                </a:effectLst>
                <a:latin typeface="Futura Md BT" pitchFamily="34" charset="0"/>
              </a:rPr>
              <a:t>conservos</a:t>
            </a:r>
            <a:r>
              <a:rPr lang="pt-BR" sz="2400" b="1" dirty="0">
                <a:solidFill>
                  <a:schemeClr val="bg1"/>
                </a:solidFill>
                <a:effectLst>
                  <a:outerShdw blurRad="50800" dist="50800" dir="5400000" algn="ctr" rotWithShape="0">
                    <a:schemeClr val="tx1"/>
                  </a:outerShdw>
                </a:effectLst>
                <a:latin typeface="Futura Md BT" pitchFamily="34" charset="0"/>
              </a:rPr>
              <a:t> e seus irmãos que iam ser mortos como igualmente eles foram.”</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2DEAB1A-431B-B383-A429-A6B651FD8B09}"/>
              </a:ext>
            </a:extLst>
          </p:cNvPr>
          <p:cNvSpPr txBox="1"/>
          <p:nvPr/>
        </p:nvSpPr>
        <p:spPr>
          <a:xfrm>
            <a:off x="3643313" y="615950"/>
            <a:ext cx="4643437" cy="3170238"/>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O Apocalipse apresenta um misterioso livro fechado com sete selos.</a:t>
            </a:r>
          </a:p>
        </p:txBody>
      </p:sp>
      <p:sp>
        <p:nvSpPr>
          <p:cNvPr id="4" name="CaixaDeTexto 3">
            <a:extLst>
              <a:ext uri="{FF2B5EF4-FFF2-40B4-BE49-F238E27FC236}">
                <a16:creationId xmlns:a16="http://schemas.microsoft.com/office/drawing/2014/main" id="{C90505C4-DCBF-4421-E2D2-253926497672}"/>
              </a:ext>
            </a:extLst>
          </p:cNvPr>
          <p:cNvSpPr txBox="1"/>
          <p:nvPr/>
        </p:nvSpPr>
        <p:spPr>
          <a:xfrm>
            <a:off x="4000500" y="4144963"/>
            <a:ext cx="4027488" cy="157003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Cristo é o único ser em todo o universo capaz de abrir o Livro dos Sete Selos.</a:t>
            </a: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8512C7F-1731-1776-F2C0-3594E1F20915}"/>
              </a:ext>
            </a:extLst>
          </p:cNvPr>
          <p:cNvSpPr txBox="1"/>
          <p:nvPr/>
        </p:nvSpPr>
        <p:spPr>
          <a:xfrm>
            <a:off x="928688" y="928688"/>
            <a:ext cx="3357562"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SANTOS NO ALTAR</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Quinto Selo</a:t>
            </a:r>
          </a:p>
        </p:txBody>
      </p:sp>
      <p:sp>
        <p:nvSpPr>
          <p:cNvPr id="5" name="CaixaDeTexto 4">
            <a:extLst>
              <a:ext uri="{FF2B5EF4-FFF2-40B4-BE49-F238E27FC236}">
                <a16:creationId xmlns:a16="http://schemas.microsoft.com/office/drawing/2014/main" id="{FD201C88-8EFD-D142-F4AE-195D706CD597}"/>
              </a:ext>
            </a:extLst>
          </p:cNvPr>
          <p:cNvSpPr txBox="1"/>
          <p:nvPr/>
        </p:nvSpPr>
        <p:spPr>
          <a:xfrm>
            <a:off x="260350" y="3143250"/>
            <a:ext cx="4954588"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João vê as almas dos santos mártires no altar, requisitando à Deus vingança pelo seu sangue derramado.</a:t>
            </a:r>
          </a:p>
          <a:p>
            <a:pPr algn="ctr" fontAlgn="auto">
              <a:spcBef>
                <a:spcPts val="0"/>
              </a:spcBef>
              <a:spcAft>
                <a:spcPts val="0"/>
              </a:spcAft>
              <a:defRPr/>
            </a:pPr>
            <a:endParaRPr lang="pt-BR" sz="24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Período: de 1517 a 1755 d.C.</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71F1EC4-E00A-D0E1-62FE-1012B56FFD0E}"/>
              </a:ext>
            </a:extLst>
          </p:cNvPr>
          <p:cNvSpPr txBox="1"/>
          <p:nvPr/>
        </p:nvSpPr>
        <p:spPr>
          <a:xfrm>
            <a:off x="525463" y="1571625"/>
            <a:ext cx="4954587" cy="378618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“Também o sacerdote porá daquele sangue sobre as pontas do altar do incenso aromático, perante o SENHOR que está na tenda da congregação; e todo o restante do sangue do novilho derramará à base do altar do holocausto, que está à porta da tenda da congregação.”</a:t>
            </a: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CF07F48-AB4A-3551-2A0E-4D91BA579173}"/>
              </a:ext>
            </a:extLst>
          </p:cNvPr>
          <p:cNvSpPr txBox="1"/>
          <p:nvPr/>
        </p:nvSpPr>
        <p:spPr>
          <a:xfrm>
            <a:off x="285750" y="357188"/>
            <a:ext cx="5643563" cy="5570537"/>
          </a:xfrm>
          <a:prstGeom prst="rect">
            <a:avLst/>
          </a:prstGeom>
          <a:noFill/>
        </p:spPr>
        <p:txBody>
          <a:bodyPr>
            <a:spAutoFit/>
          </a:bodyPr>
          <a:lstStyle/>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No altar de bronze do Santuário do Antigo Testamento se oferecia o sacrifício de animais. </a:t>
            </a:r>
          </a:p>
          <a:p>
            <a:pPr algn="ctr" fontAlgn="auto">
              <a:spcBef>
                <a:spcPts val="0"/>
              </a:spcBef>
              <a:spcAft>
                <a:spcPts val="0"/>
              </a:spcAft>
              <a:defRPr/>
            </a:pPr>
            <a:endParaRPr lang="pt-BR" sz="2000" b="1" dirty="0">
              <a:solidFill>
                <a:srgbClr val="FFC000"/>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O sacrifício era queimado e o sangue era derramado na base do altar.</a:t>
            </a:r>
          </a:p>
          <a:p>
            <a:pPr algn="ctr" fontAlgn="auto">
              <a:spcBef>
                <a:spcPts val="0"/>
              </a:spcBef>
              <a:spcAft>
                <a:spcPts val="0"/>
              </a:spcAft>
              <a:defRPr/>
            </a:pPr>
            <a:endParaRPr lang="pt-BR" sz="2000" b="1" dirty="0">
              <a:solidFill>
                <a:srgbClr val="FFC000"/>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800" b="1" i="1" dirty="0">
                <a:solidFill>
                  <a:schemeClr val="bg1"/>
                </a:solidFill>
                <a:effectLst>
                  <a:outerShdw blurRad="50800" dist="50800" dir="5400000" algn="ctr" rotWithShape="0">
                    <a:schemeClr val="tx1"/>
                  </a:outerShdw>
                </a:effectLst>
                <a:latin typeface="Futura Md BT" pitchFamily="34" charset="0"/>
              </a:rPr>
              <a:t>Simbolismo Claro...</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ED2F89C-6389-4A80-E805-077192DBDE02}"/>
              </a:ext>
            </a:extLst>
          </p:cNvPr>
          <p:cNvSpPr txBox="1"/>
          <p:nvPr/>
        </p:nvSpPr>
        <p:spPr>
          <a:xfrm>
            <a:off x="285750" y="565150"/>
            <a:ext cx="5214938" cy="5078413"/>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O sangue dos mártires clamam simbolicamente a Deus.</a:t>
            </a:r>
          </a:p>
          <a:p>
            <a:pPr fontAlgn="auto">
              <a:spcBef>
                <a:spcPts val="0"/>
              </a:spcBef>
              <a:spcAft>
                <a:spcPts val="0"/>
              </a:spcAft>
              <a:defRPr/>
            </a:pPr>
            <a:endParaRPr lang="pt-BR" sz="3600" b="1" dirty="0">
              <a:solidFill>
                <a:srgbClr val="FFC000"/>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Assim como fez o sangue de Abel que foi morto por seu irmão Caim.</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B0D682D-1549-4565-EAC7-B1CA725C1E93}"/>
              </a:ext>
            </a:extLst>
          </p:cNvPr>
          <p:cNvSpPr txBox="1"/>
          <p:nvPr/>
        </p:nvSpPr>
        <p:spPr>
          <a:xfrm>
            <a:off x="357188" y="2728913"/>
            <a:ext cx="4954587" cy="120015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disse Deus: Que fizeste? A voz do sangue do teu irmão clama da terra a mim.”</a:t>
            </a: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056ECD7-B350-8FDE-1C9C-7842A748578A}"/>
              </a:ext>
            </a:extLst>
          </p:cNvPr>
          <p:cNvSpPr txBox="1"/>
          <p:nvPr/>
        </p:nvSpPr>
        <p:spPr>
          <a:xfrm>
            <a:off x="428625" y="349250"/>
            <a:ext cx="6000750" cy="5508625"/>
          </a:xfrm>
          <a:prstGeom prst="rect">
            <a:avLst/>
          </a:prstGeom>
          <a:noFill/>
        </p:spPr>
        <p:txBody>
          <a:bodyPr>
            <a:spAutoFit/>
          </a:bodyPr>
          <a:lstStyle/>
          <a:p>
            <a:pP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As vestiduras brancas simbolizam a dignidade que a justiça de Cristo lhes atribui.</a:t>
            </a:r>
          </a:p>
          <a:p>
            <a:pPr fontAlgn="auto">
              <a:spcBef>
                <a:spcPts val="0"/>
              </a:spcBef>
              <a:spcAft>
                <a:spcPts val="0"/>
              </a:spcAft>
              <a:defRPr/>
            </a:pPr>
            <a:endParaRPr lang="pt-BR" sz="3200" b="1" dirty="0">
              <a:solidFill>
                <a:srgbClr val="FFC000"/>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Embora tenham ganho a vitória em Cristo, deveriam descansar na tumba um pouco de tempo até que Jesus venha e lhes dê a recompensa.</a:t>
            </a: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734D3B7-8523-CCE1-DCDC-54F4FA25B6FE}"/>
              </a:ext>
            </a:extLst>
          </p:cNvPr>
          <p:cNvSpPr txBox="1"/>
          <p:nvPr/>
        </p:nvSpPr>
        <p:spPr>
          <a:xfrm>
            <a:off x="500063" y="2192338"/>
            <a:ext cx="4786312"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“Pois lhe dado vestir-se de linho finíssimo, resplandecente e puro. Porque o linho finíssimo são os atos de justiça dos santos.”</a:t>
            </a:r>
          </a:p>
        </p:txBody>
      </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AABED92-8171-80C5-C99C-70D24D848399}"/>
              </a:ext>
            </a:extLst>
          </p:cNvPr>
          <p:cNvSpPr txBox="1"/>
          <p:nvPr/>
        </p:nvSpPr>
        <p:spPr>
          <a:xfrm>
            <a:off x="500063" y="1773238"/>
            <a:ext cx="4786312" cy="34163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“Ora, todos estes que obtiveram bom testemunho por sua fé não obtiveram, contudo, a concretização da promessa, por haver Deus provido coisa superior a nosso respeito, para que eles, sem nós, não fossem aperfeiçoados.”</a:t>
            </a: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3568848-4FA8-9F93-50B9-F8202B0F8616}"/>
              </a:ext>
            </a:extLst>
          </p:cNvPr>
          <p:cNvSpPr txBox="1"/>
          <p:nvPr/>
        </p:nvSpPr>
        <p:spPr>
          <a:xfrm>
            <a:off x="500063" y="1357313"/>
            <a:ext cx="5000625"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ACONTECIMENTOS NA NATUREZA</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Sexto Selo</a:t>
            </a:r>
          </a:p>
        </p:txBody>
      </p:sp>
      <p:sp>
        <p:nvSpPr>
          <p:cNvPr id="3" name="CaixaDeTexto 2">
            <a:extLst>
              <a:ext uri="{FF2B5EF4-FFF2-40B4-BE49-F238E27FC236}">
                <a16:creationId xmlns:a16="http://schemas.microsoft.com/office/drawing/2014/main" id="{600356D3-E813-6AAF-7BB4-2A4A3E8708EA}"/>
              </a:ext>
            </a:extLst>
          </p:cNvPr>
          <p:cNvSpPr txBox="1"/>
          <p:nvPr/>
        </p:nvSpPr>
        <p:spPr>
          <a:xfrm>
            <a:off x="474663" y="3657600"/>
            <a:ext cx="4954587" cy="120015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Quais são os quatro acontecimentos que dão abertura ao Sexto Selo?</a:t>
            </a:r>
          </a:p>
        </p:txBody>
      </p:sp>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8851148-1F9F-4A04-2737-BC798122018E}"/>
              </a:ext>
            </a:extLst>
          </p:cNvPr>
          <p:cNvSpPr txBox="1"/>
          <p:nvPr/>
        </p:nvSpPr>
        <p:spPr>
          <a:xfrm>
            <a:off x="500063" y="1571625"/>
            <a:ext cx="4786312" cy="378618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“Vi quando o Cordeiro abriu o sexto selo, e sobreveio grande terremoto. O sol se tornou negro como saco de crina, a lua toda, como sangue, as estrelas do céu caíram pela a terra, como a figueira, quando abalada por vento forte, deixa cair os seus figos verdes.”</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A228B89-E19B-ED74-4FC1-8B80DB62B89F}"/>
              </a:ext>
            </a:extLst>
          </p:cNvPr>
          <p:cNvSpPr txBox="1"/>
          <p:nvPr/>
        </p:nvSpPr>
        <p:spPr>
          <a:xfrm>
            <a:off x="4214813" y="1500188"/>
            <a:ext cx="3857625" cy="3170237"/>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representam os Sete Selos do Apocalipse?</a:t>
            </a:r>
          </a:p>
        </p:txBody>
      </p:sp>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5454596-A9FD-D3F3-E41D-5EB8835C5A0F}"/>
              </a:ext>
            </a:extLst>
          </p:cNvPr>
          <p:cNvSpPr txBox="1"/>
          <p:nvPr/>
        </p:nvSpPr>
        <p:spPr>
          <a:xfrm>
            <a:off x="25400" y="1592263"/>
            <a:ext cx="4214813" cy="1076325"/>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Grande</a:t>
            </a:r>
            <a:br>
              <a:rPr lang="pt-BR" sz="3200" b="1" dirty="0">
                <a:solidFill>
                  <a:srgbClr val="FFC000"/>
                </a:solidFill>
                <a:effectLst>
                  <a:outerShdw blurRad="50800" dist="50800" dir="5400000" algn="ctr" rotWithShape="0">
                    <a:schemeClr val="tx1"/>
                  </a:outerShdw>
                </a:effectLst>
                <a:latin typeface="Futura Md BT" pitchFamily="34" charset="0"/>
              </a:rPr>
            </a:br>
            <a:r>
              <a:rPr lang="pt-BR" sz="3200" b="1" dirty="0">
                <a:solidFill>
                  <a:srgbClr val="FFC000"/>
                </a:solidFill>
                <a:effectLst>
                  <a:outerShdw blurRad="50800" dist="50800" dir="5400000" algn="ctr" rotWithShape="0">
                    <a:schemeClr val="tx1"/>
                  </a:outerShdw>
                </a:effectLst>
                <a:latin typeface="Futura Md BT" pitchFamily="34" charset="0"/>
              </a:rPr>
              <a:t>Terremoto</a:t>
            </a:r>
            <a:endParaRPr lang="pt-BR" sz="2400" b="1" i="1" dirty="0">
              <a:solidFill>
                <a:schemeClr val="bg1"/>
              </a:solidFill>
              <a:effectLst>
                <a:outerShdw blurRad="50800" dist="50800" dir="5400000" algn="ctr" rotWithShape="0">
                  <a:schemeClr val="tx1"/>
                </a:outerShdw>
              </a:effectLst>
              <a:latin typeface="Futura Md BT" pitchFamily="34" charset="0"/>
            </a:endParaRPr>
          </a:p>
        </p:txBody>
      </p:sp>
      <p:sp>
        <p:nvSpPr>
          <p:cNvPr id="3" name="CaixaDeTexto 2">
            <a:extLst>
              <a:ext uri="{FF2B5EF4-FFF2-40B4-BE49-F238E27FC236}">
                <a16:creationId xmlns:a16="http://schemas.microsoft.com/office/drawing/2014/main" id="{2DCBDB71-C30E-5384-E618-85E3561E8E6A}"/>
              </a:ext>
            </a:extLst>
          </p:cNvPr>
          <p:cNvSpPr txBox="1"/>
          <p:nvPr/>
        </p:nvSpPr>
        <p:spPr>
          <a:xfrm>
            <a:off x="96838" y="3071813"/>
            <a:ext cx="4214812" cy="1077912"/>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Lua tornou-se em sangue</a:t>
            </a:r>
            <a:endParaRPr lang="pt-BR" sz="2400" b="1" i="1" dirty="0">
              <a:solidFill>
                <a:schemeClr val="bg1"/>
              </a:solidFill>
              <a:effectLst>
                <a:outerShdw blurRad="50800" dist="50800" dir="5400000" algn="ctr" rotWithShape="0">
                  <a:schemeClr val="tx1"/>
                </a:outerShdw>
              </a:effectLst>
              <a:latin typeface="Futura Md BT" pitchFamily="34" charset="0"/>
            </a:endParaRPr>
          </a:p>
        </p:txBody>
      </p:sp>
      <p:sp>
        <p:nvSpPr>
          <p:cNvPr id="4" name="CaixaDeTexto 3">
            <a:extLst>
              <a:ext uri="{FF2B5EF4-FFF2-40B4-BE49-F238E27FC236}">
                <a16:creationId xmlns:a16="http://schemas.microsoft.com/office/drawing/2014/main" id="{5316E131-BEF7-85A8-76A4-1E6F95C2AE3C}"/>
              </a:ext>
            </a:extLst>
          </p:cNvPr>
          <p:cNvSpPr txBox="1"/>
          <p:nvPr/>
        </p:nvSpPr>
        <p:spPr>
          <a:xfrm>
            <a:off x="4357688" y="1565275"/>
            <a:ext cx="4214812" cy="1077913"/>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Escurecimento do Sol</a:t>
            </a:r>
            <a:endParaRPr lang="pt-BR" sz="2400" b="1" i="1" dirty="0">
              <a:solidFill>
                <a:schemeClr val="bg1"/>
              </a:solidFill>
              <a:effectLst>
                <a:outerShdw blurRad="50800" dist="50800" dir="5400000" algn="ctr" rotWithShape="0">
                  <a:schemeClr val="tx1"/>
                </a:outerShdw>
              </a:effectLst>
              <a:latin typeface="Futura Md BT" pitchFamily="34" charset="0"/>
            </a:endParaRPr>
          </a:p>
        </p:txBody>
      </p:sp>
      <p:sp>
        <p:nvSpPr>
          <p:cNvPr id="5" name="CaixaDeTexto 4">
            <a:extLst>
              <a:ext uri="{FF2B5EF4-FFF2-40B4-BE49-F238E27FC236}">
                <a16:creationId xmlns:a16="http://schemas.microsoft.com/office/drawing/2014/main" id="{60DF4ACD-85A4-EC77-7304-41D9FD8A5181}"/>
              </a:ext>
            </a:extLst>
          </p:cNvPr>
          <p:cNvSpPr txBox="1"/>
          <p:nvPr/>
        </p:nvSpPr>
        <p:spPr>
          <a:xfrm>
            <a:off x="4429125" y="3084513"/>
            <a:ext cx="4214813" cy="1077912"/>
          </a:xfrm>
          <a:prstGeom prst="rect">
            <a:avLst/>
          </a:prstGeom>
          <a:noFill/>
        </p:spPr>
        <p:txBody>
          <a:bodyPr>
            <a:spAutoFit/>
          </a:bodyPr>
          <a:lstStyle/>
          <a:p>
            <a:pPr algn="ctr" fontAlgn="auto">
              <a:spcBef>
                <a:spcPts val="0"/>
              </a:spcBef>
              <a:spcAft>
                <a:spcPts val="0"/>
              </a:spcAft>
              <a:defRPr/>
            </a:pPr>
            <a:r>
              <a:rPr lang="pt-BR" sz="3200" b="1" dirty="0">
                <a:solidFill>
                  <a:srgbClr val="FFC000"/>
                </a:solidFill>
                <a:effectLst>
                  <a:outerShdw blurRad="50800" dist="50800" dir="5400000" algn="ctr" rotWithShape="0">
                    <a:schemeClr val="tx1"/>
                  </a:outerShdw>
                </a:effectLst>
                <a:latin typeface="Futura Md BT" pitchFamily="34" charset="0"/>
              </a:rPr>
              <a:t>Queda das</a:t>
            </a:r>
            <a:br>
              <a:rPr lang="pt-BR" sz="3200" b="1" dirty="0">
                <a:solidFill>
                  <a:srgbClr val="FFC000"/>
                </a:solidFill>
                <a:effectLst>
                  <a:outerShdw blurRad="50800" dist="50800" dir="5400000" algn="ctr" rotWithShape="0">
                    <a:schemeClr val="tx1"/>
                  </a:outerShdw>
                </a:effectLst>
                <a:latin typeface="Futura Md BT" pitchFamily="34" charset="0"/>
              </a:rPr>
            </a:br>
            <a:r>
              <a:rPr lang="pt-BR" sz="3200" b="1" dirty="0">
                <a:solidFill>
                  <a:srgbClr val="FFC000"/>
                </a:solidFill>
                <a:effectLst>
                  <a:outerShdw blurRad="50800" dist="50800" dir="5400000" algn="ctr" rotWithShape="0">
                    <a:schemeClr val="tx1"/>
                  </a:outerShdw>
                </a:effectLst>
                <a:latin typeface="Futura Md BT" pitchFamily="34" charset="0"/>
              </a:rPr>
              <a:t>Estrelas</a:t>
            </a:r>
            <a:endParaRPr lang="pt-BR" sz="2400" b="1" i="1" dirty="0">
              <a:solidFill>
                <a:schemeClr val="bg1"/>
              </a:solidFill>
              <a:effectLst>
                <a:outerShdw blurRad="50800" dist="50800" dir="5400000" algn="ctr" rotWithShape="0">
                  <a:schemeClr val="tx1"/>
                </a:outerShdw>
              </a:effectLst>
              <a:latin typeface="Futura Md BT" pitchFamily="34" charset="0"/>
            </a:endParaRP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F333B5-1A51-27D7-7E19-DFC8A2867EBC}"/>
              </a:ext>
            </a:extLst>
          </p:cNvPr>
          <p:cNvSpPr txBox="1"/>
          <p:nvPr/>
        </p:nvSpPr>
        <p:spPr>
          <a:xfrm>
            <a:off x="3429000" y="571500"/>
            <a:ext cx="5000625" cy="1938338"/>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O GRANDE TERREMOTO DE LISBOA</a:t>
            </a:r>
          </a:p>
        </p:txBody>
      </p:sp>
      <p:sp>
        <p:nvSpPr>
          <p:cNvPr id="3" name="CaixaDeTexto 2">
            <a:extLst>
              <a:ext uri="{FF2B5EF4-FFF2-40B4-BE49-F238E27FC236}">
                <a16:creationId xmlns:a16="http://schemas.microsoft.com/office/drawing/2014/main" id="{ACF1BCC9-0464-236F-667A-094F92622340}"/>
              </a:ext>
            </a:extLst>
          </p:cNvPr>
          <p:cNvSpPr txBox="1"/>
          <p:nvPr/>
        </p:nvSpPr>
        <p:spPr>
          <a:xfrm>
            <a:off x="3643313" y="2906713"/>
            <a:ext cx="4572000"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Em cumprimento a profecia Bíblica o “grande terremoto” de Apocalipse 6 é identificado com o grande terremoto de Lisboa no dia 1º de novembro de 1755.</a:t>
            </a: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327EBF4-7A29-830E-D1E9-A794A2BD7B7A}"/>
              </a:ext>
            </a:extLst>
          </p:cNvPr>
          <p:cNvSpPr txBox="1"/>
          <p:nvPr/>
        </p:nvSpPr>
        <p:spPr>
          <a:xfrm>
            <a:off x="642938" y="606425"/>
            <a:ext cx="7358062" cy="489426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“Grande parte da Argélia foi destruída; e a pequena distância de Marrocos, foi tragada uma aldeia de mais ou menos 10 mil habitantes.  Foi na Espanha e Portugal que o choque atingiu a maior violência. Diz-se que em </a:t>
            </a:r>
            <a:r>
              <a:rPr lang="pt-BR" sz="2400" b="1" dirty="0" err="1">
                <a:solidFill>
                  <a:schemeClr val="bg1"/>
                </a:solidFill>
                <a:effectLst>
                  <a:outerShdw blurRad="50800" dist="50800" dir="5400000" algn="ctr" rotWithShape="0">
                    <a:schemeClr val="tx1"/>
                  </a:outerShdw>
                </a:effectLst>
                <a:latin typeface="Futura Md BT" pitchFamily="34" charset="0"/>
              </a:rPr>
              <a:t>Cadiz</a:t>
            </a:r>
            <a:r>
              <a:rPr lang="pt-BR" sz="2400" b="1" dirty="0">
                <a:solidFill>
                  <a:schemeClr val="bg1"/>
                </a:solidFill>
                <a:effectLst>
                  <a:outerShdw blurRad="50800" dist="50800" dir="5400000" algn="ctr" rotWithShape="0">
                    <a:schemeClr val="tx1"/>
                  </a:outerShdw>
                </a:effectLst>
                <a:latin typeface="Futura Md BT" pitchFamily="34" charset="0"/>
              </a:rPr>
              <a:t> a ressaca alcançou a altura de vinte metros.</a:t>
            </a:r>
          </a:p>
          <a:p>
            <a:pPr algn="ctr" fontAlgn="auto">
              <a:spcBef>
                <a:spcPts val="0"/>
              </a:spcBef>
              <a:spcAft>
                <a:spcPts val="0"/>
              </a:spcAft>
              <a:defRPr/>
            </a:pPr>
            <a:endParaRPr lang="pt-BR" sz="24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Montanhas, algumas das maiores de Portugal, foram impetuosamente sacudidas... Em Lisboa, um som como de trovão foi ouvido sob o solo e imediatamente depois violento choque derribou a maior parte da cidade.</a:t>
            </a: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1D7460-4BFD-77FD-7012-2042EDCEE96D}"/>
              </a:ext>
            </a:extLst>
          </p:cNvPr>
          <p:cNvSpPr txBox="1"/>
          <p:nvPr/>
        </p:nvSpPr>
        <p:spPr>
          <a:xfrm>
            <a:off x="500063" y="1071563"/>
            <a:ext cx="4572000" cy="415448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No lapso de mais ou menos seis minutos, pereceram sessenta mil pessoas. O mar a princípio Se retirou, deixando seca a barra; voltou então, levantando-se doze metros ou mais acima de seu nível comum.” </a:t>
            </a:r>
          </a:p>
          <a:p>
            <a:pPr algn="ctr" fontAlgn="auto">
              <a:spcBef>
                <a:spcPts val="0"/>
              </a:spcBef>
              <a:spcAft>
                <a:spcPts val="0"/>
              </a:spcAft>
              <a:defRPr/>
            </a:pPr>
            <a:endParaRPr lang="pt-BR" sz="24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Princípios de Geologia, </a:t>
            </a:r>
            <a:br>
              <a:rPr lang="pt-BR" sz="2400" b="1" i="1" dirty="0">
                <a:solidFill>
                  <a:srgbClr val="FFC000"/>
                </a:solidFill>
                <a:effectLst>
                  <a:outerShdw blurRad="50800" dist="50800" dir="5400000" algn="ctr" rotWithShape="0">
                    <a:schemeClr val="tx1"/>
                  </a:outerShdw>
                </a:effectLst>
                <a:latin typeface="Futura Md BT" pitchFamily="34" charset="0"/>
              </a:rPr>
            </a:br>
            <a:r>
              <a:rPr lang="pt-BR" sz="2400" b="1" i="1" dirty="0">
                <a:solidFill>
                  <a:srgbClr val="FFC000"/>
                </a:solidFill>
                <a:effectLst>
                  <a:outerShdw blurRad="50800" dist="50800" dir="5400000" algn="ctr" rotWithShape="0">
                    <a:schemeClr val="tx1"/>
                  </a:outerShdw>
                </a:effectLst>
                <a:latin typeface="Futura Md BT" pitchFamily="34" charset="0"/>
              </a:rPr>
              <a:t>Sir Charles </a:t>
            </a:r>
            <a:r>
              <a:rPr lang="pt-BR" sz="2400" b="1" i="1" dirty="0" err="1">
                <a:solidFill>
                  <a:srgbClr val="FFC000"/>
                </a:solidFill>
                <a:effectLst>
                  <a:outerShdw blurRad="50800" dist="50800" dir="5400000" algn="ctr" rotWithShape="0">
                    <a:schemeClr val="tx1"/>
                  </a:outerShdw>
                </a:effectLst>
                <a:latin typeface="Futura Md BT" pitchFamily="34" charset="0"/>
              </a:rPr>
              <a:t>Lyell</a:t>
            </a:r>
            <a:r>
              <a:rPr lang="pt-BR" sz="2400" b="1" i="1" dirty="0">
                <a:solidFill>
                  <a:srgbClr val="FFC000"/>
                </a:solidFill>
                <a:effectLst>
                  <a:outerShdw blurRad="50800" dist="50800" dir="5400000" algn="ctr" rotWithShape="0">
                    <a:schemeClr val="tx1"/>
                  </a:outerShdw>
                </a:effectLst>
                <a:latin typeface="Futura Md BT" pitchFamily="34" charset="0"/>
              </a:rPr>
              <a:t>.</a:t>
            </a:r>
          </a:p>
        </p:txBody>
      </p:sp>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568D66-8B23-4082-01FF-8D64A3A40D01}"/>
              </a:ext>
            </a:extLst>
          </p:cNvPr>
          <p:cNvSpPr txBox="1"/>
          <p:nvPr/>
        </p:nvSpPr>
        <p:spPr>
          <a:xfrm>
            <a:off x="214313" y="223838"/>
            <a:ext cx="5357812" cy="5848350"/>
          </a:xfrm>
          <a:prstGeom prst="rect">
            <a:avLst/>
          </a:prstGeom>
          <a:noFill/>
        </p:spPr>
        <p:txBody>
          <a:bodyPr>
            <a:spAutoFit/>
          </a:bodyPr>
          <a:lstStyle/>
          <a:p>
            <a:pPr algn="ctr" fontAlgn="auto">
              <a:spcBef>
                <a:spcPts val="0"/>
              </a:spcBef>
              <a:spcAft>
                <a:spcPts val="0"/>
              </a:spcAft>
              <a:defRPr/>
            </a:pPr>
            <a:r>
              <a:rPr lang="pt-BR" sz="2200" b="1" dirty="0">
                <a:solidFill>
                  <a:schemeClr val="bg1"/>
                </a:solidFill>
                <a:effectLst>
                  <a:outerShdw blurRad="50800" dist="50800" dir="5400000" algn="ctr" rotWithShape="0">
                    <a:schemeClr val="tx1"/>
                  </a:outerShdw>
                </a:effectLst>
                <a:latin typeface="Futura Md BT" pitchFamily="34" charset="0"/>
              </a:rPr>
              <a:t>“ O choque do terremoto foi instantaneamente seguido da queda de todas as igrejas e conventos, de quase todos os grandes edifícios públicos, e de mais da quarta parte das casas. Duas horas depois, aproximadamente, irromperam incêndios em diferentes quarteirões, e com tal violência se alastraram pelo espaço de quase três dias, que a cidade ficou completamente desolada. O terror do povo foi indescritível... Estavam além das lágrimas.”</a:t>
            </a:r>
          </a:p>
          <a:p>
            <a:pPr algn="ctr" fontAlgn="auto">
              <a:spcBef>
                <a:spcPts val="0"/>
              </a:spcBef>
              <a:spcAft>
                <a:spcPts val="0"/>
              </a:spcAft>
              <a:defRPr/>
            </a:pPr>
            <a:endParaRPr lang="pt-BR" sz="16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200" b="1" i="1" dirty="0">
                <a:solidFill>
                  <a:srgbClr val="FFC000"/>
                </a:solidFill>
                <a:effectLst>
                  <a:outerShdw blurRad="50800" dist="50800" dir="5400000" algn="ctr" rotWithShape="0">
                    <a:schemeClr val="tx1"/>
                  </a:outerShdw>
                </a:effectLst>
                <a:latin typeface="Futura Md BT" pitchFamily="34" charset="0"/>
              </a:rPr>
              <a:t> Enciclopédia Americana, art. Lisboa</a:t>
            </a:r>
          </a:p>
        </p:txBody>
      </p:sp>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12BA91-CCD4-6AB4-37E0-888A2ACEC99C}"/>
              </a:ext>
            </a:extLst>
          </p:cNvPr>
          <p:cNvSpPr txBox="1"/>
          <p:nvPr/>
        </p:nvSpPr>
        <p:spPr>
          <a:xfrm>
            <a:off x="3429000" y="1774825"/>
            <a:ext cx="5000625" cy="1939925"/>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ESCURECIMENTO DO SOL E LUA EM SANGUE</a:t>
            </a:r>
          </a:p>
        </p:txBody>
      </p:sp>
      <p:sp>
        <p:nvSpPr>
          <p:cNvPr id="3" name="CaixaDeTexto 2">
            <a:extLst>
              <a:ext uri="{FF2B5EF4-FFF2-40B4-BE49-F238E27FC236}">
                <a16:creationId xmlns:a16="http://schemas.microsoft.com/office/drawing/2014/main" id="{FBF78811-C1C7-E867-714A-0AF855F36D98}"/>
              </a:ext>
            </a:extLst>
          </p:cNvPr>
          <p:cNvSpPr txBox="1"/>
          <p:nvPr/>
        </p:nvSpPr>
        <p:spPr>
          <a:xfrm>
            <a:off x="3643313" y="4110038"/>
            <a:ext cx="4572000" cy="46196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19 de Maio de 1780</a:t>
            </a:r>
          </a:p>
        </p:txBody>
      </p:sp>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4A1CC46-3EDD-189F-F645-AFA2530E2B98}"/>
              </a:ext>
            </a:extLst>
          </p:cNvPr>
          <p:cNvSpPr txBox="1"/>
          <p:nvPr/>
        </p:nvSpPr>
        <p:spPr>
          <a:xfrm>
            <a:off x="285750" y="214313"/>
            <a:ext cx="7878763" cy="600233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Uma testemunha ocular que vivia em Massachusetts, descreveu: “Pela manhã surgiu claro o Sol, mas logo se ocultou. As nuvens se tornaram sombrias e delas, negras e ameaçadoras como logo se mostraram, chamejavam relâmpagos; ribombavam trovões, caindo leve aguaceiro. Pôr volta das nove horas, as nuvens se tornaram mais finas, tomando uma aparência bronzeada ou acobreada... Alguns minutos mais tarde, pesada nuvem negra se espalhou pôr todo o céu, exceto numa estreita orla do horizonte, e ficou tão escuro como usualmente é às nove horas de uma noite de verão...”</a:t>
            </a:r>
          </a:p>
          <a:p>
            <a:pPr algn="ctr" fontAlgn="auto">
              <a:spcBef>
                <a:spcPts val="0"/>
              </a:spcBef>
              <a:spcAft>
                <a:spcPts val="0"/>
              </a:spcAft>
              <a:defRPr/>
            </a:pPr>
            <a:br>
              <a:rPr lang="pt-BR" sz="1200" b="1" i="1" dirty="0">
                <a:solidFill>
                  <a:srgbClr val="FFC000"/>
                </a:solidFill>
                <a:effectLst>
                  <a:outerShdw blurRad="50800" dist="50800" dir="5400000" algn="ctr" rotWithShape="0">
                    <a:schemeClr val="tx1"/>
                  </a:outerShdw>
                </a:effectLst>
                <a:latin typeface="Futura Md BT" pitchFamily="34" charset="0"/>
              </a:rPr>
            </a:br>
            <a:r>
              <a:rPr lang="pt-BR" sz="2400" b="1" i="1" dirty="0">
                <a:solidFill>
                  <a:srgbClr val="FFC000"/>
                </a:solidFill>
                <a:effectLst>
                  <a:outerShdw blurRad="50800" dist="50800" dir="5400000" algn="ctr" rotWithShape="0">
                    <a:schemeClr val="tx1"/>
                  </a:outerShdw>
                </a:effectLst>
                <a:latin typeface="Futura Md BT" pitchFamily="34" charset="0"/>
              </a:rPr>
              <a:t> O Grande Conflito, pág. 306</a:t>
            </a:r>
          </a:p>
        </p:txBody>
      </p:sp>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5CDA93D-42A0-4178-DADC-425FC4D2E227}"/>
              </a:ext>
            </a:extLst>
          </p:cNvPr>
          <p:cNvSpPr txBox="1"/>
          <p:nvPr/>
        </p:nvSpPr>
        <p:spPr>
          <a:xfrm>
            <a:off x="285750" y="534988"/>
            <a:ext cx="7878763" cy="489426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 Único ou quase único em sua espécie pelo misterioso e até agora </a:t>
            </a:r>
            <a:r>
              <a:rPr lang="pt-BR" sz="2400" b="1" dirty="0" err="1">
                <a:solidFill>
                  <a:schemeClr val="bg1"/>
                </a:solidFill>
                <a:effectLst>
                  <a:outerShdw blurRad="50800" dist="50800" dir="5400000" algn="ctr" rotWithShape="0">
                    <a:schemeClr val="tx1"/>
                  </a:outerShdw>
                </a:effectLst>
                <a:latin typeface="Futura Md BT" pitchFamily="34" charset="0"/>
              </a:rPr>
              <a:t>inexplicado</a:t>
            </a:r>
            <a:r>
              <a:rPr lang="pt-BR" sz="2400" b="1" dirty="0">
                <a:solidFill>
                  <a:schemeClr val="bg1"/>
                </a:solidFill>
                <a:effectLst>
                  <a:outerShdw blurRad="50800" dist="50800" dir="5400000" algn="ctr" rotWithShape="0">
                    <a:schemeClr val="tx1"/>
                  </a:outerShdw>
                </a:effectLst>
                <a:latin typeface="Futura Md BT" pitchFamily="34" charset="0"/>
              </a:rPr>
              <a:t> fenômeno que nele se verificou... Foi o dia escuro de 19 de maio de 1780  de inexplicável escuridão que cobriu todo o céu e atmosfera visíveis em Nova Inglaterra.”</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 O Grande Conflito, pág. 306</a:t>
            </a:r>
          </a:p>
          <a:p>
            <a:pPr algn="ctr" fontAlgn="auto">
              <a:spcBef>
                <a:spcPts val="0"/>
              </a:spcBef>
              <a:spcAft>
                <a:spcPts val="0"/>
              </a:spcAft>
              <a:defRPr/>
            </a:pPr>
            <a:endParaRPr lang="pt-BR" sz="24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“Desde o tempo de Moisés, nenhum período de trevas e igual densidade, extensão e duração, já se registrou.” </a:t>
            </a:r>
          </a:p>
          <a:p>
            <a:pPr algn="ctr" fontAlgn="auto">
              <a:spcBef>
                <a:spcPts val="0"/>
              </a:spcBef>
              <a:spcAft>
                <a:spcPts val="0"/>
              </a:spcAft>
              <a:defRPr/>
            </a:pPr>
            <a:br>
              <a:rPr lang="pt-BR" sz="1200" b="1" i="1" dirty="0">
                <a:solidFill>
                  <a:srgbClr val="FFC000"/>
                </a:solidFill>
                <a:effectLst>
                  <a:outerShdw blurRad="50800" dist="50800" dir="5400000" algn="ctr" rotWithShape="0">
                    <a:schemeClr val="tx1"/>
                  </a:outerShdw>
                </a:effectLst>
                <a:latin typeface="Futura Md BT" pitchFamily="34" charset="0"/>
              </a:rPr>
            </a:br>
            <a:r>
              <a:rPr lang="pt-BR" sz="2400" b="1" i="1" dirty="0">
                <a:solidFill>
                  <a:srgbClr val="FFC000"/>
                </a:solidFill>
                <a:effectLst>
                  <a:outerShdw blurRad="50800" dist="50800" dir="5400000" algn="ctr" rotWithShape="0">
                    <a:schemeClr val="tx1"/>
                  </a:outerShdw>
                </a:effectLst>
                <a:latin typeface="Futura Md BT" pitchFamily="34" charset="0"/>
              </a:rPr>
              <a:t> O Grande Conflito, pág. 307</a:t>
            </a:r>
          </a:p>
        </p:txBody>
      </p:sp>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2DD4D48-116C-7AC7-A248-0E01DA427445}"/>
              </a:ext>
            </a:extLst>
          </p:cNvPr>
          <p:cNvSpPr txBox="1"/>
          <p:nvPr/>
        </p:nvSpPr>
        <p:spPr>
          <a:xfrm>
            <a:off x="376238" y="1722438"/>
            <a:ext cx="7877175" cy="286226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 extensão dessas trevas foi extraordinária. Observaram-se na parte oriental até </a:t>
            </a:r>
            <a:r>
              <a:rPr lang="pt-BR" sz="2400" b="1" dirty="0" err="1">
                <a:solidFill>
                  <a:schemeClr val="bg1"/>
                </a:solidFill>
                <a:effectLst>
                  <a:outerShdw blurRad="50800" dist="50800" dir="5400000" algn="ctr" rotWithShape="0">
                    <a:schemeClr val="tx1"/>
                  </a:outerShdw>
                </a:effectLst>
                <a:latin typeface="Futura Md BT" pitchFamily="34" charset="0"/>
              </a:rPr>
              <a:t>Falmouth</a:t>
            </a:r>
            <a:r>
              <a:rPr lang="pt-BR" sz="2400" b="1" dirty="0">
                <a:solidFill>
                  <a:schemeClr val="bg1"/>
                </a:solidFill>
                <a:effectLst>
                  <a:outerShdw blurRad="50800" dist="50800" dir="5400000" algn="ctr" rotWithShape="0">
                    <a:schemeClr val="tx1"/>
                  </a:outerShdw>
                </a:effectLst>
                <a:latin typeface="Futura Md BT" pitchFamily="34" charset="0"/>
              </a:rPr>
              <a:t>. Para o oeste, atingiram a parte mais remota de </a:t>
            </a:r>
            <a:r>
              <a:rPr lang="pt-BR" sz="2400" b="1" dirty="0" err="1">
                <a:solidFill>
                  <a:schemeClr val="bg1"/>
                </a:solidFill>
                <a:effectLst>
                  <a:outerShdw blurRad="50800" dist="50800" dir="5400000" algn="ctr" rotWithShape="0">
                    <a:schemeClr val="tx1"/>
                  </a:outerShdw>
                </a:effectLst>
                <a:latin typeface="Futura Md BT" pitchFamily="34" charset="0"/>
              </a:rPr>
              <a:t>Connecticut</a:t>
            </a:r>
            <a:r>
              <a:rPr lang="pt-BR" sz="2400" b="1" dirty="0">
                <a:solidFill>
                  <a:schemeClr val="bg1"/>
                </a:solidFill>
                <a:effectLst>
                  <a:outerShdw blurRad="50800" dist="50800" dir="5400000" algn="ctr" rotWithShape="0">
                    <a:schemeClr val="tx1"/>
                  </a:outerShdw>
                </a:effectLst>
                <a:latin typeface="Futura Md BT" pitchFamily="34" charset="0"/>
              </a:rPr>
              <a:t> e </a:t>
            </a:r>
            <a:r>
              <a:rPr lang="pt-BR" sz="2400" b="1" dirty="0" err="1">
                <a:solidFill>
                  <a:schemeClr val="bg1"/>
                </a:solidFill>
                <a:effectLst>
                  <a:outerShdw blurRad="50800" dist="50800" dir="5400000" algn="ctr" rotWithShape="0">
                    <a:schemeClr val="tx1"/>
                  </a:outerShdw>
                </a:effectLst>
                <a:latin typeface="Futura Md BT" pitchFamily="34" charset="0"/>
              </a:rPr>
              <a:t>Albany</a:t>
            </a:r>
            <a:r>
              <a:rPr lang="pt-BR" sz="2400" b="1" dirty="0">
                <a:solidFill>
                  <a:schemeClr val="bg1"/>
                </a:solidFill>
                <a:effectLst>
                  <a:outerShdw blurRad="50800" dist="50800" dir="5400000" algn="ctr" rotWithShape="0">
                    <a:schemeClr val="tx1"/>
                  </a:outerShdw>
                </a:effectLst>
                <a:latin typeface="Futura Md BT" pitchFamily="34" charset="0"/>
              </a:rPr>
              <a:t>. Para o sul foram observadas ao longo das costas, e ao norte até onde se estende a colonização americana.”</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 O Grande Conflito, pág. 307</a:t>
            </a:r>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7974D31-0F92-CD40-72FA-549F5E98DEE1}"/>
              </a:ext>
            </a:extLst>
          </p:cNvPr>
          <p:cNvSpPr txBox="1"/>
          <p:nvPr/>
        </p:nvSpPr>
        <p:spPr>
          <a:xfrm>
            <a:off x="2643188" y="1898650"/>
            <a:ext cx="5753100" cy="181610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“O sol se converterá em trevas, e a lua, em sangue, antes que venha o grande e terrível Dia do Senhor.” </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Joel 2: 31</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B97FEA5-553D-C895-B041-AA693A288900}"/>
              </a:ext>
            </a:extLst>
          </p:cNvPr>
          <p:cNvSpPr txBox="1"/>
          <p:nvPr/>
        </p:nvSpPr>
        <p:spPr>
          <a:xfrm>
            <a:off x="4116388" y="1214438"/>
            <a:ext cx="4027487" cy="3970337"/>
          </a:xfrm>
          <a:prstGeom prst="rect">
            <a:avLst/>
          </a:prstGeom>
          <a:noFill/>
        </p:spPr>
        <p:txBody>
          <a:bodyPr>
            <a:spAutoFit/>
          </a:bodyPr>
          <a:lstStyle/>
          <a:p>
            <a:pPr algn="ct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“É evidente que são </a:t>
            </a:r>
            <a:r>
              <a:rPr lang="pt-BR" sz="2800" b="1" dirty="0">
                <a:solidFill>
                  <a:srgbClr val="FFC000"/>
                </a:solidFill>
                <a:effectLst>
                  <a:outerShdw blurRad="50800" dist="50800" dir="5400000" algn="ctr" rotWithShape="0">
                    <a:schemeClr val="tx1"/>
                  </a:outerShdw>
                </a:effectLst>
                <a:latin typeface="Futura Md BT" pitchFamily="34" charset="0"/>
              </a:rPr>
              <a:t>profecias básicas </a:t>
            </a:r>
            <a:r>
              <a:rPr lang="pt-BR" sz="2800" b="1" dirty="0">
                <a:solidFill>
                  <a:schemeClr val="bg1"/>
                </a:solidFill>
                <a:effectLst>
                  <a:outerShdw blurRad="50800" dist="50800" dir="5400000" algn="ctr" rotWithShape="0">
                    <a:schemeClr val="tx1"/>
                  </a:outerShdw>
                </a:effectLst>
                <a:latin typeface="Futura Md BT" pitchFamily="34" charset="0"/>
              </a:rPr>
              <a:t>dos </a:t>
            </a:r>
            <a:r>
              <a:rPr lang="pt-BR" sz="2800" b="1" dirty="0">
                <a:solidFill>
                  <a:srgbClr val="FFC000"/>
                </a:solidFill>
                <a:effectLst>
                  <a:outerShdw blurRad="50800" dist="50800" dir="5400000" algn="ctr" rotWithShape="0">
                    <a:schemeClr val="tx1"/>
                  </a:outerShdw>
                </a:effectLst>
                <a:latin typeface="Futura Md BT" pitchFamily="34" charset="0"/>
              </a:rPr>
              <a:t>sete períodos </a:t>
            </a:r>
            <a:r>
              <a:rPr lang="pt-BR" sz="2800" b="1" dirty="0">
                <a:solidFill>
                  <a:schemeClr val="bg1"/>
                </a:solidFill>
                <a:effectLst>
                  <a:outerShdw blurRad="50800" dist="50800" dir="5400000" algn="ctr" rotWithShape="0">
                    <a:schemeClr val="tx1"/>
                  </a:outerShdw>
                </a:effectLst>
                <a:latin typeface="Futura Md BT" pitchFamily="34" charset="0"/>
              </a:rPr>
              <a:t>que a igreja viveria </a:t>
            </a:r>
            <a:r>
              <a:rPr lang="pt-BR" sz="2800" b="1" dirty="0">
                <a:solidFill>
                  <a:srgbClr val="FFC000"/>
                </a:solidFill>
                <a:effectLst>
                  <a:outerShdw blurRad="50800" dist="50800" dir="5400000" algn="ctr" rotWithShape="0">
                    <a:schemeClr val="tx1"/>
                  </a:outerShdw>
                </a:effectLst>
                <a:latin typeface="Futura Md BT" pitchFamily="34" charset="0"/>
              </a:rPr>
              <a:t>desde a sua fundação até a segunda vinda de Jesus</a:t>
            </a:r>
            <a:r>
              <a:rPr lang="pt-BR" sz="2800" b="1" dirty="0">
                <a:solidFill>
                  <a:schemeClr val="bg1"/>
                </a:solidFill>
                <a:effectLst>
                  <a:outerShdw blurRad="50800" dist="50800" dir="5400000" algn="ctr" rotWithShape="0">
                    <a:schemeClr val="tx1"/>
                  </a:outerShdw>
                </a:effectLst>
                <a:latin typeface="Futura Md BT" pitchFamily="34" charset="0"/>
              </a:rPr>
              <a:t>, descrita na última parte do sexto selo.”</a:t>
            </a:r>
          </a:p>
        </p:txBody>
      </p:sp>
    </p:spTree>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8527A63-2195-3623-FE69-F5FC733A70F8}"/>
              </a:ext>
            </a:extLst>
          </p:cNvPr>
          <p:cNvSpPr txBox="1"/>
          <p:nvPr/>
        </p:nvSpPr>
        <p:spPr>
          <a:xfrm>
            <a:off x="2428875" y="900113"/>
            <a:ext cx="5753100" cy="3600450"/>
          </a:xfrm>
          <a:prstGeom prst="rect">
            <a:avLst/>
          </a:prstGeom>
          <a:noFill/>
        </p:spPr>
        <p:txBody>
          <a:bodyPr>
            <a:spAutoFit/>
          </a:bodyPr>
          <a:lstStyle/>
          <a:p>
            <a:pPr algn="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“Posto que às nove horas daquela noite a Lua surgisse cheia, não produziu o mínimo efeito em relação àquelas sombras sepulcrais. Depois de meia-noite </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chemeClr val="bg1"/>
                </a:solidFill>
                <a:effectLst>
                  <a:outerShdw blurRad="50800" dist="50800" dir="5400000" algn="ctr" rotWithShape="0">
                    <a:schemeClr val="tx1"/>
                  </a:outerShdw>
                </a:effectLst>
                <a:latin typeface="Futura Md BT" pitchFamily="34" charset="0"/>
              </a:rPr>
              <a:t>as trevas se desvaneceram, e a Lua, ao tornar-se visível, tinha a aparência de sangue.” </a:t>
            </a:r>
          </a:p>
          <a:p>
            <a:pPr algn="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O Grande Conflito, 307</a:t>
            </a:r>
          </a:p>
        </p:txBody>
      </p:sp>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EB2AE9F-C263-2FB3-55D2-03A17AD78A86}"/>
              </a:ext>
            </a:extLst>
          </p:cNvPr>
          <p:cNvSpPr txBox="1"/>
          <p:nvPr/>
        </p:nvSpPr>
        <p:spPr>
          <a:xfrm>
            <a:off x="500063" y="1890713"/>
            <a:ext cx="5000625" cy="1323975"/>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CHUVA DE ESTRELAS</a:t>
            </a:r>
          </a:p>
        </p:txBody>
      </p:sp>
      <p:sp>
        <p:nvSpPr>
          <p:cNvPr id="3" name="CaixaDeTexto 2">
            <a:extLst>
              <a:ext uri="{FF2B5EF4-FFF2-40B4-BE49-F238E27FC236}">
                <a16:creationId xmlns:a16="http://schemas.microsoft.com/office/drawing/2014/main" id="{67C5698B-1567-9425-B047-684C43F9F57E}"/>
              </a:ext>
            </a:extLst>
          </p:cNvPr>
          <p:cNvSpPr txBox="1"/>
          <p:nvPr/>
        </p:nvSpPr>
        <p:spPr>
          <a:xfrm>
            <a:off x="714375" y="4110038"/>
            <a:ext cx="4572000" cy="46196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13 de novembro de 1833</a:t>
            </a:r>
          </a:p>
        </p:txBody>
      </p:sp>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0790E10-0CA8-9A0A-8135-7E06DE2E392E}"/>
              </a:ext>
            </a:extLst>
          </p:cNvPr>
          <p:cNvSpPr txBox="1"/>
          <p:nvPr/>
        </p:nvSpPr>
        <p:spPr>
          <a:xfrm>
            <a:off x="376238" y="1500188"/>
            <a:ext cx="7877175" cy="360045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“Raras vezes caiu chuva mais densa do que caíram os meteoros em direção à Terra; Leste, Oeste, Norte e Sul, tudo era o mesmo. Em uma palavra, o céu inteiro parecia em movimento...  O espetáculo como descreveu o diário do professor </a:t>
            </a:r>
            <a:r>
              <a:rPr lang="pt-BR" sz="2400" b="1" dirty="0" err="1">
                <a:solidFill>
                  <a:schemeClr val="bg1"/>
                </a:solidFill>
                <a:effectLst>
                  <a:outerShdw blurRad="50800" dist="50800" dir="5400000" algn="ctr" rotWithShape="0">
                    <a:schemeClr val="tx1"/>
                  </a:outerShdw>
                </a:effectLst>
                <a:latin typeface="Futura Md BT" pitchFamily="34" charset="0"/>
              </a:rPr>
              <a:t>Silliman</a:t>
            </a:r>
            <a:r>
              <a:rPr lang="pt-BR" sz="2400" b="1" dirty="0">
                <a:solidFill>
                  <a:schemeClr val="bg1"/>
                </a:solidFill>
                <a:effectLst>
                  <a:outerShdw blurRad="50800" dist="50800" dir="5400000" algn="ctr" rotWithShape="0">
                    <a:schemeClr val="tx1"/>
                  </a:outerShdw>
                </a:effectLst>
                <a:latin typeface="Futura Md BT" pitchFamily="34" charset="0"/>
              </a:rPr>
              <a:t>, foi visto pôr toda a América do Norte... Desde as duas horas até pleno dia...”  </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 Os Grandes Acontecimentos do Maior dos Séculos, R. M. </a:t>
            </a:r>
            <a:r>
              <a:rPr lang="pt-BR" sz="2400" b="1" i="1" dirty="0" err="1">
                <a:solidFill>
                  <a:srgbClr val="FFC000"/>
                </a:solidFill>
                <a:effectLst>
                  <a:outerShdw blurRad="50800" dist="50800" dir="5400000" algn="ctr" rotWithShape="0">
                    <a:schemeClr val="tx1"/>
                  </a:outerShdw>
                </a:effectLst>
                <a:latin typeface="Futura Md BT" pitchFamily="34" charset="0"/>
              </a:rPr>
              <a:t>Devens</a:t>
            </a:r>
            <a:r>
              <a:rPr lang="pt-BR" sz="2400" b="1" i="1" dirty="0">
                <a:solidFill>
                  <a:srgbClr val="FFC000"/>
                </a:solidFill>
                <a:effectLst>
                  <a:outerShdw blurRad="50800" dist="50800" dir="5400000" algn="ctr" rotWithShape="0">
                    <a:schemeClr val="tx1"/>
                  </a:outerShdw>
                </a:effectLst>
                <a:latin typeface="Futura Md BT" pitchFamily="34" charset="0"/>
              </a:rPr>
              <a:t>.</a:t>
            </a:r>
          </a:p>
        </p:txBody>
      </p:sp>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D3248EC-E02C-3E99-B81B-7FFDFD8C75AA}"/>
              </a:ext>
            </a:extLst>
          </p:cNvPr>
          <p:cNvSpPr txBox="1"/>
          <p:nvPr/>
        </p:nvSpPr>
        <p:spPr>
          <a:xfrm>
            <a:off x="376238" y="1071563"/>
            <a:ext cx="7877175" cy="415448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“As estrelas do céu caíram pela terra, como a figueira, quando abalada por vento forte, deixa cair os seus figos verdes.”  </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i="1" dirty="0">
                <a:solidFill>
                  <a:srgbClr val="FFC000"/>
                </a:solidFill>
                <a:effectLst>
                  <a:outerShdw blurRad="50800" dist="50800" dir="5400000" algn="ctr" rotWithShape="0">
                    <a:schemeClr val="tx1"/>
                  </a:outerShdw>
                </a:effectLst>
                <a:latin typeface="Futura Md BT" pitchFamily="34" charset="0"/>
              </a:rPr>
              <a:t>Apocalipse 6:13</a:t>
            </a:r>
          </a:p>
          <a:p>
            <a:pPr algn="ctr" fontAlgn="auto">
              <a:spcBef>
                <a:spcPts val="0"/>
              </a:spcBef>
              <a:spcAft>
                <a:spcPts val="0"/>
              </a:spcAft>
              <a:defRPr/>
            </a:pPr>
            <a:endParaRPr lang="pt-BR" sz="2400" b="1" i="1" dirty="0">
              <a:solidFill>
                <a:srgbClr val="FFC000"/>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“Não era possível contemplar um quadro mais fiel de uma figueira lançando seus figos quando açoitada por um vento forte.”</a:t>
            </a:r>
          </a:p>
          <a:p>
            <a:pPr algn="ctr" fontAlgn="auto">
              <a:spcBef>
                <a:spcPts val="0"/>
              </a:spcBef>
              <a:spcAft>
                <a:spcPts val="0"/>
              </a:spcAft>
              <a:defRPr/>
            </a:pPr>
            <a:endParaRPr lang="pt-BR" sz="1200" b="1" dirty="0">
              <a:solidFill>
                <a:schemeClr val="bg1"/>
              </a:solidFill>
              <a:effectLst>
                <a:outerShdw blurRad="50800" dist="50800" dir="5400000" algn="ctr" rotWithShape="0">
                  <a:schemeClr val="tx1"/>
                </a:outerShdw>
              </a:effectLst>
              <a:latin typeface="Futura Md BT" pitchFamily="34" charset="0"/>
            </a:endParaRPr>
          </a:p>
          <a:p>
            <a:pPr algn="ctr" fontAlgn="auto">
              <a:spcBef>
                <a:spcPts val="0"/>
              </a:spcBef>
              <a:spcAft>
                <a:spcPts val="0"/>
              </a:spcAft>
              <a:defRPr/>
            </a:pPr>
            <a:r>
              <a:rPr lang="en-US" sz="2400" b="1" i="1" dirty="0">
                <a:solidFill>
                  <a:srgbClr val="FFC000"/>
                </a:solidFill>
                <a:effectLst>
                  <a:outerShdw blurRad="50800" dist="50800" dir="5400000" algn="ctr" rotWithShape="0">
                    <a:schemeClr val="tx1"/>
                  </a:outerShdw>
                </a:effectLst>
                <a:latin typeface="Futura Md BT" pitchFamily="34" charset="0"/>
              </a:rPr>
              <a:t>The Old Country-man, no Advertiser, </a:t>
            </a:r>
            <a:r>
              <a:rPr lang="en-US" sz="2400" b="1" i="1" dirty="0" err="1">
                <a:solidFill>
                  <a:srgbClr val="FFC000"/>
                </a:solidFill>
                <a:effectLst>
                  <a:outerShdw blurRad="50800" dist="50800" dir="5400000" algn="ctr" rotWithShape="0">
                    <a:schemeClr val="tx1"/>
                  </a:outerShdw>
                </a:effectLst>
                <a:latin typeface="Futura Md BT" pitchFamily="34" charset="0"/>
              </a:rPr>
              <a:t>vespertino</a:t>
            </a:r>
            <a:r>
              <a:rPr lang="en-US" sz="2400" b="1" i="1" dirty="0">
                <a:solidFill>
                  <a:srgbClr val="FFC000"/>
                </a:solidFill>
                <a:effectLst>
                  <a:outerShdw blurRad="50800" dist="50800" dir="5400000" algn="ctr" rotWithShape="0">
                    <a:schemeClr val="tx1"/>
                  </a:outerShdw>
                </a:effectLst>
                <a:latin typeface="Futura Md BT" pitchFamily="34" charset="0"/>
              </a:rPr>
              <a:t> de Portland, de 26/11/1833.</a:t>
            </a:r>
            <a:endParaRPr lang="pt-BR" sz="2400" b="1" i="1" dirty="0">
              <a:solidFill>
                <a:srgbClr val="FFC000"/>
              </a:solidFill>
              <a:effectLst>
                <a:outerShdw blurRad="50800" dist="50800" dir="5400000" algn="ctr" rotWithShape="0">
                  <a:schemeClr val="tx1"/>
                </a:outerShdw>
              </a:effectLst>
              <a:latin typeface="Futura Md BT" pitchFamily="34" charset="0"/>
            </a:endParaRPr>
          </a:p>
        </p:txBody>
      </p:sp>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6AFE9F-1AA5-490B-C332-1F307878B6E8}"/>
              </a:ext>
            </a:extLst>
          </p:cNvPr>
          <p:cNvSpPr txBox="1"/>
          <p:nvPr/>
        </p:nvSpPr>
        <p:spPr>
          <a:xfrm>
            <a:off x="357188" y="885825"/>
            <a:ext cx="5000625" cy="440055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Esses quatro episódios deram origem ao tempo do fim, o qual terminará com a Segunda Vinda de Cristo.</a:t>
            </a:r>
          </a:p>
        </p:txBody>
      </p:sp>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1A7B873-3F86-CD5E-12FE-B638478A7714}"/>
              </a:ext>
            </a:extLst>
          </p:cNvPr>
          <p:cNvSpPr txBox="1"/>
          <p:nvPr/>
        </p:nvSpPr>
        <p:spPr>
          <a:xfrm>
            <a:off x="357188" y="214313"/>
            <a:ext cx="6143625" cy="5786437"/>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Outros sinais ainda identificam o tempo do fim:</a:t>
            </a:r>
          </a:p>
          <a:p>
            <a:pPr fontAlgn="auto">
              <a:spcBef>
                <a:spcPts val="0"/>
              </a:spcBef>
              <a:spcAft>
                <a:spcPts val="0"/>
              </a:spcAft>
              <a:defRPr/>
            </a:pPr>
            <a:endParaRPr lang="pt-BR" sz="1600" b="1" dirty="0">
              <a:solidFill>
                <a:srgbClr val="FFC000"/>
              </a:solidFill>
              <a:effectLst>
                <a:outerShdw blurRad="50800" dist="50800" dir="5400000" algn="ctr" rotWithShape="0">
                  <a:schemeClr val="tx1"/>
                </a:outerShdw>
              </a:effectLst>
              <a:latin typeface="Futura Md BT" pitchFamily="34" charset="0"/>
            </a:endParaRPr>
          </a:p>
          <a:p>
            <a:pPr marL="457200" indent="-457200" fontAlgn="auto">
              <a:spcBef>
                <a:spcPts val="1200"/>
              </a:spcBef>
              <a:spcAft>
                <a:spcPts val="0"/>
              </a:spcAft>
              <a:buFont typeface="+mj-lt"/>
              <a:buAutoNum type="arabicPeriod"/>
              <a:defRPr/>
            </a:pPr>
            <a:r>
              <a:rPr lang="pt-BR" sz="2400" b="1" dirty="0">
                <a:solidFill>
                  <a:srgbClr val="FFC000"/>
                </a:solidFill>
                <a:effectLst>
                  <a:outerShdw blurRad="50800" dist="50800" dir="5400000" algn="ctr" rotWithShape="0">
                    <a:schemeClr val="tx1"/>
                  </a:outerShdw>
                </a:effectLst>
                <a:latin typeface="Futura Md BT" pitchFamily="34" charset="0"/>
              </a:rPr>
              <a:t>Guerras</a:t>
            </a:r>
            <a:r>
              <a:rPr lang="pt-BR" sz="2400" b="1" dirty="0">
                <a:solidFill>
                  <a:schemeClr val="bg1"/>
                </a:solidFill>
                <a:effectLst>
                  <a:outerShdw blurRad="50800" dist="50800" dir="5400000" algn="ctr" rotWithShape="0">
                    <a:schemeClr val="tx1"/>
                  </a:outerShdw>
                </a:effectLst>
                <a:latin typeface="Futura Md BT" pitchFamily="34" charset="0"/>
              </a:rPr>
              <a:t> – Mateus 24:7</a:t>
            </a:r>
          </a:p>
          <a:p>
            <a:pPr marL="457200" indent="-457200" fontAlgn="auto">
              <a:spcBef>
                <a:spcPts val="1200"/>
              </a:spcBef>
              <a:spcAft>
                <a:spcPts val="0"/>
              </a:spcAft>
              <a:buFont typeface="+mj-lt"/>
              <a:buAutoNum type="arabicPeriod"/>
              <a:defRPr/>
            </a:pPr>
            <a:r>
              <a:rPr lang="pt-BR" sz="2400" b="1" dirty="0">
                <a:solidFill>
                  <a:srgbClr val="FFC000"/>
                </a:solidFill>
                <a:effectLst>
                  <a:outerShdw blurRad="50800" dist="50800" dir="5400000" algn="ctr" rotWithShape="0">
                    <a:schemeClr val="tx1"/>
                  </a:outerShdw>
                </a:effectLst>
                <a:latin typeface="Futura Md BT" pitchFamily="34" charset="0"/>
              </a:rPr>
              <a:t>Calamidades</a:t>
            </a:r>
            <a:r>
              <a:rPr lang="pt-BR" sz="2400" b="1" dirty="0">
                <a:solidFill>
                  <a:schemeClr val="bg1"/>
                </a:solidFill>
                <a:effectLst>
                  <a:outerShdw blurRad="50800" dist="50800" dir="5400000" algn="ctr" rotWithShape="0">
                    <a:schemeClr val="tx1"/>
                  </a:outerShdw>
                </a:effectLst>
                <a:latin typeface="Futura Md BT" pitchFamily="34" charset="0"/>
              </a:rPr>
              <a:t> – Mateus 24:7</a:t>
            </a:r>
          </a:p>
          <a:p>
            <a:pPr marL="457200" indent="-457200" fontAlgn="auto">
              <a:spcBef>
                <a:spcPts val="1200"/>
              </a:spcBef>
              <a:spcAft>
                <a:spcPts val="0"/>
              </a:spcAft>
              <a:buFont typeface="+mj-lt"/>
              <a:buAutoNum type="arabicPeriod"/>
              <a:defRPr/>
            </a:pPr>
            <a:r>
              <a:rPr lang="pt-BR" sz="2400" b="1" dirty="0">
                <a:solidFill>
                  <a:srgbClr val="FFC000"/>
                </a:solidFill>
                <a:effectLst>
                  <a:outerShdw blurRad="50800" dist="50800" dir="5400000" algn="ctr" rotWithShape="0">
                    <a:schemeClr val="tx1"/>
                  </a:outerShdw>
                </a:effectLst>
                <a:latin typeface="Futura Md BT" pitchFamily="34" charset="0"/>
              </a:rPr>
              <a:t>Luta entre o capital e o trabalho </a:t>
            </a:r>
            <a:r>
              <a:rPr lang="pt-BR" sz="2400" b="1" dirty="0">
                <a:solidFill>
                  <a:schemeClr val="bg1"/>
                </a:solidFill>
                <a:effectLst>
                  <a:outerShdw blurRad="50800" dist="50800" dir="5400000" algn="ctr" rotWithShape="0">
                    <a:schemeClr val="tx1"/>
                  </a:outerShdw>
                </a:effectLst>
                <a:latin typeface="Futura Md BT" pitchFamily="34" charset="0"/>
              </a:rPr>
              <a:t>– Tiago 5:1-8</a:t>
            </a:r>
          </a:p>
          <a:p>
            <a:pPr marL="457200" indent="-457200" fontAlgn="auto">
              <a:spcBef>
                <a:spcPts val="1200"/>
              </a:spcBef>
              <a:spcAft>
                <a:spcPts val="0"/>
              </a:spcAft>
              <a:buFont typeface="+mj-lt"/>
              <a:buAutoNum type="arabicPeriod"/>
              <a:defRPr/>
            </a:pPr>
            <a:r>
              <a:rPr lang="pt-BR" sz="2400" b="1" dirty="0">
                <a:solidFill>
                  <a:srgbClr val="FFC000"/>
                </a:solidFill>
                <a:effectLst>
                  <a:outerShdw blurRad="50800" dist="50800" dir="5400000" algn="ctr" rotWithShape="0">
                    <a:schemeClr val="tx1"/>
                  </a:outerShdw>
                </a:effectLst>
                <a:latin typeface="Futura Md BT" pitchFamily="34" charset="0"/>
              </a:rPr>
              <a:t>Comportamento Social distorcido</a:t>
            </a:r>
            <a:r>
              <a:rPr lang="pt-BR" sz="2400" b="1" dirty="0">
                <a:solidFill>
                  <a:schemeClr val="bg1"/>
                </a:solidFill>
                <a:effectLst>
                  <a:outerShdw blurRad="50800" dist="50800" dir="5400000" algn="ctr" rotWithShape="0">
                    <a:schemeClr val="tx1"/>
                  </a:outerShdw>
                </a:effectLst>
                <a:latin typeface="Futura Md BT" pitchFamily="34" charset="0"/>
              </a:rPr>
              <a:t> – II Timóteo 3:1-5</a:t>
            </a:r>
          </a:p>
          <a:p>
            <a:pPr marL="457200" indent="-457200" fontAlgn="auto">
              <a:spcBef>
                <a:spcPts val="1200"/>
              </a:spcBef>
              <a:spcAft>
                <a:spcPts val="0"/>
              </a:spcAft>
              <a:buFont typeface="+mj-lt"/>
              <a:buAutoNum type="arabicPeriod"/>
              <a:defRPr/>
            </a:pPr>
            <a:r>
              <a:rPr lang="pt-BR" sz="2400" b="1" dirty="0">
                <a:solidFill>
                  <a:srgbClr val="FFC000"/>
                </a:solidFill>
                <a:effectLst>
                  <a:outerShdw blurRad="50800" dist="50800" dir="5400000" algn="ctr" rotWithShape="0">
                    <a:schemeClr val="tx1"/>
                  </a:outerShdw>
                </a:effectLst>
                <a:latin typeface="Futura Md BT" pitchFamily="34" charset="0"/>
              </a:rPr>
              <a:t>O último sinal </a:t>
            </a:r>
            <a:r>
              <a:rPr lang="pt-BR" sz="2400" b="1" dirty="0">
                <a:solidFill>
                  <a:schemeClr val="bg1"/>
                </a:solidFill>
                <a:effectLst>
                  <a:outerShdw blurRad="50800" dist="50800" dir="5400000" algn="ctr" rotWithShape="0">
                    <a:schemeClr val="tx1"/>
                  </a:outerShdw>
                </a:effectLst>
                <a:latin typeface="Futura Md BT" pitchFamily="34" charset="0"/>
              </a:rPr>
              <a:t>– Mateus 24:14 – </a:t>
            </a:r>
            <a:r>
              <a:rPr lang="pt-BR" sz="2400" b="1" i="1" dirty="0">
                <a:solidFill>
                  <a:schemeClr val="bg1"/>
                </a:solidFill>
                <a:effectLst>
                  <a:outerShdw blurRad="50800" dist="50800" dir="5400000" algn="ctr" rotWithShape="0">
                    <a:schemeClr val="tx1"/>
                  </a:outerShdw>
                </a:effectLst>
                <a:latin typeface="Futura Md BT" pitchFamily="34" charset="0"/>
              </a:rPr>
              <a:t>Pregação a todo o mundo</a:t>
            </a:r>
            <a:r>
              <a:rPr lang="pt-BR" sz="2400" b="1" dirty="0">
                <a:solidFill>
                  <a:schemeClr val="bg1"/>
                </a:solidFill>
                <a:effectLst>
                  <a:outerShdw blurRad="50800" dist="50800" dir="5400000" algn="ctr" rotWithShape="0">
                    <a:schemeClr val="tx1"/>
                  </a:outerShdw>
                </a:effectLst>
                <a:latin typeface="Futura Md BT" pitchFamily="34" charset="0"/>
              </a:rPr>
              <a:t>.</a:t>
            </a:r>
          </a:p>
        </p:txBody>
      </p:sp>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96BB05-2789-54F7-A68E-59B232615B24}"/>
              </a:ext>
            </a:extLst>
          </p:cNvPr>
          <p:cNvSpPr txBox="1"/>
          <p:nvPr/>
        </p:nvSpPr>
        <p:spPr>
          <a:xfrm>
            <a:off x="571500" y="1130300"/>
            <a:ext cx="5000625" cy="3786188"/>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O cumprimento dos sinais bíblicos demonstra que muito em breve se abrirá o sétimo selo.</a:t>
            </a:r>
          </a:p>
        </p:txBody>
      </p:sp>
    </p:spTree>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6A3D6C9-F1F8-D4DD-1812-105655EFF80C}"/>
              </a:ext>
            </a:extLst>
          </p:cNvPr>
          <p:cNvSpPr txBox="1"/>
          <p:nvPr/>
        </p:nvSpPr>
        <p:spPr>
          <a:xfrm>
            <a:off x="500063" y="1357313"/>
            <a:ext cx="4786312" cy="4154487"/>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“Vi outro anjo que subia do nascente do sol, tendo o selo do Deus vivo, e clamou em grande voz aos quatro anjos, aqueles aos quais fora dado fazer dano à terra a ao mar, dizendo: Não danifiqueis nem a terra, nem o mar, nem as árvores, até que selarmos na fronte os servos do nosso Deus.”</a:t>
            </a:r>
          </a:p>
        </p:txBody>
      </p:sp>
    </p:spTree>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3E918E1-972A-1EB8-628E-6E1C39BDB99F}"/>
              </a:ext>
            </a:extLst>
          </p:cNvPr>
          <p:cNvSpPr txBox="1"/>
          <p:nvPr/>
        </p:nvSpPr>
        <p:spPr>
          <a:xfrm>
            <a:off x="571500" y="571500"/>
            <a:ext cx="5000625" cy="50165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Antes de abrir-se o sétimo selo, Jesus interrompe a profecia dedica todo o capítulo 7 para explicar-nos quem são os que serão salvos.</a:t>
            </a: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FE9248-0065-7859-8292-43C916163387}"/>
              </a:ext>
            </a:extLst>
          </p:cNvPr>
          <p:cNvSpPr txBox="1"/>
          <p:nvPr/>
        </p:nvSpPr>
        <p:spPr>
          <a:xfrm>
            <a:off x="357188" y="4643438"/>
            <a:ext cx="7929562" cy="120015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CAVALEIROS DO APOCALIPSE</a:t>
            </a:r>
          </a:p>
          <a:p>
            <a:pPr algn="ctr" fontAlgn="auto">
              <a:spcBef>
                <a:spcPts val="0"/>
              </a:spcBef>
              <a:spcAft>
                <a:spcPts val="0"/>
              </a:spcAft>
              <a:defRPr/>
            </a:pPr>
            <a:r>
              <a:rPr lang="pt-BR" sz="3200" b="1" dirty="0">
                <a:solidFill>
                  <a:schemeClr val="bg1"/>
                </a:solidFill>
                <a:effectLst>
                  <a:outerShdw blurRad="50800" dist="50800" dir="5400000" algn="ctr" rotWithShape="0">
                    <a:schemeClr val="tx1"/>
                  </a:outerShdw>
                </a:effectLst>
                <a:latin typeface="Futura Md BT" pitchFamily="34" charset="0"/>
              </a:rPr>
              <a:t>Os quatro primeiros selos</a:t>
            </a:r>
          </a:p>
        </p:txBody>
      </p:sp>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11908CB-EADA-AB1F-8FD6-67AE28BB4FA7}"/>
              </a:ext>
            </a:extLst>
          </p:cNvPr>
          <p:cNvSpPr txBox="1"/>
          <p:nvPr/>
        </p:nvSpPr>
        <p:spPr>
          <a:xfrm>
            <a:off x="428625" y="2398713"/>
            <a:ext cx="5000625" cy="1816100"/>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SEGUNDA VINDA DE CRISTO</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Sétimo Selo</a:t>
            </a:r>
          </a:p>
        </p:txBody>
      </p:sp>
    </p:spTree>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E35C5EF-3600-BFE6-543E-52A7902058C6}"/>
              </a:ext>
            </a:extLst>
          </p:cNvPr>
          <p:cNvSpPr txBox="1"/>
          <p:nvPr/>
        </p:nvSpPr>
        <p:spPr>
          <a:xfrm>
            <a:off x="500063" y="2728913"/>
            <a:ext cx="4786312" cy="120015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o Cordeiro abriu o sétimo selo, houve silêncio no céu por cerca de meia hora.”</a:t>
            </a:r>
          </a:p>
        </p:txBody>
      </p:sp>
    </p:spTree>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00D9BE4-F9F5-0619-2B99-21CC1CC9F8F7}"/>
              </a:ext>
            </a:extLst>
          </p:cNvPr>
          <p:cNvSpPr txBox="1"/>
          <p:nvPr/>
        </p:nvSpPr>
        <p:spPr>
          <a:xfrm>
            <a:off x="357188" y="1214438"/>
            <a:ext cx="5000625" cy="3786187"/>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Esse silêncio no céu se produz por ocasião da Segunda Vinda, quando Jesus vier com seus anjos.</a:t>
            </a:r>
          </a:p>
        </p:txBody>
      </p:sp>
    </p:spTree>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CB2D3F-9649-8C91-A4F6-9E19A0A5FFC1}"/>
              </a:ext>
            </a:extLst>
          </p:cNvPr>
          <p:cNvSpPr txBox="1"/>
          <p:nvPr/>
        </p:nvSpPr>
        <p:spPr>
          <a:xfrm>
            <a:off x="500063" y="2419350"/>
            <a:ext cx="4786312" cy="19383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“Quando vier o Filho do Homem na sua majestade e todos os anjos com ele, então, se assentará no trono da sua glória.”</a:t>
            </a:r>
          </a:p>
        </p:txBody>
      </p:sp>
    </p:spTree>
  </p:cSld>
  <p:clrMapOvr>
    <a:masterClrMapping/>
  </p:clrMapOvr>
  <p:transition>
    <p:randomBar/>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5091939-0650-1170-F672-CEE4F45844FB}"/>
              </a:ext>
            </a:extLst>
          </p:cNvPr>
          <p:cNvSpPr txBox="1"/>
          <p:nvPr/>
        </p:nvSpPr>
        <p:spPr>
          <a:xfrm>
            <a:off x="500063" y="1882775"/>
            <a:ext cx="4786312" cy="304641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“Não retarda o Senhor a sua promessa, como alguns a julgam demorada; pelo contrário, ele é longânimo para convosco, não querendo que nenhum e pereça, senão que todos cheguem ao arrependimento.”</a:t>
            </a:r>
          </a:p>
        </p:txBody>
      </p:sp>
    </p:spTree>
  </p:cSld>
  <p:clrMapOvr>
    <a:masterClrMapping/>
  </p:clrMapOvr>
  <p:transition>
    <p:randomBar/>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D6ED8D2-C9B7-AE10-C9E5-B13B40C2781A}"/>
              </a:ext>
            </a:extLst>
          </p:cNvPr>
          <p:cNvSpPr txBox="1"/>
          <p:nvPr/>
        </p:nvSpPr>
        <p:spPr>
          <a:xfrm>
            <a:off x="500063" y="2786063"/>
            <a:ext cx="4786312" cy="1200150"/>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“Passará o céu e a terra, porém as minhas palavras não passarão.”</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6F0571D-F0BE-16D5-6E23-9B03ABA455D2}"/>
              </a:ext>
            </a:extLst>
          </p:cNvPr>
          <p:cNvSpPr txBox="1"/>
          <p:nvPr/>
        </p:nvSpPr>
        <p:spPr>
          <a:xfrm>
            <a:off x="758825" y="2205038"/>
            <a:ext cx="4027488"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“Vi quando o Cordeiro abriu um dos sete selos e ouvi um dos quatro seres viventes dizendo, como se fosse voz de trovão: Vem!”</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8417C89-413C-C289-D270-4993F6537056}"/>
              </a:ext>
            </a:extLst>
          </p:cNvPr>
          <p:cNvSpPr txBox="1"/>
          <p:nvPr/>
        </p:nvSpPr>
        <p:spPr>
          <a:xfrm>
            <a:off x="758825" y="2205038"/>
            <a:ext cx="4027488"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“Vi, então, e eis um </a:t>
            </a:r>
            <a:r>
              <a:rPr lang="pt-BR" sz="2400" b="1" dirty="0">
                <a:solidFill>
                  <a:srgbClr val="FFC000"/>
                </a:solidFill>
                <a:effectLst>
                  <a:outerShdw blurRad="50800" dist="50800" dir="5400000" algn="ctr" rotWithShape="0">
                    <a:schemeClr val="tx1"/>
                  </a:outerShdw>
                </a:effectLst>
                <a:latin typeface="Futura Md BT" pitchFamily="34" charset="0"/>
              </a:rPr>
              <a:t>cavalo branco </a:t>
            </a:r>
            <a:r>
              <a:rPr lang="pt-BR" sz="2400" b="1" dirty="0">
                <a:solidFill>
                  <a:schemeClr val="bg1"/>
                </a:solidFill>
                <a:effectLst>
                  <a:outerShdw blurRad="50800" dist="50800" dir="5400000" algn="ctr" rotWithShape="0">
                    <a:schemeClr val="tx1"/>
                  </a:outerShdw>
                </a:effectLst>
                <a:latin typeface="Futura Md BT" pitchFamily="34" charset="0"/>
              </a:rPr>
              <a:t>e o seu cavaleiro com um arco; e foi-lhe dada uma coro; e ele saiu vencendo e para vencer.”</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2D43534-0B34-C594-C20F-A774458C0E0A}"/>
              </a:ext>
            </a:extLst>
          </p:cNvPr>
          <p:cNvSpPr txBox="1"/>
          <p:nvPr/>
        </p:nvSpPr>
        <p:spPr>
          <a:xfrm>
            <a:off x="4929188" y="642938"/>
            <a:ext cx="3571875" cy="1878012"/>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CAVALO BRANCO</a:t>
            </a:r>
          </a:p>
          <a:p>
            <a:pPr algn="ctr" fontAlgn="auto">
              <a:spcBef>
                <a:spcPts val="0"/>
              </a:spcBef>
              <a:spcAft>
                <a:spcPts val="0"/>
              </a:spcAft>
              <a:defRPr/>
            </a:pPr>
            <a:r>
              <a:rPr lang="pt-BR" sz="3200" b="1" i="1" dirty="0">
                <a:solidFill>
                  <a:schemeClr val="bg1"/>
                </a:solidFill>
                <a:effectLst>
                  <a:outerShdw blurRad="50800" dist="50800" dir="5400000" algn="ctr" rotWithShape="0">
                    <a:schemeClr val="tx1"/>
                  </a:outerShdw>
                </a:effectLst>
                <a:latin typeface="Futura Md BT" pitchFamily="34" charset="0"/>
              </a:rPr>
              <a:t>Primeiro Selo</a:t>
            </a:r>
          </a:p>
        </p:txBody>
      </p:sp>
      <p:sp>
        <p:nvSpPr>
          <p:cNvPr id="3" name="CaixaDeTexto 2">
            <a:extLst>
              <a:ext uri="{FF2B5EF4-FFF2-40B4-BE49-F238E27FC236}">
                <a16:creationId xmlns:a16="http://schemas.microsoft.com/office/drawing/2014/main" id="{A9EF7AB4-14CB-CDED-83B2-010C834DCAA3}"/>
              </a:ext>
            </a:extLst>
          </p:cNvPr>
          <p:cNvSpPr txBox="1"/>
          <p:nvPr/>
        </p:nvSpPr>
        <p:spPr>
          <a:xfrm>
            <a:off x="3643313" y="3286125"/>
            <a:ext cx="4241800" cy="2616200"/>
          </a:xfrm>
          <a:prstGeom prst="rect">
            <a:avLst/>
          </a:prstGeom>
          <a:noFill/>
        </p:spPr>
        <p:txBody>
          <a:bodyPr>
            <a:spAutoFit/>
          </a:bodyPr>
          <a:lstStyle/>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Igreja até o ano 100 d.C.</a:t>
            </a:r>
          </a:p>
          <a:p>
            <a:pPr algn="ctr" fontAlgn="auto">
              <a:spcBef>
                <a:spcPts val="120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Pregavam a Pureza e Fidelidade a Bíblia. </a:t>
            </a:r>
          </a:p>
          <a:p>
            <a:pPr algn="ctr" fontAlgn="auto">
              <a:spcBef>
                <a:spcPts val="1200"/>
              </a:spcBef>
              <a:spcAft>
                <a:spcPts val="0"/>
              </a:spcAft>
              <a:defRPr/>
            </a:pPr>
            <a:r>
              <a:rPr lang="pt-BR" sz="2400" b="1" dirty="0">
                <a:solidFill>
                  <a:srgbClr val="FFC000"/>
                </a:solidFill>
                <a:effectLst>
                  <a:outerShdw blurRad="50800" dist="50800" dir="5400000" algn="ctr" rotWithShape="0">
                    <a:schemeClr val="tx1"/>
                  </a:outerShdw>
                </a:effectLst>
                <a:latin typeface="Futura Md BT" pitchFamily="34" charset="0"/>
              </a:rPr>
              <a:t>Vitoriosa</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chemeClr val="bg1"/>
                </a:solidFill>
                <a:effectLst>
                  <a:outerShdw blurRad="50800" dist="50800" dir="5400000" algn="ctr" rotWithShape="0">
                    <a:schemeClr val="tx1"/>
                  </a:outerShdw>
                </a:effectLst>
                <a:latin typeface="Futura Md BT" pitchFamily="34" charset="0"/>
              </a:rPr>
              <a:t>Cerca de 6 milhões de cristãos no Século I.</a:t>
            </a: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2338</Words>
  <Application>Microsoft Office PowerPoint</Application>
  <PresentationFormat>Apresentação na tela (4:3)</PresentationFormat>
  <Paragraphs>148</Paragraphs>
  <Slides>65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65</vt:i4>
      </vt:variant>
    </vt:vector>
  </HeadingPairs>
  <TitlesOfParts>
    <vt:vector size="69" baseType="lpstr">
      <vt:lpstr>Arial</vt:lpstr>
      <vt:lpstr>Calibri</vt:lpstr>
      <vt:lpstr>Futura Md BT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Fabio Bergamo</dc:creator>
  <cp:lastModifiedBy>Pr. Marcelo Carvalho</cp:lastModifiedBy>
  <cp:revision>17</cp:revision>
  <dcterms:created xsi:type="dcterms:W3CDTF">2009-01-01T22:45:01Z</dcterms:created>
  <dcterms:modified xsi:type="dcterms:W3CDTF">2022-05-19T17:30:00Z</dcterms:modified>
</cp:coreProperties>
</file>