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9" r:id="rId2"/>
    <p:sldId id="257" r:id="rId3"/>
    <p:sldId id="258" r:id="rId4"/>
    <p:sldId id="305" r:id="rId5"/>
    <p:sldId id="304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5" r:id="rId14"/>
    <p:sldId id="267" r:id="rId15"/>
    <p:sldId id="306" r:id="rId16"/>
    <p:sldId id="268" r:id="rId17"/>
    <p:sldId id="269" r:id="rId18"/>
    <p:sldId id="271" r:id="rId19"/>
    <p:sldId id="270" r:id="rId20"/>
    <p:sldId id="272" r:id="rId21"/>
    <p:sldId id="307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308" r:id="rId45"/>
    <p:sldId id="295" r:id="rId46"/>
    <p:sldId id="296" r:id="rId47"/>
    <p:sldId id="298" r:id="rId48"/>
    <p:sldId id="297" r:id="rId49"/>
    <p:sldId id="299" r:id="rId50"/>
    <p:sldId id="300" r:id="rId51"/>
    <p:sldId id="303" r:id="rId52"/>
    <p:sldId id="301" r:id="rId53"/>
    <p:sldId id="302" r:id="rId5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1392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B2A4BAA-8D25-2868-8397-FBB0A1E4F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7BF30-893A-4BA9-A63F-3942EE5E824C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03AFBFD-58B9-612F-1DEB-D011B401E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C344791-5041-2970-5877-F27649E2C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9A020E-6B24-48A2-9D6D-9C7719C15C5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97090208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521CB05-3158-41CE-C3FC-8BB5837E3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01539-8F60-4D27-9EAB-389CF87DEB5C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D303649-37F5-6C14-3610-E1F96D64A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BADDD8-1B07-7192-CEFC-98BED6A9C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148FD-4E1B-4442-8945-3F395D54573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87210120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8070DC2-297E-E05D-F257-70A8F3D66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4CF1A-AF8E-448E-BE5F-7CA0ADE7CCDE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54158F5-462F-EB05-F0EA-EC91BE10D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B331C81-6B2A-F8F9-5084-5EF4C4ECA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17F734-7CD1-4821-BAD9-B7881ABC795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69337873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ACF34A5-6B68-674A-3A6F-078C3FD0F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9E895-22B3-439A-A02B-33361E011DAB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10FE627-1021-228A-BE67-ED59536C9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ADA6A0-8E11-7377-80D1-E73A6AC08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9C13E-C7F9-479A-9BFF-911C2FF242C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99364057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4760151-8509-3086-591F-14DFB2078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CD82C-0D3D-4129-931B-86C63001B05B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BA1A9CA-F5F4-A674-A98A-BD67C7983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F3BC413-D8FA-A71A-C0B4-DBF813E6E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4B5C52-2E9E-46D0-8E48-C99FFE994B3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82239637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2A96B130-2BDF-8A14-171E-0FAC87048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E5AD-B945-42A5-98B6-10F529319F50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350CF83D-152C-3DAE-4EDD-4C6005BCF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6C124AEB-62E7-7FE7-950D-2F9EB8859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73328-4E5D-4E01-8B37-07996BD1067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20730038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BE914483-4AB8-AEE9-731B-538E1574B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644DD-1F2E-444B-AD25-393C1A8D9B71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8DFE52B9-BF43-ABE0-E3F5-94CBDE830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AB9D3494-74BE-5855-2C86-937678F09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B25D2-42C8-4CA5-BCEE-BED5A975C21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83154902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03281811-2CEA-743C-B399-CC3540889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DEC00-0CBF-49FE-8BAF-F1F7139A6BCC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AE7D3317-07AE-C0C7-2F76-E1FE5B80A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87CF80D2-733B-8EC1-4749-F1884AA9C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34DC3-FCA7-48E0-99C6-493C16242FE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88848957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E98D7FDE-050D-8B22-1129-E4DF4F5A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EC955-C9DE-45B9-BCDD-79664356467F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238028FB-C725-640D-164A-7952AA723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AA77AFFA-3AAB-ABED-70EA-0DF2A1D2E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A039F1-C047-474B-9851-36F5801E64E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85309331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7D40411D-38FE-5A2D-A801-229CDB1E5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51FF7-523B-418B-A2E7-991CBE3FAA31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712F6AA7-4E11-2013-DE19-8DD7861F6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07407D89-7576-2432-6582-F1C40FA0F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B8C32-C8ED-4F77-B754-0F358B18303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1588868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B56D5E8D-42C8-5DC3-445B-0FED7BF29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BC657-3253-460A-958A-D42DA8804E0D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D8F142DD-BDEC-316F-D8AA-FB25526BE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558F2BD7-9DF1-B091-FF4F-D87344A19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FC7EE6-1EF8-4874-B22B-BA6BF960592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87696482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1FD0F497-C5E6-32E4-61A1-C600B1E736D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97676E08-A311-5981-2C97-E29B818604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C495518-18A1-1A0D-DC67-5174477421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3B3E8D-F282-46C2-A73B-ECAFF89CC842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BB75BF-66DD-4F75-07FD-40BF3B4745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24E4EED-DAB9-26E0-334F-1F7CC236A2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2541C3C-A2A6-4534-890F-6F357B6184D2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31" descr="Logos.tif">
            <a:extLst>
              <a:ext uri="{FF2B5EF4-FFF2-40B4-BE49-F238E27FC236}">
                <a16:creationId xmlns:a16="http://schemas.microsoft.com/office/drawing/2014/main" id="{6BAF3864-FCDB-2C6A-261E-F77CA946C2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6500813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812F691D-A44D-1A2A-6C77-B4A81FDC88D8}"/>
              </a:ext>
            </a:extLst>
          </p:cNvPr>
          <p:cNvSpPr/>
          <p:nvPr/>
        </p:nvSpPr>
        <p:spPr>
          <a:xfrm>
            <a:off x="1845843" y="2514600"/>
            <a:ext cx="5529334" cy="193899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spc="50" dirty="0">
                <a:ln w="11430">
                  <a:noFill/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AS REVELAÇÕES </a:t>
            </a:r>
            <a:br>
              <a:rPr lang="pt-BR" sz="6000" b="1" spc="50" dirty="0">
                <a:ln w="11430">
                  <a:noFill/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pt-BR" sz="6000" b="1" spc="50" dirty="0">
                <a:ln w="11430">
                  <a:noFill/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DO APOCALIPSE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A232410-AF54-E2FE-7ECF-7B6090376795}"/>
              </a:ext>
            </a:extLst>
          </p:cNvPr>
          <p:cNvSpPr txBox="1"/>
          <p:nvPr/>
        </p:nvSpPr>
        <p:spPr>
          <a:xfrm>
            <a:off x="571500" y="2214563"/>
            <a:ext cx="4572000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Apocalipse apresenta Cristo como:</a:t>
            </a:r>
          </a:p>
        </p:txBody>
      </p:sp>
    </p:spTree>
  </p:cSld>
  <p:clrMapOvr>
    <a:masterClrMapping/>
  </p:clrMapOvr>
  <p:transition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12FB272-0F83-738D-E804-1BCFE8497682}"/>
              </a:ext>
            </a:extLst>
          </p:cNvPr>
          <p:cNvSpPr txBox="1"/>
          <p:nvPr/>
        </p:nvSpPr>
        <p:spPr>
          <a:xfrm>
            <a:off x="642938" y="2286000"/>
            <a:ext cx="4027487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“E aquele que vive; estive morto, mas eis que estou vivo pelos séculos dos séculos e tenho chaves da morte</a:t>
            </a:r>
            <a:b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e do inferno.” </a:t>
            </a:r>
          </a:p>
        </p:txBody>
      </p:sp>
    </p:spTree>
  </p:cSld>
  <p:clrMapOvr>
    <a:masterClrMapping/>
  </p:clrMapOvr>
  <p:transition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E8BBB05-1148-7130-8A65-37F6CB9C65FC}"/>
              </a:ext>
            </a:extLst>
          </p:cNvPr>
          <p:cNvSpPr txBox="1"/>
          <p:nvPr/>
        </p:nvSpPr>
        <p:spPr>
          <a:xfrm>
            <a:off x="571500" y="2176463"/>
            <a:ext cx="4572000" cy="2122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 SENHOR revela como surgiu a vida...</a:t>
            </a:r>
          </a:p>
        </p:txBody>
      </p:sp>
    </p:spTree>
  </p:cSld>
  <p:clrMapOvr>
    <a:masterClrMapping/>
  </p:clrMapOvr>
  <p:transition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A0B5D36-B59C-1700-9A57-BC71E6BD5509}"/>
              </a:ext>
            </a:extLst>
          </p:cNvPr>
          <p:cNvSpPr txBox="1"/>
          <p:nvPr/>
        </p:nvSpPr>
        <p:spPr>
          <a:xfrm>
            <a:off x="642938" y="2286000"/>
            <a:ext cx="4027487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“Então, formou o Senhor Deus ao homem do pó da terra e lhe soprou nas narinas o fôlego de vida, e o homem passou a ser alma vivente.” </a:t>
            </a:r>
          </a:p>
        </p:txBody>
      </p:sp>
    </p:spTree>
  </p:cSld>
  <p:clrMapOvr>
    <a:masterClrMapping/>
  </p:clrMapOvr>
  <p:transition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95FA40C-1F1B-4988-D70F-092E6F757C9D}"/>
              </a:ext>
            </a:extLst>
          </p:cNvPr>
          <p:cNvSpPr txBox="1"/>
          <p:nvPr/>
        </p:nvSpPr>
        <p:spPr>
          <a:xfrm>
            <a:off x="571500" y="2411413"/>
            <a:ext cx="4572000" cy="1446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Pó + fôlego = </a:t>
            </a:r>
            <a:r>
              <a:rPr lang="pt-BR" sz="4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ALMA VIVENTE</a:t>
            </a:r>
          </a:p>
        </p:txBody>
      </p:sp>
    </p:spTree>
  </p:cSld>
  <p:clrMapOvr>
    <a:masterClrMapping/>
  </p:clrMapOvr>
  <p:transition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60A24CE-6F3C-3862-C7BD-FB61177244BC}"/>
              </a:ext>
            </a:extLst>
          </p:cNvPr>
          <p:cNvSpPr txBox="1"/>
          <p:nvPr/>
        </p:nvSpPr>
        <p:spPr>
          <a:xfrm>
            <a:off x="687388" y="1428750"/>
            <a:ext cx="4027487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Portanto, a Bíblia declara que não temos uma alma, mas sim que somos </a:t>
            </a:r>
            <a:r>
              <a:rPr lang="pt-BR" sz="28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uma alma vivente,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como resultado da combinação “do pó com o fôlego”.</a:t>
            </a:r>
          </a:p>
        </p:txBody>
      </p:sp>
    </p:spTree>
  </p:cSld>
  <p:clrMapOvr>
    <a:masterClrMapping/>
  </p:clrMapOvr>
  <p:transition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5832B14-71F3-6C03-96C9-27531838F0FC}"/>
              </a:ext>
            </a:extLst>
          </p:cNvPr>
          <p:cNvSpPr txBox="1"/>
          <p:nvPr/>
        </p:nvSpPr>
        <p:spPr>
          <a:xfrm>
            <a:off x="357188" y="258763"/>
            <a:ext cx="8429625" cy="317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Segundo a Palavra de Deus, </a:t>
            </a:r>
            <a:b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 que ocorreria com a alma vivente se desobedecesse</a:t>
            </a:r>
            <a:b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 vontade do</a:t>
            </a:r>
            <a:b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Criador?</a:t>
            </a:r>
          </a:p>
        </p:txBody>
      </p:sp>
    </p:spTree>
  </p:cSld>
  <p:clrMapOvr>
    <a:masterClrMapping/>
  </p:clrMapOvr>
  <p:transition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EEC0B52-35E0-A2E9-90A2-E2E267466C73}"/>
              </a:ext>
            </a:extLst>
          </p:cNvPr>
          <p:cNvSpPr txBox="1"/>
          <p:nvPr/>
        </p:nvSpPr>
        <p:spPr>
          <a:xfrm>
            <a:off x="642938" y="1428750"/>
            <a:ext cx="4027487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“E o Senhor Deus lhe deu esta ordem:  De toda árvore do jardim comerás livremente, mas da árvore do conhecimento do bem e do mal não comerás; porque, no dia em que dela comeres, </a:t>
            </a: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certamente morrerás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.” </a:t>
            </a:r>
          </a:p>
        </p:txBody>
      </p:sp>
    </p:spTree>
  </p:cSld>
  <p:clrMapOvr>
    <a:masterClrMapping/>
  </p:clrMapOvr>
  <p:transition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5C0E4D3-6681-62BA-65E6-F2699C7AD3BF}"/>
              </a:ext>
            </a:extLst>
          </p:cNvPr>
          <p:cNvSpPr txBox="1"/>
          <p:nvPr/>
        </p:nvSpPr>
        <p:spPr>
          <a:xfrm>
            <a:off x="571500" y="2286000"/>
            <a:ext cx="5500688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Qual foi a mentira de Satanás?</a:t>
            </a:r>
          </a:p>
        </p:txBody>
      </p:sp>
    </p:spTree>
  </p:cSld>
  <p:clrMapOvr>
    <a:masterClrMapping/>
  </p:clrMapOvr>
  <p:transition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4B42B1D-9F74-EA52-6311-8B72725D9A9A}"/>
              </a:ext>
            </a:extLst>
          </p:cNvPr>
          <p:cNvSpPr txBox="1"/>
          <p:nvPr/>
        </p:nvSpPr>
        <p:spPr>
          <a:xfrm>
            <a:off x="642938" y="2586038"/>
            <a:ext cx="402748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“Então, a Serpente disse à mulher: É certo que não morrereis.” </a:t>
            </a:r>
          </a:p>
        </p:txBody>
      </p:sp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6EC6068-B70C-CC85-813B-A9A696810A5C}"/>
              </a:ext>
            </a:extLst>
          </p:cNvPr>
          <p:cNvSpPr txBox="1"/>
          <p:nvPr/>
        </p:nvSpPr>
        <p:spPr>
          <a:xfrm>
            <a:off x="500063" y="1928813"/>
            <a:ext cx="5500687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Conseqüências da mentira aceita pelo homem?</a:t>
            </a:r>
          </a:p>
        </p:txBody>
      </p:sp>
    </p:spTree>
  </p:cSld>
  <p:clrMapOvr>
    <a:masterClrMapping/>
  </p:clrMapOvr>
  <p:transition>
    <p:randomBa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5A7A0B6-2108-960B-BD26-65DC3603BAE4}"/>
              </a:ext>
            </a:extLst>
          </p:cNvPr>
          <p:cNvSpPr txBox="1"/>
          <p:nvPr/>
        </p:nvSpPr>
        <p:spPr>
          <a:xfrm>
            <a:off x="227013" y="784225"/>
            <a:ext cx="5500687" cy="4586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1. A ALMA QUE PECAR ESSA MORRERÁ. </a:t>
            </a:r>
            <a:endParaRPr lang="pt-BR" sz="3200" b="1" i="1" dirty="0">
              <a:solidFill>
                <a:srgbClr val="FFC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200" b="1" i="1" dirty="0">
              <a:solidFill>
                <a:srgbClr val="FFC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“Eis que todas as almas são minhas; como a alma do pai, também a alma do filho é minha; a alma que pecar, essa morrerá.”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i="1" dirty="0">
              <a:solidFill>
                <a:srgbClr val="FFC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i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Ezequiel 18:4</a:t>
            </a:r>
          </a:p>
        </p:txBody>
      </p:sp>
    </p:spTree>
  </p:cSld>
  <p:clrMapOvr>
    <a:masterClrMapping/>
  </p:clrMapOvr>
  <p:transition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61DC94D-0ACC-E4A4-1FE9-6316204C745F}"/>
              </a:ext>
            </a:extLst>
          </p:cNvPr>
          <p:cNvSpPr txBox="1"/>
          <p:nvPr/>
        </p:nvSpPr>
        <p:spPr>
          <a:xfrm>
            <a:off x="227013" y="784225"/>
            <a:ext cx="5500687" cy="4864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2. O HOMEM QUE É MORTAL. </a:t>
            </a:r>
            <a:endParaRPr lang="pt-BR" sz="3200" b="1" i="1" dirty="0">
              <a:solidFill>
                <a:srgbClr val="FFC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200" b="1" i="1" dirty="0">
              <a:solidFill>
                <a:srgbClr val="FFC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“Eu, eu sou aquele que vos consola; quem, pois, és tu, para que temas o homem, que é mortal, ou o filho do homem, que não passa de erva?”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i="1" dirty="0">
              <a:solidFill>
                <a:srgbClr val="FFC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i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Isaías 51:12</a:t>
            </a:r>
          </a:p>
        </p:txBody>
      </p:sp>
    </p:spTree>
  </p:cSld>
  <p:clrMapOvr>
    <a:masterClrMapping/>
  </p:clrMapOvr>
  <p:transition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186E837-CB0F-589B-B04D-63F1ECF72DAF}"/>
              </a:ext>
            </a:extLst>
          </p:cNvPr>
          <p:cNvSpPr txBox="1"/>
          <p:nvPr/>
        </p:nvSpPr>
        <p:spPr>
          <a:xfrm>
            <a:off x="3324225" y="285750"/>
            <a:ext cx="5500688" cy="578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3. POR UM HOMEM ENTROU O PECADO E, PELO PECADO, A MORTE.</a:t>
            </a:r>
            <a:endParaRPr lang="pt-BR" sz="3200" b="1" i="1" dirty="0">
              <a:solidFill>
                <a:srgbClr val="FFC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200" b="1" i="1" dirty="0">
              <a:solidFill>
                <a:srgbClr val="FFC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“Portanto, assim como por um só homem entrou o pecado no mundo, e pelo pecado, a morte, assim também a morte passou a todos os homens, porque todos pecaram.”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i="1" dirty="0">
              <a:solidFill>
                <a:srgbClr val="FFC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i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Romanos 5:12</a:t>
            </a:r>
          </a:p>
        </p:txBody>
      </p:sp>
    </p:spTree>
  </p:cSld>
  <p:clrMapOvr>
    <a:masterClrMapping/>
  </p:clrMapOvr>
  <p:transition>
    <p:randomBa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0DAE41D-1A53-CA43-609A-B958849E60F6}"/>
              </a:ext>
            </a:extLst>
          </p:cNvPr>
          <p:cNvSpPr txBox="1"/>
          <p:nvPr/>
        </p:nvSpPr>
        <p:spPr>
          <a:xfrm>
            <a:off x="500063" y="285750"/>
            <a:ext cx="7358062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MORTE. </a:t>
            </a:r>
            <a:r>
              <a:rPr lang="pt-BR" sz="32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 QUE É?</a:t>
            </a:r>
            <a:endParaRPr lang="pt-BR" sz="6000" b="1" dirty="0">
              <a:solidFill>
                <a:srgbClr val="FFC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C648A67-20B5-4A24-262F-77EFB6A18AD8}"/>
              </a:ext>
            </a:extLst>
          </p:cNvPr>
          <p:cNvSpPr txBox="1"/>
          <p:nvPr/>
        </p:nvSpPr>
        <p:spPr>
          <a:xfrm>
            <a:off x="642938" y="2501900"/>
            <a:ext cx="4027487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“E o pó volte à terra, como o era, e o espírito volte a Deus, que o deu.” </a:t>
            </a:r>
          </a:p>
        </p:txBody>
      </p:sp>
    </p:spTree>
  </p:cSld>
  <p:clrMapOvr>
    <a:masterClrMapping/>
  </p:clrMapOvr>
  <p:transition>
    <p:randomBa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67C24BD-97F7-2B58-7786-EBC04F70921A}"/>
              </a:ext>
            </a:extLst>
          </p:cNvPr>
          <p:cNvSpPr txBox="1"/>
          <p:nvPr/>
        </p:nvSpPr>
        <p:spPr>
          <a:xfrm>
            <a:off x="2071688" y="1071563"/>
            <a:ext cx="4572000" cy="1446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Pó – fôlego = </a:t>
            </a:r>
            <a:r>
              <a:rPr lang="pt-BR" sz="4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MORTE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C18D12E-0928-D972-0509-44FED60436E7}"/>
              </a:ext>
            </a:extLst>
          </p:cNvPr>
          <p:cNvSpPr txBox="1"/>
          <p:nvPr/>
        </p:nvSpPr>
        <p:spPr>
          <a:xfrm>
            <a:off x="1714500" y="3482975"/>
            <a:ext cx="5357813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Corpo – Espírito = </a:t>
            </a:r>
            <a:r>
              <a:rPr lang="pt-BR" sz="4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MORTE</a:t>
            </a:r>
          </a:p>
        </p:txBody>
      </p:sp>
    </p:spTree>
  </p:cSld>
  <p:clrMapOvr>
    <a:masterClrMapping/>
  </p:clrMapOvr>
  <p:transition>
    <p:randomBa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CB6AAF1-F38D-B59E-C5CC-9738BD8F590C}"/>
              </a:ext>
            </a:extLst>
          </p:cNvPr>
          <p:cNvSpPr txBox="1"/>
          <p:nvPr/>
        </p:nvSpPr>
        <p:spPr>
          <a:xfrm>
            <a:off x="642938" y="2428875"/>
            <a:ext cx="4027487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“Sai-lhes o espírito, e eles tornam ao pó; nesse mesmo dia, perecem todos os seus desígnios.” </a:t>
            </a:r>
          </a:p>
        </p:txBody>
      </p:sp>
    </p:spTree>
  </p:cSld>
  <p:clrMapOvr>
    <a:masterClrMapping/>
  </p:clrMapOvr>
  <p:transition>
    <p:randomBa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D638FF1-D5D5-B5A7-7178-0D2EB03C8A68}"/>
              </a:ext>
            </a:extLst>
          </p:cNvPr>
          <p:cNvSpPr txBox="1"/>
          <p:nvPr/>
        </p:nvSpPr>
        <p:spPr>
          <a:xfrm>
            <a:off x="2571750" y="2339975"/>
            <a:ext cx="5500688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 que sabem</a:t>
            </a:r>
            <a:br>
              <a:rPr lang="pt-BR" sz="4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4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os mortos?</a:t>
            </a:r>
          </a:p>
        </p:txBody>
      </p:sp>
    </p:spTree>
  </p:cSld>
  <p:clrMapOvr>
    <a:masterClrMapping/>
  </p:clrMapOvr>
  <p:transition>
    <p:randomBa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C3F92EB-2952-8BE5-000C-2FF8A7F464FA}"/>
              </a:ext>
            </a:extLst>
          </p:cNvPr>
          <p:cNvSpPr txBox="1"/>
          <p:nvPr/>
        </p:nvSpPr>
        <p:spPr>
          <a:xfrm>
            <a:off x="571500" y="1046163"/>
            <a:ext cx="4286250" cy="4892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“Porque os vivos sabem que hão de morrer, mas os </a:t>
            </a: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mortos não sabem coisa nenhuma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, nem tampouco terão eles recompensa, porque a  sua memória jaz no esquecimento. Amor, ódio e inveja para eles já pereceram;  para sempre não têm eles parte em coisa do que se faz debaixo do sol.”</a:t>
            </a:r>
          </a:p>
        </p:txBody>
      </p:sp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EB5840C-9AA1-BCBD-4B3B-FADDF5F16634}"/>
              </a:ext>
            </a:extLst>
          </p:cNvPr>
          <p:cNvSpPr txBox="1"/>
          <p:nvPr/>
        </p:nvSpPr>
        <p:spPr>
          <a:xfrm>
            <a:off x="357188" y="357188"/>
            <a:ext cx="5500687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Há vida após a morte?</a:t>
            </a:r>
          </a:p>
        </p:txBody>
      </p:sp>
    </p:spTree>
  </p:cSld>
  <p:clrMapOvr>
    <a:masterClrMapping/>
  </p:clrMapOvr>
  <p:transition>
    <p:randomBa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7A2B675-DDCE-3E0E-6728-A18138D6CD39}"/>
              </a:ext>
            </a:extLst>
          </p:cNvPr>
          <p:cNvSpPr txBox="1"/>
          <p:nvPr/>
        </p:nvSpPr>
        <p:spPr>
          <a:xfrm>
            <a:off x="50800" y="188913"/>
            <a:ext cx="8358188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Não sabem coisa alguma!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Não tem: amor, ódio e inveja!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Não louvam a ninguém!</a:t>
            </a:r>
          </a:p>
        </p:txBody>
      </p:sp>
    </p:spTree>
  </p:cSld>
  <p:clrMapOvr>
    <a:masterClrMapping/>
  </p:clrMapOvr>
  <p:transition>
    <p:randomBa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FFF9113-7D02-2FFE-DA30-80D49F1D77F4}"/>
              </a:ext>
            </a:extLst>
          </p:cNvPr>
          <p:cNvSpPr txBox="1"/>
          <p:nvPr/>
        </p:nvSpPr>
        <p:spPr>
          <a:xfrm>
            <a:off x="642938" y="2428875"/>
            <a:ext cx="428625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“Os mortos não louvam o Senhor, nem os que descem à região do silêncio.” </a:t>
            </a:r>
          </a:p>
        </p:txBody>
      </p:sp>
    </p:spTree>
  </p:cSld>
  <p:clrMapOvr>
    <a:masterClrMapping/>
  </p:clrMapOvr>
  <p:transition>
    <p:randomBa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AA0525C-68D6-9BF5-426E-ED6D5BB9CB28}"/>
              </a:ext>
            </a:extLst>
          </p:cNvPr>
          <p:cNvSpPr txBox="1"/>
          <p:nvPr/>
        </p:nvSpPr>
        <p:spPr>
          <a:xfrm>
            <a:off x="195263" y="4813300"/>
            <a:ext cx="80010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Eles podem voltar a suas casas?</a:t>
            </a:r>
          </a:p>
        </p:txBody>
      </p:sp>
    </p:spTree>
  </p:cSld>
  <p:clrMapOvr>
    <a:masterClrMapping/>
  </p:clrMapOvr>
  <p:transition>
    <p:randomBa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4CD4DD-4D54-0DD9-59AD-EAEDA5AE741A}"/>
              </a:ext>
            </a:extLst>
          </p:cNvPr>
          <p:cNvSpPr txBox="1"/>
          <p:nvPr/>
        </p:nvSpPr>
        <p:spPr>
          <a:xfrm>
            <a:off x="428625" y="1954213"/>
            <a:ext cx="4286250" cy="3046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“Tal como a nuvem se desfaz e passa, aquele que desce à sepultura jamais  tornará a subir. Nunca mais tornará à sua casa, nem o lugar onde habita o conhecerá jamais.” </a:t>
            </a:r>
          </a:p>
        </p:txBody>
      </p:sp>
    </p:spTree>
  </p:cSld>
  <p:clrMapOvr>
    <a:masterClrMapping/>
  </p:clrMapOvr>
  <p:transition>
    <p:randomBa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D9B74E4-841B-2E01-F1DD-A76B3200F9A7}"/>
              </a:ext>
            </a:extLst>
          </p:cNvPr>
          <p:cNvSpPr txBox="1"/>
          <p:nvPr/>
        </p:nvSpPr>
        <p:spPr>
          <a:xfrm>
            <a:off x="500063" y="1000125"/>
            <a:ext cx="5572125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Jesus compara a morte a um sono.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000" b="1" dirty="0">
              <a:solidFill>
                <a:srgbClr val="FFC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 Bíblia compara a morte a um sono mais de 50 vezes.</a:t>
            </a:r>
          </a:p>
        </p:txBody>
      </p:sp>
    </p:spTree>
  </p:cSld>
  <p:clrMapOvr>
    <a:masterClrMapping/>
  </p:clrMapOvr>
  <p:transition>
    <p:randomBa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94DE06F-47DE-228E-6AEB-C20C26EFFFF9}"/>
              </a:ext>
            </a:extLst>
          </p:cNvPr>
          <p:cNvSpPr txBox="1"/>
          <p:nvPr/>
        </p:nvSpPr>
        <p:spPr>
          <a:xfrm>
            <a:off x="500063" y="2276475"/>
            <a:ext cx="5572125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EXEMPLO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Ressurreição de Lázaro</a:t>
            </a:r>
          </a:p>
        </p:txBody>
      </p:sp>
    </p:spTree>
  </p:cSld>
  <p:clrMapOvr>
    <a:masterClrMapping/>
  </p:clrMapOvr>
  <p:transition>
    <p:randomBa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20AC379-414F-F4B0-39FF-FF9FAEC50736}"/>
              </a:ext>
            </a:extLst>
          </p:cNvPr>
          <p:cNvSpPr txBox="1"/>
          <p:nvPr/>
        </p:nvSpPr>
        <p:spPr>
          <a:xfrm>
            <a:off x="214313" y="1000125"/>
            <a:ext cx="5000625" cy="5048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3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“Isto dizia e depois lhes acrescentou: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3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Nosso amigo Lázaro adormeceu, mas vou para despertá-lo.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3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Disseram-lhe, pois, os discípulos: Senhor, se dorme, estará salvo.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3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Jesus, porém, falara com respeito à morte de Lázaro; mas eles supunham que tivesse falado do repouso do sono.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3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Então, Jesus lhes disse claramente: Lázaro morreu.”</a:t>
            </a:r>
          </a:p>
        </p:txBody>
      </p:sp>
    </p:spTree>
  </p:cSld>
  <p:clrMapOvr>
    <a:masterClrMapping/>
  </p:clrMapOvr>
  <p:transition>
    <p:randomBa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808FEDD-BDBD-8D12-003F-DBAD56C9FCB6}"/>
              </a:ext>
            </a:extLst>
          </p:cNvPr>
          <p:cNvSpPr txBox="1"/>
          <p:nvPr/>
        </p:nvSpPr>
        <p:spPr>
          <a:xfrm>
            <a:off x="500063" y="220663"/>
            <a:ext cx="7286625" cy="1446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JESUS TEM PODER </a:t>
            </a:r>
            <a:br>
              <a:rPr lang="pt-BR" sz="4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4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SOBRE A MORTE</a:t>
            </a:r>
          </a:p>
        </p:txBody>
      </p:sp>
    </p:spTree>
  </p:cSld>
  <p:clrMapOvr>
    <a:masterClrMapping/>
  </p:clrMapOvr>
  <p:transition>
    <p:randomBa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9EBEEB5-F2E8-B468-B97E-3A29D299E8EA}"/>
              </a:ext>
            </a:extLst>
          </p:cNvPr>
          <p:cNvSpPr txBox="1"/>
          <p:nvPr/>
        </p:nvSpPr>
        <p:spPr>
          <a:xfrm>
            <a:off x="500063" y="2276475"/>
            <a:ext cx="5572125" cy="1322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 que ocorrerá um dia com os mortos?</a:t>
            </a:r>
          </a:p>
        </p:txBody>
      </p:sp>
    </p:spTree>
  </p:cSld>
  <p:clrMapOvr>
    <a:masterClrMapping/>
  </p:clrMapOvr>
  <p:transition>
    <p:randomBa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71147EF-0BB9-B1E1-4C9C-BEC226BC1CB7}"/>
              </a:ext>
            </a:extLst>
          </p:cNvPr>
          <p:cNvSpPr txBox="1"/>
          <p:nvPr/>
        </p:nvSpPr>
        <p:spPr>
          <a:xfrm>
            <a:off x="285750" y="1012825"/>
            <a:ext cx="5000625" cy="4892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“Ora, ainda vos declaramos, por palavra do Senhor, isto: nós, os vivos, os que ficarmos até a vinda do Senhor, de modo algum precederemos os que dormem.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Porquanto o Senhor mesmo, dada a sua palavra de ordem, ouvida a voz do arcanjo, e ressoada a trombeta de Deus; descerá dos céus, e os mortos em Cristo ressuscitarão primeiro.”</a:t>
            </a:r>
          </a:p>
        </p:txBody>
      </p:sp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A09720B-D606-722E-CA31-3316F766D64C}"/>
              </a:ext>
            </a:extLst>
          </p:cNvPr>
          <p:cNvSpPr txBox="1"/>
          <p:nvPr/>
        </p:nvSpPr>
        <p:spPr>
          <a:xfrm>
            <a:off x="357188" y="357188"/>
            <a:ext cx="5500687" cy="317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Há vida após a morte?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000" b="1" dirty="0">
              <a:solidFill>
                <a:srgbClr val="FFC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Onde estão os mortos?</a:t>
            </a:r>
          </a:p>
        </p:txBody>
      </p:sp>
    </p:spTree>
  </p:cSld>
  <p:clrMapOvr>
    <a:masterClrMapping/>
  </p:clrMapOvr>
  <p:transition>
    <p:randomBa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5D6D882-12E5-EC1D-E645-3D90B654D117}"/>
              </a:ext>
            </a:extLst>
          </p:cNvPr>
          <p:cNvSpPr txBox="1"/>
          <p:nvPr/>
        </p:nvSpPr>
        <p:spPr>
          <a:xfrm>
            <a:off x="357188" y="857250"/>
            <a:ext cx="400050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 ser humano não possui imortalidade!</a:t>
            </a:r>
          </a:p>
        </p:txBody>
      </p:sp>
    </p:spTree>
  </p:cSld>
  <p:clrMapOvr>
    <a:masterClrMapping/>
  </p:clrMapOvr>
  <p:transition>
    <p:randomBa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44504D5-F1DB-6A79-A9B0-56148F579697}"/>
              </a:ext>
            </a:extLst>
          </p:cNvPr>
          <p:cNvSpPr txBox="1"/>
          <p:nvPr/>
        </p:nvSpPr>
        <p:spPr>
          <a:xfrm>
            <a:off x="428625" y="1954213"/>
            <a:ext cx="4286250" cy="2676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“O único que possui imortalidade, que habita em luz inacessível, a quem homem algum jamais viu, nem é capaz de ver. A ele honra e poder eterno. Amém!” </a:t>
            </a:r>
          </a:p>
        </p:txBody>
      </p:sp>
    </p:spTree>
  </p:cSld>
  <p:clrMapOvr>
    <a:masterClrMapping/>
  </p:clrMapOvr>
  <p:transition>
    <p:randomBa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6EC4BE9-92D9-6F15-B038-883AA59B5C2D}"/>
              </a:ext>
            </a:extLst>
          </p:cNvPr>
          <p:cNvSpPr txBox="1"/>
          <p:nvPr/>
        </p:nvSpPr>
        <p:spPr>
          <a:xfrm>
            <a:off x="500063" y="1874838"/>
            <a:ext cx="4214812" cy="2554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Receberemos a imortalidade quando Jesus voltar?</a:t>
            </a:r>
          </a:p>
        </p:txBody>
      </p:sp>
    </p:spTree>
  </p:cSld>
  <p:clrMapOvr>
    <a:masterClrMapping/>
  </p:clrMapOvr>
  <p:transition>
    <p:randomBa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9723050-40C1-0AE5-AF1D-2EF84FD42D5A}"/>
              </a:ext>
            </a:extLst>
          </p:cNvPr>
          <p:cNvSpPr txBox="1"/>
          <p:nvPr/>
        </p:nvSpPr>
        <p:spPr>
          <a:xfrm>
            <a:off x="714375" y="1190625"/>
            <a:ext cx="4000500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“Eis que vos digo um mistério: Nem todos dormiremos, mas transformados seremos todos, num momento, num abrir e fechar de olhos, ao ressoar da última trombeta. A trombeta soará, os mortos ressuscitarão incorruptíveis, e nós seremos transformados.</a:t>
            </a:r>
          </a:p>
        </p:txBody>
      </p:sp>
    </p:spTree>
  </p:cSld>
  <p:clrMapOvr>
    <a:masterClrMapping/>
  </p:clrMapOvr>
  <p:transition>
    <p:randomBa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F29DE65-0B1A-2080-BC67-FF33A1F77BD5}"/>
              </a:ext>
            </a:extLst>
          </p:cNvPr>
          <p:cNvSpPr txBox="1"/>
          <p:nvPr/>
        </p:nvSpPr>
        <p:spPr>
          <a:xfrm>
            <a:off x="428625" y="1038225"/>
            <a:ext cx="4643438" cy="4894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Porque é necessário que este corpo corruptível se revista da </a:t>
            </a:r>
            <a:r>
              <a:rPr lang="pt-BR" sz="24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incorruptibilida-de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, e que o corpo mortal se revista da imortalidade.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E, quando este corpo corruptível se revestir da incorruptibilidade, e o que é mortal se revestir da imortalidade, então, se cumprirá a palavra que está escrita: Tragada foi a morte pela vitória.”</a:t>
            </a:r>
          </a:p>
        </p:txBody>
      </p:sp>
    </p:spTree>
  </p:cSld>
  <p:clrMapOvr>
    <a:masterClrMapping/>
  </p:clrMapOvr>
  <p:transition>
    <p:randomBa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6AB082E-7A75-E0DB-9274-7E1D8DED88E1}"/>
              </a:ext>
            </a:extLst>
          </p:cNvPr>
          <p:cNvSpPr txBox="1"/>
          <p:nvPr/>
        </p:nvSpPr>
        <p:spPr>
          <a:xfrm>
            <a:off x="571500" y="1616075"/>
            <a:ext cx="4214813" cy="3170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Aqueles que O aceitarem, Jesus prometeu ressuscitá-los no último dia.</a:t>
            </a:r>
          </a:p>
        </p:txBody>
      </p:sp>
    </p:spTree>
  </p:cSld>
  <p:clrMapOvr>
    <a:masterClrMapping/>
  </p:clrMapOvr>
  <p:transition>
    <p:randomBar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247691D-38D8-EFE7-E81A-7AEAC930FB81}"/>
              </a:ext>
            </a:extLst>
          </p:cNvPr>
          <p:cNvSpPr txBox="1"/>
          <p:nvPr/>
        </p:nvSpPr>
        <p:spPr>
          <a:xfrm>
            <a:off x="642938" y="2214563"/>
            <a:ext cx="40005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“Quem comer a minha carne e beber o meu sangue tem a vida eterna, e eu o ressuscitarei no último dia.” </a:t>
            </a:r>
          </a:p>
        </p:txBody>
      </p:sp>
    </p:spTree>
  </p:cSld>
  <p:clrMapOvr>
    <a:masterClrMapping/>
  </p:clrMapOvr>
  <p:transition>
    <p:randomBa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FF57D7B-B012-B12F-545D-23B781E2343D}"/>
              </a:ext>
            </a:extLst>
          </p:cNvPr>
          <p:cNvSpPr txBox="1"/>
          <p:nvPr/>
        </p:nvSpPr>
        <p:spPr>
          <a:xfrm>
            <a:off x="642938" y="2205038"/>
            <a:ext cx="4000500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Ressurreição da Vida ou do Juízo?</a:t>
            </a:r>
          </a:p>
        </p:txBody>
      </p:sp>
    </p:spTree>
  </p:cSld>
  <p:clrMapOvr>
    <a:masterClrMapping/>
  </p:clrMapOvr>
  <p:transition>
    <p:randomBar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0898713-C633-5FD9-646D-72C001B6693A}"/>
              </a:ext>
            </a:extLst>
          </p:cNvPr>
          <p:cNvSpPr txBox="1"/>
          <p:nvPr/>
        </p:nvSpPr>
        <p:spPr>
          <a:xfrm>
            <a:off x="642938" y="1274763"/>
            <a:ext cx="4000500" cy="4154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“Não vos maravilheis disto, porque vem a hora em que todos os que se acham nos túmulos ouvirão a sua voz e sairão:  os que tiverem feito o bem, para a ressurreição da vida; e os que tiverem praticado o mal, para a ressurreição do juízo.”</a:t>
            </a:r>
          </a:p>
        </p:txBody>
      </p:sp>
    </p:spTree>
  </p:cSld>
  <p:clrMapOvr>
    <a:masterClrMapping/>
  </p:clrMapOvr>
  <p:transition>
    <p:randomBar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A393456-2070-3B22-0DB3-BD8E7DE720CA}"/>
              </a:ext>
            </a:extLst>
          </p:cNvPr>
          <p:cNvSpPr txBox="1"/>
          <p:nvPr/>
        </p:nvSpPr>
        <p:spPr>
          <a:xfrm>
            <a:off x="357188" y="214313"/>
            <a:ext cx="7500937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Que fará Jesus com a morte, no final do milênio?</a:t>
            </a:r>
          </a:p>
        </p:txBody>
      </p:sp>
    </p:spTree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5AC9E0F-D7F6-60C6-B5FD-230BBFB11849}"/>
              </a:ext>
            </a:extLst>
          </p:cNvPr>
          <p:cNvSpPr txBox="1"/>
          <p:nvPr/>
        </p:nvSpPr>
        <p:spPr>
          <a:xfrm>
            <a:off x="357188" y="357188"/>
            <a:ext cx="5500687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Há vida após a morte?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0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Onde estão os mortos?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000" b="1" dirty="0">
              <a:solidFill>
                <a:srgbClr val="FFC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Podemos reencontrá-los?</a:t>
            </a:r>
          </a:p>
        </p:txBody>
      </p:sp>
    </p:spTree>
  </p:cSld>
  <p:clrMapOvr>
    <a:masterClrMapping/>
  </p:clrMapOvr>
  <p:transition>
    <p:randomBar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EFD6A3E-D425-7C59-2AF3-64AD79FC4AD3}"/>
              </a:ext>
            </a:extLst>
          </p:cNvPr>
          <p:cNvSpPr txBox="1"/>
          <p:nvPr/>
        </p:nvSpPr>
        <p:spPr>
          <a:xfrm>
            <a:off x="642938" y="2347913"/>
            <a:ext cx="4000500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“Então, a morte e o inferno foram lançados para dentro do lago de fogo. Esta é a segunda morte, o lago de fogo.”</a:t>
            </a:r>
          </a:p>
        </p:txBody>
      </p:sp>
    </p:spTree>
  </p:cSld>
  <p:clrMapOvr>
    <a:masterClrMapping/>
  </p:clrMapOvr>
  <p:transition>
    <p:randomBar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25E5955-93A0-93BA-A065-47444F1A9894}"/>
              </a:ext>
            </a:extLst>
          </p:cNvPr>
          <p:cNvSpPr txBox="1"/>
          <p:nvPr/>
        </p:nvSpPr>
        <p:spPr>
          <a:xfrm>
            <a:off x="428625" y="2286000"/>
            <a:ext cx="3929063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CRISTO TRARÁ A ETERNA RECOMPENSA</a:t>
            </a:r>
          </a:p>
        </p:txBody>
      </p:sp>
    </p:spTree>
  </p:cSld>
  <p:clrMapOvr>
    <a:masterClrMapping/>
  </p:clrMapOvr>
  <p:transition>
    <p:randomBar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9DF013D-2384-AF5D-70DB-C34D154E039C}"/>
              </a:ext>
            </a:extLst>
          </p:cNvPr>
          <p:cNvSpPr txBox="1"/>
          <p:nvPr/>
        </p:nvSpPr>
        <p:spPr>
          <a:xfrm>
            <a:off x="642938" y="2192338"/>
            <a:ext cx="40005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“E eis que venho sem demora, e comigo está o galardão que tenho para retribuir a cada um segundo as suas obras.” </a:t>
            </a:r>
          </a:p>
        </p:txBody>
      </p:sp>
    </p:spTree>
  </p:cSld>
  <p:clrMapOvr>
    <a:masterClrMapping/>
  </p:clrMapOvr>
  <p:transition>
    <p:randomBar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DF5772F-C9ED-1BED-4E0C-ED72CA874CFA}"/>
              </a:ext>
            </a:extLst>
          </p:cNvPr>
          <p:cNvSpPr txBox="1"/>
          <p:nvPr/>
        </p:nvSpPr>
        <p:spPr>
          <a:xfrm>
            <a:off x="642938" y="2127250"/>
            <a:ext cx="4000500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“E lhes enxugará dos olhos toda lágrima, e a morte já não existirá, já não haverá luto, nem pranto, nem dor, porque as primeiras coisas passaram.”</a:t>
            </a:r>
          </a:p>
        </p:txBody>
      </p:sp>
    </p:spTree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6FDA7A9-0808-4EED-B05F-7FC8A9CC2FD3}"/>
              </a:ext>
            </a:extLst>
          </p:cNvPr>
          <p:cNvSpPr txBox="1"/>
          <p:nvPr/>
        </p:nvSpPr>
        <p:spPr>
          <a:xfrm>
            <a:off x="357188" y="357188"/>
            <a:ext cx="3286125" cy="3786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 Senhor Jesus é o único que nos pode dar a reposta.</a:t>
            </a:r>
          </a:p>
        </p:txBody>
      </p:sp>
    </p:spTree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5A66163-026B-F4F3-DF78-44D6F16A0B15}"/>
              </a:ext>
            </a:extLst>
          </p:cNvPr>
          <p:cNvSpPr txBox="1"/>
          <p:nvPr/>
        </p:nvSpPr>
        <p:spPr>
          <a:xfrm>
            <a:off x="928688" y="1357313"/>
            <a:ext cx="3643312" cy="3046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No Apocalipse Jesus declara:</a:t>
            </a:r>
          </a:p>
        </p:txBody>
      </p:sp>
    </p:spTree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1278E9A-3736-CA82-3139-213386556BAC}"/>
              </a:ext>
            </a:extLst>
          </p:cNvPr>
          <p:cNvSpPr txBox="1"/>
          <p:nvPr/>
        </p:nvSpPr>
        <p:spPr>
          <a:xfrm>
            <a:off x="642938" y="1155700"/>
            <a:ext cx="4027487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“Quando o vi, caí a seus pés como morto. Porém ele pôs sobre mim a mão direita, dizendo: Não temas; eu sou  o primeiro e o último e aquele que vive; estive morto, mas eis que estou vivo pelos séculos dos séculos e tenho as chaves da morte e do inferno.” </a:t>
            </a:r>
          </a:p>
        </p:txBody>
      </p:sp>
    </p:spTree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FE6316D-31D4-34B6-A11F-F76B00D951B1}"/>
              </a:ext>
            </a:extLst>
          </p:cNvPr>
          <p:cNvSpPr txBox="1"/>
          <p:nvPr/>
        </p:nvSpPr>
        <p:spPr>
          <a:xfrm>
            <a:off x="357188" y="631825"/>
            <a:ext cx="45720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Cristo sabe: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20CD458-E801-A163-5A60-606752192764}"/>
              </a:ext>
            </a:extLst>
          </p:cNvPr>
          <p:cNvSpPr txBox="1"/>
          <p:nvPr/>
        </p:nvSpPr>
        <p:spPr>
          <a:xfrm>
            <a:off x="642938" y="1536700"/>
            <a:ext cx="3786187" cy="304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- Como surgiu a vida;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- O que ocorre quando chega a morte;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- Em Seu livro, a Bíblia, Ele nos responde</a:t>
            </a:r>
          </a:p>
        </p:txBody>
      </p:sp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1231</Words>
  <Application>Microsoft Office PowerPoint</Application>
  <PresentationFormat>Apresentação na tela (4:3)</PresentationFormat>
  <Paragraphs>87</Paragraphs>
  <Slides>53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53</vt:i4>
      </vt:variant>
    </vt:vector>
  </HeadingPairs>
  <TitlesOfParts>
    <vt:vector size="57" baseType="lpstr">
      <vt:lpstr>Arial</vt:lpstr>
      <vt:lpstr>Calibri</vt:lpstr>
      <vt:lpstr>Futura Md BT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BergamoseiferT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Fabio Bergamo</dc:creator>
  <cp:lastModifiedBy>Pr. Marcelo Carvalho</cp:lastModifiedBy>
  <cp:revision>14</cp:revision>
  <dcterms:created xsi:type="dcterms:W3CDTF">2009-01-02T17:05:13Z</dcterms:created>
  <dcterms:modified xsi:type="dcterms:W3CDTF">2022-05-19T17:29:26Z</dcterms:modified>
</cp:coreProperties>
</file>