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7" r:id="rId3"/>
    <p:sldId id="258" r:id="rId4"/>
    <p:sldId id="259" r:id="rId5"/>
    <p:sldId id="260" r:id="rId6"/>
    <p:sldId id="308" r:id="rId7"/>
    <p:sldId id="309" r:id="rId8"/>
    <p:sldId id="310" r:id="rId9"/>
    <p:sldId id="261" r:id="rId10"/>
    <p:sldId id="262" r:id="rId11"/>
    <p:sldId id="263" r:id="rId12"/>
    <p:sldId id="264" r:id="rId13"/>
    <p:sldId id="311" r:id="rId14"/>
    <p:sldId id="265" r:id="rId15"/>
    <p:sldId id="31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13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A1C217-18FE-377A-CD60-DE326EF1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2550-50C0-4359-AA40-640B91C1A26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5258A-BB70-294C-CF30-76793AE6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2D3C37-045D-816B-BE52-6B22751E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0021-0FCB-439E-B1C6-B3F932957B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122037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60B2A6-70EF-C61E-12E5-1A301D65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122A-4232-4BEF-8773-5E59339CF30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702FC-CBF6-5C09-0791-0B846F3D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938053-D21D-6E11-545C-3FD93F9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D9160-6557-4DEE-BE28-B8E7F1D7EC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326619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B197EB-200A-E262-FFA2-02645C1C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126E-0E7F-41B6-915A-C71B078DA51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17764E-2E37-5742-89C2-43649730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3F847-8C43-617D-56F8-21C43A71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7C489-58A0-4C00-A16B-051C2D7377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628070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2AA7D0-9FF9-0AC1-EFD6-71680458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F14B-ED5E-4832-AD31-70D38D73CBF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0A4FB-F7D9-91C6-0B1A-8194F91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2DF57C-374C-17CC-154E-D93AE769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5793-334E-4C2B-BC75-CFE71103B0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547448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969E3-FF9F-DCB5-6E08-242C0F98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1F42-E0FB-4018-9B39-EFD1B1EAC5E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D87635-83E7-26CC-4E62-9FCA04C7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1A02F-EECF-3DAA-9030-7BCD2FE1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2BB69-7D41-44BB-92DD-36D635174F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675007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F01FB0B-113E-D7F2-DE66-711362E8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496F-F26A-4D01-8297-34C00A89352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A503167-4FA1-6C28-C88B-F597D825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9004CFD-E4E9-8DB7-0F22-D8A6556D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A9655-9CDB-4057-A917-B3C5B82607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57333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BE2AC0A-5F7E-764C-D45A-76E593C8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2E13-885C-461E-AEFC-CCD582A6900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06E266C-2B85-66A9-8EF7-7DEE5676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694C841-2DD0-6C3E-B3B2-EC6C8E8A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6C83F-3192-4A52-81C5-7CBE9FCD56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517036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62A9B2E-9EEB-AECC-3E39-02A9D315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1581-6749-403A-ACBA-BDEAE3FFB2C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C85625B-CF24-304A-F7FC-8D31726C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3518A6F-D9AD-4C15-CBCE-9C042F65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4CB2F-C53E-42E4-BAF4-4207732DD8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9977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161E523-735B-F390-768C-95206A86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5F45-0FEB-4B9C-B596-72228D42BFC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876F894-DB2B-2CEE-9B69-B059C259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0A673DA-2F5B-515E-8F2B-B92F2140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0ACE4-098A-4447-B1D6-265F73B21B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72645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10AA949-A44E-A0FF-F349-9A549380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3BA3-7D08-474E-A2A5-26AE805F211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413D44F-671D-98BA-CB2B-F1DC7736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2042DAE-F8E3-55D0-4904-42851171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93B1-164F-43FF-909C-07BAFA4992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720878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34F824A-E9C7-08D3-0E11-7562C6E5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B60A-A7D8-415F-A607-6901FDF6449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C11541C-0B74-77B7-6DE0-CFCD3FDF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3AD089A-497C-CB3A-2BAD-D46E5B3B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CE29A-A572-40F6-8C74-6E2B9E650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157245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B2BC870-E789-1E79-CEE0-D5B0BA6D38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386943C-8F20-BF3F-BC05-EF93DFC0D5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F2A9F7-E382-AF89-6B34-A75F68C2A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B2BA9-A1EF-46BD-AFBA-039D5117A84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D37C7F-D9F1-A391-0B0B-8B50AB687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50A74-7D3B-1968-F890-482020F52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469F54-927C-4696-8E7C-481FBB41578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EB764AB2-1E2A-BD83-8FF8-FCA9A5D93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77D5B88-2EF7-CF72-0736-7E88A34C5C2D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3A493A-7FC7-6727-E8E4-682060DA3943}"/>
              </a:ext>
            </a:extLst>
          </p:cNvPr>
          <p:cNvSpPr txBox="1"/>
          <p:nvPr/>
        </p:nvSpPr>
        <p:spPr>
          <a:xfrm>
            <a:off x="214313" y="357188"/>
            <a:ext cx="8072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Santuário Terrestre havia três classes de ofertas ou sacrifícios: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C4BBE2-3A2B-9E76-08CE-B8BD4C1297E3}"/>
              </a:ext>
            </a:extLst>
          </p:cNvPr>
          <p:cNvSpPr txBox="1"/>
          <p:nvPr/>
        </p:nvSpPr>
        <p:spPr>
          <a:xfrm>
            <a:off x="330200" y="1714500"/>
            <a:ext cx="6670675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Contínuo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Êxodo 29:38-42</a:t>
            </a:r>
            <a:b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para benefício do povo assim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Cristo morreu por todos.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Ofertas individuais diversas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Levítico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1:2-4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Símbolo da aceitação pessoal de Cristo.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O Dia da Expiação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Levítico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16:27-30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Símbolo do juízo e da erradicação do pecado.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B62DAB-C4D1-3189-4767-65459A294F5E}"/>
              </a:ext>
            </a:extLst>
          </p:cNvPr>
          <p:cNvSpPr txBox="1"/>
          <p:nvPr/>
        </p:nvSpPr>
        <p:spPr>
          <a:xfrm>
            <a:off x="500063" y="2036763"/>
            <a:ext cx="60721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fazia o pecador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do Antigo Testamento para conseguir perdão de seus pecados?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CAF01B-B1EE-4E5D-089F-95C69F88AA80}"/>
              </a:ext>
            </a:extLst>
          </p:cNvPr>
          <p:cNvSpPr txBox="1"/>
          <p:nvPr/>
        </p:nvSpPr>
        <p:spPr>
          <a:xfrm>
            <a:off x="285750" y="1000125"/>
            <a:ext cx="50006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qualquer pessoa do povo da terra pecar por ignorância, por fazer alguma das coisas  que o Senhor  ordenou se não fizessem, e se tornar culpada; ou se o seu pecado em que ela caiu lhe for notificado, trará por sua oferta uma cabra sem defeito pelo pecado que cometeu e porá a mão sobre a cabeça da oferta pelo pecado e a imolará no lugar do holocausto...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E07D98-BECD-A5E0-AEBB-2119876D0744}"/>
              </a:ext>
            </a:extLst>
          </p:cNvPr>
          <p:cNvSpPr txBox="1"/>
          <p:nvPr/>
        </p:nvSpPr>
        <p:spPr>
          <a:xfrm>
            <a:off x="285750" y="2120900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...então, o sacerdote, com o dedo, tomará do sangue da oferta e o porá sobre os chifres do altar do holocausto; e todo o restante do sangue derramará à base do altar.” 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34C94F-1661-80AE-26EA-98AAC153367E}"/>
              </a:ext>
            </a:extLst>
          </p:cNvPr>
          <p:cNvSpPr txBox="1"/>
          <p:nvPr/>
        </p:nvSpPr>
        <p:spPr>
          <a:xfrm>
            <a:off x="214313" y="941388"/>
            <a:ext cx="5214937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 é uma alegoria para o tempo presente, em que se oferecem dons e sacrifícios que, quanto à consciência, não podem aperfeiçoar aquele que faz o serviço. Consistindo somente em comidas, e bebidas, e várias abluções e justificações da carne, impostas até ao tempo da correção. Mas, vindo Cristo, o sumo sacerdote dos bens futuros, por um maior e mais perfeito tabernáculo, não feito por mãos, isto é, não desta criação...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BE0C057-DE65-5BA7-EFC9-4EFF8C1E8942}"/>
              </a:ext>
            </a:extLst>
          </p:cNvPr>
          <p:cNvSpPr txBox="1"/>
          <p:nvPr/>
        </p:nvSpPr>
        <p:spPr>
          <a:xfrm>
            <a:off x="214313" y="885825"/>
            <a:ext cx="5214937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...nem por sangue de bodes e bezerros, mas por seu próprio sangue, entrou uma vez no santuário, havendo efetuado uma eterna redenção. Porque, se o sangue dos touros e bodes, e a cinza de uma novilha esparzida sobre os imundos, os santifica, quanto à purificação da carne, Quanto mais o sangue de Cristo, que pelo Espírito eterno se </a:t>
            </a:r>
            <a:r>
              <a:rPr lang="pt-BR" sz="225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ofere-ceu</a:t>
            </a:r>
            <a:r>
              <a:rPr lang="pt-BR" sz="22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 si mesmo imaculado a Deus, purificará as vossas consciências das obras mortas, para servirdes ao Deus vivo?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99AD0B-6AC9-C6C0-6C20-422B6B936D7F}"/>
              </a:ext>
            </a:extLst>
          </p:cNvPr>
          <p:cNvSpPr txBox="1"/>
          <p:nvPr/>
        </p:nvSpPr>
        <p:spPr>
          <a:xfrm>
            <a:off x="3286125" y="1428750"/>
            <a:ext cx="5143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profeta Jeremias evidencia o fato de que esses pecados eram perdoados e ficavam no Santuário e o contaminavam.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242A9F-AAE1-7D92-C469-2E2C22BE5606}"/>
              </a:ext>
            </a:extLst>
          </p:cNvPr>
          <p:cNvSpPr txBox="1"/>
          <p:nvPr/>
        </p:nvSpPr>
        <p:spPr>
          <a:xfrm>
            <a:off x="285750" y="2120900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pecado de Judá está escrito com um ponteiro de ferro e com diamante pontiagudo, gravado na tábua do seu coração e nas pontas  dos seus altares.”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B15723-210C-3AD8-260D-4A2AA9B7B744}"/>
              </a:ext>
            </a:extLst>
          </p:cNvPr>
          <p:cNvSpPr txBox="1"/>
          <p:nvPr/>
        </p:nvSpPr>
        <p:spPr>
          <a:xfrm>
            <a:off x="214313" y="285750"/>
            <a:ext cx="75723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Depois do acúmulo dos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pecados durante o ano, que se fazia no Dia da Expiação?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2EC634-31B9-AE6B-D358-4951877F477F}"/>
              </a:ext>
            </a:extLst>
          </p:cNvPr>
          <p:cNvSpPr txBox="1"/>
          <p:nvPr/>
        </p:nvSpPr>
        <p:spPr>
          <a:xfrm>
            <a:off x="285750" y="1357313"/>
            <a:ext cx="50006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“Isto vos será por estatuto perpétuo: no sétimo mês, aos dez dias do mês, afligireis a vossa alma e nenhuma obra fareis, nem o natural nem o estrangeiro que peregrina entre vós. Porque, naquele dia, se fará expiação por vós, para purificar-vos; e sereis purificados de todos os vossos pecados, perante o Senhor.”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35D38B-BE81-8649-72A0-AD620E0B6EDD}"/>
              </a:ext>
            </a:extLst>
          </p:cNvPr>
          <p:cNvSpPr txBox="1"/>
          <p:nvPr/>
        </p:nvSpPr>
        <p:spPr>
          <a:xfrm>
            <a:off x="3286125" y="1714500"/>
            <a:ext cx="51435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 essa cerimônia, encerrava-se o ciclo religioso do ano para Israel, símbolo do fim dos tempos.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CF3BD0-9462-7A24-B3E3-AED025545167}"/>
              </a:ext>
            </a:extLst>
          </p:cNvPr>
          <p:cNvSpPr txBox="1"/>
          <p:nvPr/>
        </p:nvSpPr>
        <p:spPr>
          <a:xfrm>
            <a:off x="285750" y="1500188"/>
            <a:ext cx="55006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declaração do Novo Testamento demonstra que essa cerimônia era símbolo do juízo que haveria de realizar-se no céu?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122638-7991-AC4B-FF36-4111A8F5A874}"/>
              </a:ext>
            </a:extLst>
          </p:cNvPr>
          <p:cNvSpPr txBox="1"/>
          <p:nvPr/>
        </p:nvSpPr>
        <p:spPr>
          <a:xfrm>
            <a:off x="285750" y="1096963"/>
            <a:ext cx="5214938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“Era necessário, portanto, que as figuras das coisas que se acham nos céus se purificassem com tais sacrifícios, mas as próprias coisas celestiais, com sacrifícios a eles superiores. Porque Cristo não entrou em santuário feito por mãos, figura do verdadeiro, porém no mesmo céu, para  comparecer, agora, por nós, diante de Deus; nem ainda se oferecer a si mesmo muitas vezes, como o sumo sacerdote cada ano entra no Santo dos Santos com sangue alheio. 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CC2BB-AB05-C779-0977-F5E8EC7EDE54}"/>
              </a:ext>
            </a:extLst>
          </p:cNvPr>
          <p:cNvSpPr txBox="1"/>
          <p:nvPr/>
        </p:nvSpPr>
        <p:spPr>
          <a:xfrm>
            <a:off x="285750" y="928688"/>
            <a:ext cx="5214938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Ora, nesse caso, seria necessário que ele tivesse sofrido muitas vezes desde a fundação do mundo; agora, porém,  ao se cumprirem os tempos, se manifestou uma vez por todas, para aniquilar, pelo sacrifício de si mesmo, o pecado. E, assim como aos homens está ordenado morrerem uma só vez, vindo, depois disto, o juízo, assim também Cristo, tendo-se oferecido uma vez para sempre para tirar os pecados de muitos, aparecerá segunda vez, sem pecado, aos que o aguardam para a salvação.”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383BD6-E8FF-3298-7A7B-A62C449647BA}"/>
              </a:ext>
            </a:extLst>
          </p:cNvPr>
          <p:cNvSpPr txBox="1"/>
          <p:nvPr/>
        </p:nvSpPr>
        <p:spPr>
          <a:xfrm>
            <a:off x="3286125" y="1857375"/>
            <a:ext cx="5143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JUÍZO INVESTIGATIVO 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CÉU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79C1D3-D701-0579-B7F4-1D94252EEEDE}"/>
              </a:ext>
            </a:extLst>
          </p:cNvPr>
          <p:cNvSpPr txBox="1"/>
          <p:nvPr/>
        </p:nvSpPr>
        <p:spPr>
          <a:xfrm>
            <a:off x="3286125" y="1714500"/>
            <a:ext cx="51435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o profeta Daniel o que se realizaria no céu antes da volta de Jesus?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997FA0-2765-CF93-DDDE-C25A36FB833C}"/>
              </a:ext>
            </a:extLst>
          </p:cNvPr>
          <p:cNvSpPr txBox="1"/>
          <p:nvPr/>
        </p:nvSpPr>
        <p:spPr>
          <a:xfrm>
            <a:off x="285750" y="928688"/>
            <a:ext cx="51435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“Continuei olhando, até que foram postos uns tronos, e o Ancião de Dias se assentou; sua veste era branca como a neve, e os cabelos da cabeça, como a pura lã; o seu trono eram chamas de fogo, e as suas </a:t>
            </a:r>
            <a:r>
              <a:rPr lang="pt-BR" sz="235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ro-das</a:t>
            </a: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eram fogo ardente. Um rio de fogo manava e saía de </a:t>
            </a:r>
            <a:r>
              <a:rPr lang="pt-BR" sz="235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di-ante</a:t>
            </a: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dele; milhares de milhares o serviam, e miríades de miríades estavam diante dele; assentou-se o tribunal, e se abriram os livros.”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5EAA5D-4462-E7E5-22EC-4CBB1D03B965}"/>
              </a:ext>
            </a:extLst>
          </p:cNvPr>
          <p:cNvSpPr txBox="1"/>
          <p:nvPr/>
        </p:nvSpPr>
        <p:spPr>
          <a:xfrm>
            <a:off x="1643063" y="239713"/>
            <a:ext cx="51435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LIVROS DO CÉU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41D6C2-6BA7-D7C5-D059-FD542B584CF0}"/>
              </a:ext>
            </a:extLst>
          </p:cNvPr>
          <p:cNvSpPr txBox="1"/>
          <p:nvPr/>
        </p:nvSpPr>
        <p:spPr>
          <a:xfrm>
            <a:off x="3857625" y="1285875"/>
            <a:ext cx="452755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r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MEMORIAL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Malaquias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3:16</a:t>
            </a:r>
            <a:b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Boas Ações</a:t>
            </a:r>
          </a:p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PECADOS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Mateus 12:36-37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Atos Pecaminosos</a:t>
            </a:r>
          </a:p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VIDA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21:12-15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Nomes dos que aceitaram a Jesus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31F550-9DFC-D07F-0478-66019608BEA2}"/>
              </a:ext>
            </a:extLst>
          </p:cNvPr>
          <p:cNvSpPr txBox="1"/>
          <p:nvPr/>
        </p:nvSpPr>
        <p:spPr>
          <a:xfrm>
            <a:off x="3286125" y="2389188"/>
            <a:ext cx="51435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Juízo começa pelos que estão escritos no Livro da Vida.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95EEB3-D512-F6A0-D5B7-C7BFDD0A0818}"/>
              </a:ext>
            </a:extLst>
          </p:cNvPr>
          <p:cNvSpPr txBox="1"/>
          <p:nvPr/>
        </p:nvSpPr>
        <p:spPr>
          <a:xfrm>
            <a:off x="285750" y="2120900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a ocasião de começar o juízo pela casa de Deus é chegada; ora, se primeiro vem por nós, qual será o fim daqueles que não obedecem ao evangelho de Deus?”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C74920-07F6-DE53-7C5C-032DAD3E494B}"/>
              </a:ext>
            </a:extLst>
          </p:cNvPr>
          <p:cNvSpPr txBox="1"/>
          <p:nvPr/>
        </p:nvSpPr>
        <p:spPr>
          <a:xfrm>
            <a:off x="357188" y="347663"/>
            <a:ext cx="80724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revela que há uma hora de juízo... O juízo final, o juízo de Deus.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FFA00A-8D22-C5EF-5CA2-6604E71B5460}"/>
              </a:ext>
            </a:extLst>
          </p:cNvPr>
          <p:cNvSpPr txBox="1"/>
          <p:nvPr/>
        </p:nvSpPr>
        <p:spPr>
          <a:xfrm>
            <a:off x="285750" y="2430463"/>
            <a:ext cx="5000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Deus há de trazer a juízo todas as obras, até as que estão escondidas, quer sejam boas, quer sejam más.”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31D75E-B62A-0D55-3BFE-057B0A9B6661}"/>
              </a:ext>
            </a:extLst>
          </p:cNvPr>
          <p:cNvSpPr txBox="1"/>
          <p:nvPr/>
        </p:nvSpPr>
        <p:spPr>
          <a:xfrm>
            <a:off x="642938" y="2514600"/>
            <a:ext cx="4643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a base para esse juízo?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4257E6-4553-D67D-4F16-45074C13ECEA}"/>
              </a:ext>
            </a:extLst>
          </p:cNvPr>
          <p:cNvSpPr txBox="1"/>
          <p:nvPr/>
        </p:nvSpPr>
        <p:spPr>
          <a:xfrm>
            <a:off x="285750" y="2357438"/>
            <a:ext cx="50006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“Falai de tal maneira e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tal maneira procedei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aqueles que hão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ser julgados pela lei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 liberdade.”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E66C5B-7C45-79A8-27F3-A8C668D9BDEF}"/>
              </a:ext>
            </a:extLst>
          </p:cNvPr>
          <p:cNvSpPr txBox="1"/>
          <p:nvPr/>
        </p:nvSpPr>
        <p:spPr>
          <a:xfrm>
            <a:off x="357188" y="2263775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“Tinha grande e alta muralha, doze portas, e, junto às portas, doze anjos, e, sobre elas, nomes inscritos, que são os nomes das doze tribos dos filhos de Israel.” 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B43CEF-0AC5-BB1E-BE08-A4BAF16C2453}"/>
              </a:ext>
            </a:extLst>
          </p:cNvPr>
          <p:cNvSpPr txBox="1"/>
          <p:nvPr/>
        </p:nvSpPr>
        <p:spPr>
          <a:xfrm>
            <a:off x="642938" y="2514600"/>
            <a:ext cx="4643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LEI DE DEUS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Registros do Céu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B6C059-9E49-7154-DE1E-83E46149FB67}"/>
              </a:ext>
            </a:extLst>
          </p:cNvPr>
          <p:cNvSpPr txBox="1"/>
          <p:nvPr/>
        </p:nvSpPr>
        <p:spPr>
          <a:xfrm>
            <a:off x="-71438" y="4429125"/>
            <a:ext cx="4643438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Acusador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12:10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B62C31-0C29-8349-0C08-C6A248921D7D}"/>
              </a:ext>
            </a:extLst>
          </p:cNvPr>
          <p:cNvSpPr txBox="1"/>
          <p:nvPr/>
        </p:nvSpPr>
        <p:spPr>
          <a:xfrm>
            <a:off x="4071938" y="4429125"/>
            <a:ext cx="464343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CRISTO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Advogado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João 1:7-9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A61FF5-C087-ED4F-B682-6F694349D25B}"/>
              </a:ext>
            </a:extLst>
          </p:cNvPr>
          <p:cNvSpPr txBox="1"/>
          <p:nvPr/>
        </p:nvSpPr>
        <p:spPr>
          <a:xfrm>
            <a:off x="500063" y="301625"/>
            <a:ext cx="5286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FIM DA GRAÇA...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92B5F4-84EE-0D90-A994-0D112E15FD06}"/>
              </a:ext>
            </a:extLst>
          </p:cNvPr>
          <p:cNvSpPr txBox="1"/>
          <p:nvPr/>
        </p:nvSpPr>
        <p:spPr>
          <a:xfrm>
            <a:off x="357188" y="1643063"/>
            <a:ext cx="50006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“Continue o injusto fazendo injustiça continue o imundo ainda sendo imundo; o justo continue na prática da justiça, e o santo continue a santificar-se. E eis que venho sem demora, e comigo está o galardão que tenho para retribuir a cada um segundo as suas obras.” 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9DC18D1-C7B2-8246-61CD-F981489A1CDD}"/>
              </a:ext>
            </a:extLst>
          </p:cNvPr>
          <p:cNvSpPr txBox="1"/>
          <p:nvPr/>
        </p:nvSpPr>
        <p:spPr>
          <a:xfrm>
            <a:off x="357188" y="2501900"/>
            <a:ext cx="5000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“Sabeis também que ele se manifestou para tirar os pecados, e nele não existe pecado.” 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25F182-D0D2-2388-1FF8-919F4DBE69B7}"/>
              </a:ext>
            </a:extLst>
          </p:cNvPr>
          <p:cNvSpPr txBox="1"/>
          <p:nvPr/>
        </p:nvSpPr>
        <p:spPr>
          <a:xfrm>
            <a:off x="357188" y="2501900"/>
            <a:ext cx="500062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será, de fato, revelado o iníquo, a quem o Senhor Jesus matará com o sopro de sua boca e o destruirá pela manifestação de sua vinda.” 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D3906A-124D-8B05-CD0C-35A0B586D864}"/>
              </a:ext>
            </a:extLst>
          </p:cNvPr>
          <p:cNvSpPr txBox="1"/>
          <p:nvPr/>
        </p:nvSpPr>
        <p:spPr>
          <a:xfrm>
            <a:off x="544513" y="2036763"/>
            <a:ext cx="4241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“Dizendo, em grande voz: Temei a Deus e dai-lhe glória, pois é chegada a hora do seu juízo; e adorai aquele que fez o céu, e a terra, e o mar, e as fontes das águas.”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D827D4-A88F-C8EB-63C1-A9712DE2734E}"/>
              </a:ext>
            </a:extLst>
          </p:cNvPr>
          <p:cNvSpPr txBox="1"/>
          <p:nvPr/>
        </p:nvSpPr>
        <p:spPr>
          <a:xfrm>
            <a:off x="-50800" y="155575"/>
            <a:ext cx="8358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SEGUNDA FASE DO JUÍZO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Durante o milênio juízo de comprovação</a:t>
            </a:r>
            <a:endParaRPr lang="pt-BR" sz="4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549353-BEB0-0765-44DE-A3E93AD23513}"/>
              </a:ext>
            </a:extLst>
          </p:cNvPr>
          <p:cNvSpPr txBox="1"/>
          <p:nvPr/>
        </p:nvSpPr>
        <p:spPr>
          <a:xfrm>
            <a:off x="285750" y="1071563"/>
            <a:ext cx="5214938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também tronos, e nestes sentaram-se aqueles aos quais foi dada autoridade de julgar. Vi ainda as almas dos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decapi-tados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por causa do testemunho de Jesus, bem como por causa da palavra de Deus, tantos quantos não adoraram a besta, nem tampouco a sua imagem, e não receberam a marca na fronte e na mão; e viveram e reinaram com Cristo durante mil anos.” 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1C0529-40EA-F216-F57E-64665E8AD082}"/>
              </a:ext>
            </a:extLst>
          </p:cNvPr>
          <p:cNvSpPr txBox="1"/>
          <p:nvPr/>
        </p:nvSpPr>
        <p:spPr>
          <a:xfrm>
            <a:off x="357188" y="1700213"/>
            <a:ext cx="528637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são os que serão julgados na Segunda fase do juízo final?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39031A-85EF-B4DD-259A-5A66997BBFA6}"/>
              </a:ext>
            </a:extLst>
          </p:cNvPr>
          <p:cNvSpPr txBox="1"/>
          <p:nvPr/>
        </p:nvSpPr>
        <p:spPr>
          <a:xfrm>
            <a:off x="357188" y="1714500"/>
            <a:ext cx="5000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“Ou não sabeis que os santos hão de julgar o mundo? Ora, se o mundo deverá ser julgado por vós, sois, acaso, indignos de julgar as coisas mínimas? Não sabeis que havemos de julgar os próprios anjos? Quanto mais as coisas desta vida!” 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61B111-ED30-7B2E-9E8A-0D0190DF8813}"/>
              </a:ext>
            </a:extLst>
          </p:cNvPr>
          <p:cNvSpPr txBox="1"/>
          <p:nvPr/>
        </p:nvSpPr>
        <p:spPr>
          <a:xfrm>
            <a:off x="357188" y="814388"/>
            <a:ext cx="52863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Esse juízo é para benefício dos santos que glorificaram a Deus ao comprovar a sua justiça nos seus juízos.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EC2B49-D34B-D526-EB30-8CE8F2054AFE}"/>
              </a:ext>
            </a:extLst>
          </p:cNvPr>
          <p:cNvSpPr txBox="1"/>
          <p:nvPr/>
        </p:nvSpPr>
        <p:spPr>
          <a:xfrm>
            <a:off x="798513" y="2586038"/>
            <a:ext cx="7572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TERCEIRA FASE DO JUÍZO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Fim dos mil anos</a:t>
            </a: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558990-8D54-29B9-ED79-A832BE0DF60C}"/>
              </a:ext>
            </a:extLst>
          </p:cNvPr>
          <p:cNvSpPr txBox="1"/>
          <p:nvPr/>
        </p:nvSpPr>
        <p:spPr>
          <a:xfrm>
            <a:off x="571500" y="2286000"/>
            <a:ext cx="50720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é solto...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38E766-7D3C-68B8-03AC-A9FFCDE7DC01}"/>
              </a:ext>
            </a:extLst>
          </p:cNvPr>
          <p:cNvSpPr txBox="1"/>
          <p:nvPr/>
        </p:nvSpPr>
        <p:spPr>
          <a:xfrm>
            <a:off x="428625" y="1544638"/>
            <a:ext cx="52863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era ilustrada, no serviço do Santuário, a erradicação final do pecado?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032F40-78F9-7140-E37D-15883CC9100C}"/>
              </a:ext>
            </a:extLst>
          </p:cNvPr>
          <p:cNvSpPr txBox="1"/>
          <p:nvPr/>
        </p:nvSpPr>
        <p:spPr>
          <a:xfrm>
            <a:off x="428625" y="2143125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“Mas o bode sobre que cair a sorte para bode emissário será apresentado vivo perante o Senhor, para fazer expiação por meio dele e enviá-lo ao deserto como bode emissário.” 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B6480E-0687-4143-B92C-198CE45177AC}"/>
              </a:ext>
            </a:extLst>
          </p:cNvPr>
          <p:cNvSpPr txBox="1"/>
          <p:nvPr/>
        </p:nvSpPr>
        <p:spPr>
          <a:xfrm>
            <a:off x="142875" y="976313"/>
            <a:ext cx="5500688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“Havendo, pois, acabado de fazer expiação pelo santuário, pela tenda da congregação e pelo altar, então, fará chegar o bode vivo. Arão porá ambas as mãos sobre a cabeça do bode vivo e sobre ele confessará todas as iniqüidades dos filhos de Israel, todas as suas transgressões e todos os seus pecados; e os porá sobre a cabeça do bode e enviá-lo-á ao deserto, pela mão de um homem à disposição para isso. Assim, aquele bode levará sobre si todas as iniqüidades deles para terra solitária; e o homem soltará o bode no deserto.”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5E084B-1045-99CC-DA57-684721C2DC04}"/>
              </a:ext>
            </a:extLst>
          </p:cNvPr>
          <p:cNvSpPr txBox="1"/>
          <p:nvPr/>
        </p:nvSpPr>
        <p:spPr>
          <a:xfrm>
            <a:off x="357188" y="347663"/>
            <a:ext cx="80724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ocorrerá o juízo final?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025E56-3D31-6713-0CA9-62C9D814CA50}"/>
              </a:ext>
            </a:extLst>
          </p:cNvPr>
          <p:cNvSpPr txBox="1"/>
          <p:nvPr/>
        </p:nvSpPr>
        <p:spPr>
          <a:xfrm>
            <a:off x="428625" y="500063"/>
            <a:ext cx="3786188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Nota: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Esse bode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Azazel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) abandonado à sua própria sorte e destruição,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representa Satanás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quando toda mancha de rebelião e pecado será definitivamente extirpada.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2F3B79-B6F4-9D41-8AAD-3F65C903D18C}"/>
              </a:ext>
            </a:extLst>
          </p:cNvPr>
          <p:cNvSpPr txBox="1"/>
          <p:nvPr/>
        </p:nvSpPr>
        <p:spPr>
          <a:xfrm>
            <a:off x="4214813" y="885825"/>
            <a:ext cx="41433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descreve o Apocalipse a última parte do juízo profetizada pelos símbolos do Santuário?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CB704B-DF19-5052-1B62-84EC30B99DE2}"/>
              </a:ext>
            </a:extLst>
          </p:cNvPr>
          <p:cNvSpPr txBox="1"/>
          <p:nvPr/>
        </p:nvSpPr>
        <p:spPr>
          <a:xfrm>
            <a:off x="428625" y="1928813"/>
            <a:ext cx="500062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a morte e o inferno foram lançados para dentro do lago de fogo. Esta é a segunda morte, o lago de fogo. E, se alguém não foi achado inscrito no Livro da Vida, esse foi lançado para dentro do lago de fogo.” 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3AE9F4-786F-1B2D-DCB1-5ADDE5DB1C2A}"/>
              </a:ext>
            </a:extLst>
          </p:cNvPr>
          <p:cNvSpPr txBox="1"/>
          <p:nvPr/>
        </p:nvSpPr>
        <p:spPr>
          <a:xfrm>
            <a:off x="357188" y="1571625"/>
            <a:ext cx="5000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“Quanto, porém, aos covardes, aos incrédulos, aos abomináveis, aos assassinos, aos impuros, aos feiticeiros,  aos idólatras e a todos os mentirosos, a  parte que lhes cabe será no lago que arde com fogo e enxofre, a saber, a segunda morte.” 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566CB4-08F2-13A0-D315-8D1AAA8FFCB0}"/>
              </a:ext>
            </a:extLst>
          </p:cNvPr>
          <p:cNvSpPr txBox="1"/>
          <p:nvPr/>
        </p:nvSpPr>
        <p:spPr>
          <a:xfrm>
            <a:off x="285750" y="2347913"/>
            <a:ext cx="50006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 pensais vós contra o Senhor? Ele mesmo vos consumirá de todo; não se levantará por duas vezes a angústia.” </a:t>
            </a: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AB8E91-64B6-8FA2-19BC-8DCDEC9ED0F8}"/>
              </a:ext>
            </a:extLst>
          </p:cNvPr>
          <p:cNvSpPr txBox="1"/>
          <p:nvPr/>
        </p:nvSpPr>
        <p:spPr>
          <a:xfrm>
            <a:off x="642938" y="2214563"/>
            <a:ext cx="41433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será após os juízos de Deus?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B4CF2A8-6ABA-D146-B37E-E7D2D6C88DD0}"/>
              </a:ext>
            </a:extLst>
          </p:cNvPr>
          <p:cNvSpPr txBox="1"/>
          <p:nvPr/>
        </p:nvSpPr>
        <p:spPr>
          <a:xfrm>
            <a:off x="285750" y="2347913"/>
            <a:ext cx="50006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vi novo céu e nova terra, pois o primeiro céu e a primeira terra passaram, e o mar já não existe.”</a:t>
            </a:r>
          </a:p>
        </p:txBody>
      </p:sp>
    </p:spTree>
  </p:cSld>
  <p:clrMapOvr>
    <a:masterClrMapping/>
  </p:clrMapOvr>
  <p:transition>
    <p:randomBa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B33B00-29F4-5259-9C4D-FE559B8B1C90}"/>
              </a:ext>
            </a:extLst>
          </p:cNvPr>
          <p:cNvSpPr txBox="1"/>
          <p:nvPr/>
        </p:nvSpPr>
        <p:spPr>
          <a:xfrm>
            <a:off x="357188" y="2000250"/>
            <a:ext cx="500062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ouvi grande voz vinda do trono, dizendo: Eis o tabernáculo de Deus com os homens. Deus habitará com eles. Eles serão povos de Deus, e Deus mesmo estará com eles.” </a:t>
            </a:r>
          </a:p>
        </p:txBody>
      </p:sp>
    </p:spTree>
  </p:cSld>
  <p:clrMapOvr>
    <a:masterClrMapping/>
  </p:clrMapOvr>
  <p:transition>
    <p:randomBa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2F44FC-A3CD-FC3E-749D-F31EB59F2DA7}"/>
              </a:ext>
            </a:extLst>
          </p:cNvPr>
          <p:cNvSpPr txBox="1"/>
          <p:nvPr/>
        </p:nvSpPr>
        <p:spPr>
          <a:xfrm>
            <a:off x="357188" y="1285875"/>
            <a:ext cx="50006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lhes enxugará dos olhos toda lágrima, e a morte já não existirá, já não haverá luto, nem pranto, nem dor, porque as primeiras coisas passaram. E aquele que está  assentado no trono disse: Eis que faço novas todas as coisas. E acrescentou: Escreve, porque estas palavras são fiéis e verdadeiras.” 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5D089AE-BE97-42F4-9017-85171DE81DAD}"/>
              </a:ext>
            </a:extLst>
          </p:cNvPr>
          <p:cNvSpPr txBox="1"/>
          <p:nvPr/>
        </p:nvSpPr>
        <p:spPr>
          <a:xfrm>
            <a:off x="357188" y="577850"/>
            <a:ext cx="8072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Haverá recompensa?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66924F-8D6B-FDFF-1E22-5A0B1C06184D}"/>
              </a:ext>
            </a:extLst>
          </p:cNvPr>
          <p:cNvSpPr txBox="1"/>
          <p:nvPr/>
        </p:nvSpPr>
        <p:spPr>
          <a:xfrm>
            <a:off x="285750" y="577850"/>
            <a:ext cx="8072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Quantos irão participar deste juízo?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DDEBA3-0699-ADA2-C602-CDF8244C19F0}"/>
              </a:ext>
            </a:extLst>
          </p:cNvPr>
          <p:cNvSpPr txBox="1"/>
          <p:nvPr/>
        </p:nvSpPr>
        <p:spPr>
          <a:xfrm>
            <a:off x="214313" y="577850"/>
            <a:ext cx="80724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Será antes, durante ou depois do milênio?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F3B31CD-9443-7A03-9CDE-200845EFA4A6}"/>
              </a:ext>
            </a:extLst>
          </p:cNvPr>
          <p:cNvSpPr txBox="1"/>
          <p:nvPr/>
        </p:nvSpPr>
        <p:spPr>
          <a:xfrm>
            <a:off x="544513" y="2036763"/>
            <a:ext cx="4241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“Tu, porém, por que julgas teu irmão? E tu, por que desprezas o teu? Pois todos  compareceremos perante o tribunal de Deus.” 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1914</Words>
  <Application>Microsoft Office PowerPoint</Application>
  <PresentationFormat>Apresentação na tela (4:3)</PresentationFormat>
  <Paragraphs>70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2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9</cp:revision>
  <dcterms:created xsi:type="dcterms:W3CDTF">2009-01-04T00:26:56Z</dcterms:created>
  <dcterms:modified xsi:type="dcterms:W3CDTF">2022-05-19T17:29:02Z</dcterms:modified>
</cp:coreProperties>
</file>