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0" r:id="rId2"/>
    <p:sldId id="257" r:id="rId3"/>
    <p:sldId id="258" r:id="rId4"/>
    <p:sldId id="259" r:id="rId5"/>
    <p:sldId id="260" r:id="rId6"/>
    <p:sldId id="261" r:id="rId7"/>
    <p:sldId id="262" r:id="rId8"/>
    <p:sldId id="263" r:id="rId9"/>
    <p:sldId id="264" r:id="rId10"/>
    <p:sldId id="308"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9"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310" r:id="rId41"/>
    <p:sldId id="294" r:id="rId42"/>
    <p:sldId id="295" r:id="rId43"/>
    <p:sldId id="296" r:id="rId44"/>
    <p:sldId id="297" r:id="rId45"/>
    <p:sldId id="298" r:id="rId46"/>
    <p:sldId id="299" r:id="rId47"/>
    <p:sldId id="311" r:id="rId48"/>
    <p:sldId id="300" r:id="rId49"/>
    <p:sldId id="301" r:id="rId50"/>
    <p:sldId id="302" r:id="rId51"/>
    <p:sldId id="303" r:id="rId52"/>
    <p:sldId id="304" r:id="rId53"/>
    <p:sldId id="305" r:id="rId54"/>
    <p:sldId id="312" r:id="rId55"/>
    <p:sldId id="313" r:id="rId56"/>
    <p:sldId id="314" r:id="rId57"/>
    <p:sldId id="315" r:id="rId58"/>
    <p:sldId id="316" r:id="rId59"/>
    <p:sldId id="317" r:id="rId60"/>
    <p:sldId id="318" r:id="rId61"/>
    <p:sldId id="319" r:id="rId62"/>
    <p:sldId id="306" r:id="rId63"/>
    <p:sldId id="307" r:id="rId6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3" d="100"/>
          <a:sy n="33" d="100"/>
        </p:scale>
        <p:origin x="1392"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817C69D-493F-BED8-5FD4-AD33328E7BE7}"/>
              </a:ext>
            </a:extLst>
          </p:cNvPr>
          <p:cNvSpPr>
            <a:spLocks noGrp="1"/>
          </p:cNvSpPr>
          <p:nvPr>
            <p:ph type="dt" sz="half" idx="10"/>
          </p:nvPr>
        </p:nvSpPr>
        <p:spPr/>
        <p:txBody>
          <a:bodyPr/>
          <a:lstStyle>
            <a:lvl1pPr>
              <a:defRPr/>
            </a:lvl1pPr>
          </a:lstStyle>
          <a:p>
            <a:pPr>
              <a:defRPr/>
            </a:pPr>
            <a:fld id="{3E780AE5-F87E-44E8-84FB-C5FCE120B55C}"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51F24FA2-5BDD-5448-CD51-CA408DFB003D}"/>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92A05585-70B8-6506-7520-2EE028E0CF16}"/>
              </a:ext>
            </a:extLst>
          </p:cNvPr>
          <p:cNvSpPr>
            <a:spLocks noGrp="1"/>
          </p:cNvSpPr>
          <p:nvPr>
            <p:ph type="sldNum" sz="quarter" idx="12"/>
          </p:nvPr>
        </p:nvSpPr>
        <p:spPr/>
        <p:txBody>
          <a:bodyPr/>
          <a:lstStyle>
            <a:lvl1pPr>
              <a:defRPr/>
            </a:lvl1pPr>
          </a:lstStyle>
          <a:p>
            <a:fld id="{7380309F-4F90-4F72-94BE-4169A1DC4DA5}" type="slidenum">
              <a:rPr lang="pt-BR" altLang="pt-BR"/>
              <a:pPr/>
              <a:t>‹nº›</a:t>
            </a:fld>
            <a:endParaRPr lang="pt-BR" altLang="pt-BR"/>
          </a:p>
        </p:txBody>
      </p:sp>
    </p:spTree>
    <p:extLst>
      <p:ext uri="{BB962C8B-B14F-4D97-AF65-F5344CB8AC3E}">
        <p14:creationId xmlns:p14="http://schemas.microsoft.com/office/powerpoint/2010/main" val="1469452770"/>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0470AD8-A020-C30E-706E-A40A3C4BB3C1}"/>
              </a:ext>
            </a:extLst>
          </p:cNvPr>
          <p:cNvSpPr>
            <a:spLocks noGrp="1"/>
          </p:cNvSpPr>
          <p:nvPr>
            <p:ph type="dt" sz="half" idx="10"/>
          </p:nvPr>
        </p:nvSpPr>
        <p:spPr/>
        <p:txBody>
          <a:bodyPr/>
          <a:lstStyle>
            <a:lvl1pPr>
              <a:defRPr/>
            </a:lvl1pPr>
          </a:lstStyle>
          <a:p>
            <a:pPr>
              <a:defRPr/>
            </a:pPr>
            <a:fld id="{C50B8B1D-A87F-4FCE-A1E3-41D27AD6884D}"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905A6D0B-845F-C259-C5F8-90F3238FF99F}"/>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70F42B94-0086-BDAD-221B-666B023DD7AB}"/>
              </a:ext>
            </a:extLst>
          </p:cNvPr>
          <p:cNvSpPr>
            <a:spLocks noGrp="1"/>
          </p:cNvSpPr>
          <p:nvPr>
            <p:ph type="sldNum" sz="quarter" idx="12"/>
          </p:nvPr>
        </p:nvSpPr>
        <p:spPr/>
        <p:txBody>
          <a:bodyPr/>
          <a:lstStyle>
            <a:lvl1pPr>
              <a:defRPr/>
            </a:lvl1pPr>
          </a:lstStyle>
          <a:p>
            <a:fld id="{B49846CC-B035-446F-8ED7-76E1DFF44EA2}" type="slidenum">
              <a:rPr lang="pt-BR" altLang="pt-BR"/>
              <a:pPr/>
              <a:t>‹nº›</a:t>
            </a:fld>
            <a:endParaRPr lang="pt-BR" altLang="pt-BR"/>
          </a:p>
        </p:txBody>
      </p:sp>
    </p:spTree>
    <p:extLst>
      <p:ext uri="{BB962C8B-B14F-4D97-AF65-F5344CB8AC3E}">
        <p14:creationId xmlns:p14="http://schemas.microsoft.com/office/powerpoint/2010/main" val="3804799564"/>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4B6BB21-07BF-DCD1-365E-530283581D83}"/>
              </a:ext>
            </a:extLst>
          </p:cNvPr>
          <p:cNvSpPr>
            <a:spLocks noGrp="1"/>
          </p:cNvSpPr>
          <p:nvPr>
            <p:ph type="dt" sz="half" idx="10"/>
          </p:nvPr>
        </p:nvSpPr>
        <p:spPr/>
        <p:txBody>
          <a:bodyPr/>
          <a:lstStyle>
            <a:lvl1pPr>
              <a:defRPr/>
            </a:lvl1pPr>
          </a:lstStyle>
          <a:p>
            <a:pPr>
              <a:defRPr/>
            </a:pPr>
            <a:fld id="{D05EE557-0C7A-40BF-975E-F57A561C9D7D}"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0CEDF51A-6A09-8A7B-051B-0C5124CC9D54}"/>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A8E343DA-4191-0401-7A93-3103AECCF612}"/>
              </a:ext>
            </a:extLst>
          </p:cNvPr>
          <p:cNvSpPr>
            <a:spLocks noGrp="1"/>
          </p:cNvSpPr>
          <p:nvPr>
            <p:ph type="sldNum" sz="quarter" idx="12"/>
          </p:nvPr>
        </p:nvSpPr>
        <p:spPr/>
        <p:txBody>
          <a:bodyPr/>
          <a:lstStyle>
            <a:lvl1pPr>
              <a:defRPr/>
            </a:lvl1pPr>
          </a:lstStyle>
          <a:p>
            <a:fld id="{D5FBC337-E674-45AE-95EF-3E1F79DFE471}" type="slidenum">
              <a:rPr lang="pt-BR" altLang="pt-BR"/>
              <a:pPr/>
              <a:t>‹nº›</a:t>
            </a:fld>
            <a:endParaRPr lang="pt-BR" altLang="pt-BR"/>
          </a:p>
        </p:txBody>
      </p:sp>
    </p:spTree>
    <p:extLst>
      <p:ext uri="{BB962C8B-B14F-4D97-AF65-F5344CB8AC3E}">
        <p14:creationId xmlns:p14="http://schemas.microsoft.com/office/powerpoint/2010/main" val="4065827813"/>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3D8B9C6-53D7-2E93-8A84-16B33B66BC39}"/>
              </a:ext>
            </a:extLst>
          </p:cNvPr>
          <p:cNvSpPr>
            <a:spLocks noGrp="1"/>
          </p:cNvSpPr>
          <p:nvPr>
            <p:ph type="dt" sz="half" idx="10"/>
          </p:nvPr>
        </p:nvSpPr>
        <p:spPr/>
        <p:txBody>
          <a:bodyPr/>
          <a:lstStyle>
            <a:lvl1pPr>
              <a:defRPr/>
            </a:lvl1pPr>
          </a:lstStyle>
          <a:p>
            <a:pPr>
              <a:defRPr/>
            </a:pPr>
            <a:fld id="{C04CD96D-18EA-4ACF-8756-4964081DD960}"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8C2375C7-0B02-55FB-BBB8-C75F80C408CD}"/>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298BF1C6-F15D-BCEA-DF8B-165582E6ADB0}"/>
              </a:ext>
            </a:extLst>
          </p:cNvPr>
          <p:cNvSpPr>
            <a:spLocks noGrp="1"/>
          </p:cNvSpPr>
          <p:nvPr>
            <p:ph type="sldNum" sz="quarter" idx="12"/>
          </p:nvPr>
        </p:nvSpPr>
        <p:spPr/>
        <p:txBody>
          <a:bodyPr/>
          <a:lstStyle>
            <a:lvl1pPr>
              <a:defRPr/>
            </a:lvl1pPr>
          </a:lstStyle>
          <a:p>
            <a:fld id="{18645D38-8A74-4349-92F2-A73A92E7623C}" type="slidenum">
              <a:rPr lang="pt-BR" altLang="pt-BR"/>
              <a:pPr/>
              <a:t>‹nº›</a:t>
            </a:fld>
            <a:endParaRPr lang="pt-BR" altLang="pt-BR"/>
          </a:p>
        </p:txBody>
      </p:sp>
    </p:spTree>
    <p:extLst>
      <p:ext uri="{BB962C8B-B14F-4D97-AF65-F5344CB8AC3E}">
        <p14:creationId xmlns:p14="http://schemas.microsoft.com/office/powerpoint/2010/main" val="2417595581"/>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A12A4CAE-D1D9-771F-A701-78A83BFD6044}"/>
              </a:ext>
            </a:extLst>
          </p:cNvPr>
          <p:cNvSpPr>
            <a:spLocks noGrp="1"/>
          </p:cNvSpPr>
          <p:nvPr>
            <p:ph type="dt" sz="half" idx="10"/>
          </p:nvPr>
        </p:nvSpPr>
        <p:spPr/>
        <p:txBody>
          <a:bodyPr/>
          <a:lstStyle>
            <a:lvl1pPr>
              <a:defRPr/>
            </a:lvl1pPr>
          </a:lstStyle>
          <a:p>
            <a:pPr>
              <a:defRPr/>
            </a:pPr>
            <a:fld id="{B8D38234-2D8F-44CC-A03A-9E36C28C9D99}"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2905C381-319B-FB3A-4E1D-E2751BB20098}"/>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FD9CD634-BB64-FA17-A90B-A561F5FB4F74}"/>
              </a:ext>
            </a:extLst>
          </p:cNvPr>
          <p:cNvSpPr>
            <a:spLocks noGrp="1"/>
          </p:cNvSpPr>
          <p:nvPr>
            <p:ph type="sldNum" sz="quarter" idx="12"/>
          </p:nvPr>
        </p:nvSpPr>
        <p:spPr/>
        <p:txBody>
          <a:bodyPr/>
          <a:lstStyle>
            <a:lvl1pPr>
              <a:defRPr/>
            </a:lvl1pPr>
          </a:lstStyle>
          <a:p>
            <a:fld id="{9368D7F6-60BF-45E6-8F31-B674BA400B28}" type="slidenum">
              <a:rPr lang="pt-BR" altLang="pt-BR"/>
              <a:pPr/>
              <a:t>‹nº›</a:t>
            </a:fld>
            <a:endParaRPr lang="pt-BR" altLang="pt-BR"/>
          </a:p>
        </p:txBody>
      </p:sp>
    </p:spTree>
    <p:extLst>
      <p:ext uri="{BB962C8B-B14F-4D97-AF65-F5344CB8AC3E}">
        <p14:creationId xmlns:p14="http://schemas.microsoft.com/office/powerpoint/2010/main" val="3927407198"/>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88959E6B-8EA4-1BED-790C-9F2195C82D7B}"/>
              </a:ext>
            </a:extLst>
          </p:cNvPr>
          <p:cNvSpPr>
            <a:spLocks noGrp="1"/>
          </p:cNvSpPr>
          <p:nvPr>
            <p:ph type="dt" sz="half" idx="10"/>
          </p:nvPr>
        </p:nvSpPr>
        <p:spPr/>
        <p:txBody>
          <a:bodyPr/>
          <a:lstStyle>
            <a:lvl1pPr>
              <a:defRPr/>
            </a:lvl1pPr>
          </a:lstStyle>
          <a:p>
            <a:pPr>
              <a:defRPr/>
            </a:pPr>
            <a:fld id="{6E35189A-EFED-4A1A-AD01-A04DBEEBE4AF}" type="datetimeFigureOut">
              <a:rPr lang="pt-BR"/>
              <a:pPr>
                <a:defRPr/>
              </a:pPr>
              <a:t>19/05/2022</a:t>
            </a:fld>
            <a:endParaRPr lang="pt-BR"/>
          </a:p>
        </p:txBody>
      </p:sp>
      <p:sp>
        <p:nvSpPr>
          <p:cNvPr id="6" name="Espaço Reservado para Rodapé 4">
            <a:extLst>
              <a:ext uri="{FF2B5EF4-FFF2-40B4-BE49-F238E27FC236}">
                <a16:creationId xmlns:a16="http://schemas.microsoft.com/office/drawing/2014/main" id="{7359FC74-62A4-CAEC-DB6D-923F35EFEFE8}"/>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4EB88458-842C-2391-E536-92A26F57E5BC}"/>
              </a:ext>
            </a:extLst>
          </p:cNvPr>
          <p:cNvSpPr>
            <a:spLocks noGrp="1"/>
          </p:cNvSpPr>
          <p:nvPr>
            <p:ph type="sldNum" sz="quarter" idx="12"/>
          </p:nvPr>
        </p:nvSpPr>
        <p:spPr/>
        <p:txBody>
          <a:bodyPr/>
          <a:lstStyle>
            <a:lvl1pPr>
              <a:defRPr/>
            </a:lvl1pPr>
          </a:lstStyle>
          <a:p>
            <a:fld id="{E457469B-00AA-4F77-8F29-117D21F69263}" type="slidenum">
              <a:rPr lang="pt-BR" altLang="pt-BR"/>
              <a:pPr/>
              <a:t>‹nº›</a:t>
            </a:fld>
            <a:endParaRPr lang="pt-BR" altLang="pt-BR"/>
          </a:p>
        </p:txBody>
      </p:sp>
    </p:spTree>
    <p:extLst>
      <p:ext uri="{BB962C8B-B14F-4D97-AF65-F5344CB8AC3E}">
        <p14:creationId xmlns:p14="http://schemas.microsoft.com/office/powerpoint/2010/main" val="1729628279"/>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8A4E49E1-5473-98DF-FB9B-D2D4C6B64D7C}"/>
              </a:ext>
            </a:extLst>
          </p:cNvPr>
          <p:cNvSpPr>
            <a:spLocks noGrp="1"/>
          </p:cNvSpPr>
          <p:nvPr>
            <p:ph type="dt" sz="half" idx="10"/>
          </p:nvPr>
        </p:nvSpPr>
        <p:spPr/>
        <p:txBody>
          <a:bodyPr/>
          <a:lstStyle>
            <a:lvl1pPr>
              <a:defRPr/>
            </a:lvl1pPr>
          </a:lstStyle>
          <a:p>
            <a:pPr>
              <a:defRPr/>
            </a:pPr>
            <a:fld id="{F94B7B1D-C261-4DFC-8FD5-510EF00F5930}" type="datetimeFigureOut">
              <a:rPr lang="pt-BR"/>
              <a:pPr>
                <a:defRPr/>
              </a:pPr>
              <a:t>19/05/2022</a:t>
            </a:fld>
            <a:endParaRPr lang="pt-BR"/>
          </a:p>
        </p:txBody>
      </p:sp>
      <p:sp>
        <p:nvSpPr>
          <p:cNvPr id="8" name="Espaço Reservado para Rodapé 4">
            <a:extLst>
              <a:ext uri="{FF2B5EF4-FFF2-40B4-BE49-F238E27FC236}">
                <a16:creationId xmlns:a16="http://schemas.microsoft.com/office/drawing/2014/main" id="{49B17E33-AAE1-DE5D-9046-E307023039B8}"/>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F09BB601-FCE2-DCC5-4A68-B341BE31622E}"/>
              </a:ext>
            </a:extLst>
          </p:cNvPr>
          <p:cNvSpPr>
            <a:spLocks noGrp="1"/>
          </p:cNvSpPr>
          <p:nvPr>
            <p:ph type="sldNum" sz="quarter" idx="12"/>
          </p:nvPr>
        </p:nvSpPr>
        <p:spPr/>
        <p:txBody>
          <a:bodyPr/>
          <a:lstStyle>
            <a:lvl1pPr>
              <a:defRPr/>
            </a:lvl1pPr>
          </a:lstStyle>
          <a:p>
            <a:fld id="{8D8B7408-9851-4634-B1E3-403AD510352E}" type="slidenum">
              <a:rPr lang="pt-BR" altLang="pt-BR"/>
              <a:pPr/>
              <a:t>‹nº›</a:t>
            </a:fld>
            <a:endParaRPr lang="pt-BR" altLang="pt-BR"/>
          </a:p>
        </p:txBody>
      </p:sp>
    </p:spTree>
    <p:extLst>
      <p:ext uri="{BB962C8B-B14F-4D97-AF65-F5344CB8AC3E}">
        <p14:creationId xmlns:p14="http://schemas.microsoft.com/office/powerpoint/2010/main" val="3582611956"/>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A9F3225A-13E4-59FE-0EF3-71ED5689B9B7}"/>
              </a:ext>
            </a:extLst>
          </p:cNvPr>
          <p:cNvSpPr>
            <a:spLocks noGrp="1"/>
          </p:cNvSpPr>
          <p:nvPr>
            <p:ph type="dt" sz="half" idx="10"/>
          </p:nvPr>
        </p:nvSpPr>
        <p:spPr/>
        <p:txBody>
          <a:bodyPr/>
          <a:lstStyle>
            <a:lvl1pPr>
              <a:defRPr/>
            </a:lvl1pPr>
          </a:lstStyle>
          <a:p>
            <a:pPr>
              <a:defRPr/>
            </a:pPr>
            <a:fld id="{2B99F529-44A0-433D-96E9-85ABB7F6D59E}" type="datetimeFigureOut">
              <a:rPr lang="pt-BR"/>
              <a:pPr>
                <a:defRPr/>
              </a:pPr>
              <a:t>19/05/2022</a:t>
            </a:fld>
            <a:endParaRPr lang="pt-BR"/>
          </a:p>
        </p:txBody>
      </p:sp>
      <p:sp>
        <p:nvSpPr>
          <p:cNvPr id="4" name="Espaço Reservado para Rodapé 4">
            <a:extLst>
              <a:ext uri="{FF2B5EF4-FFF2-40B4-BE49-F238E27FC236}">
                <a16:creationId xmlns:a16="http://schemas.microsoft.com/office/drawing/2014/main" id="{2218C4AA-88C2-58BB-37AB-2E0926C5AFB0}"/>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E5B8F660-D790-1C83-A61B-C536B7C06AC0}"/>
              </a:ext>
            </a:extLst>
          </p:cNvPr>
          <p:cNvSpPr>
            <a:spLocks noGrp="1"/>
          </p:cNvSpPr>
          <p:nvPr>
            <p:ph type="sldNum" sz="quarter" idx="12"/>
          </p:nvPr>
        </p:nvSpPr>
        <p:spPr/>
        <p:txBody>
          <a:bodyPr/>
          <a:lstStyle>
            <a:lvl1pPr>
              <a:defRPr/>
            </a:lvl1pPr>
          </a:lstStyle>
          <a:p>
            <a:fld id="{EB90EF40-50D5-4A79-B9C8-106E5E3723AA}" type="slidenum">
              <a:rPr lang="pt-BR" altLang="pt-BR"/>
              <a:pPr/>
              <a:t>‹nº›</a:t>
            </a:fld>
            <a:endParaRPr lang="pt-BR" altLang="pt-BR"/>
          </a:p>
        </p:txBody>
      </p:sp>
    </p:spTree>
    <p:extLst>
      <p:ext uri="{BB962C8B-B14F-4D97-AF65-F5344CB8AC3E}">
        <p14:creationId xmlns:p14="http://schemas.microsoft.com/office/powerpoint/2010/main" val="3269001332"/>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E12A2257-7814-0345-3FD4-5091E4BC9876}"/>
              </a:ext>
            </a:extLst>
          </p:cNvPr>
          <p:cNvSpPr>
            <a:spLocks noGrp="1"/>
          </p:cNvSpPr>
          <p:nvPr>
            <p:ph type="dt" sz="half" idx="10"/>
          </p:nvPr>
        </p:nvSpPr>
        <p:spPr/>
        <p:txBody>
          <a:bodyPr/>
          <a:lstStyle>
            <a:lvl1pPr>
              <a:defRPr/>
            </a:lvl1pPr>
          </a:lstStyle>
          <a:p>
            <a:pPr>
              <a:defRPr/>
            </a:pPr>
            <a:fld id="{87A48367-B702-453D-AC71-B6CB7B193CB3}" type="datetimeFigureOut">
              <a:rPr lang="pt-BR"/>
              <a:pPr>
                <a:defRPr/>
              </a:pPr>
              <a:t>19/05/2022</a:t>
            </a:fld>
            <a:endParaRPr lang="pt-BR"/>
          </a:p>
        </p:txBody>
      </p:sp>
      <p:sp>
        <p:nvSpPr>
          <p:cNvPr id="3" name="Espaço Reservado para Rodapé 4">
            <a:extLst>
              <a:ext uri="{FF2B5EF4-FFF2-40B4-BE49-F238E27FC236}">
                <a16:creationId xmlns:a16="http://schemas.microsoft.com/office/drawing/2014/main" id="{DC3E353B-9ED8-BE0D-D6C5-1F7014430D95}"/>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D6A7BCDA-D34F-CD76-B384-963CF6D92E7C}"/>
              </a:ext>
            </a:extLst>
          </p:cNvPr>
          <p:cNvSpPr>
            <a:spLocks noGrp="1"/>
          </p:cNvSpPr>
          <p:nvPr>
            <p:ph type="sldNum" sz="quarter" idx="12"/>
          </p:nvPr>
        </p:nvSpPr>
        <p:spPr/>
        <p:txBody>
          <a:bodyPr/>
          <a:lstStyle>
            <a:lvl1pPr>
              <a:defRPr/>
            </a:lvl1pPr>
          </a:lstStyle>
          <a:p>
            <a:fld id="{50D4CA0B-4B7A-439C-899B-4AA3F0F78751}" type="slidenum">
              <a:rPr lang="pt-BR" altLang="pt-BR"/>
              <a:pPr/>
              <a:t>‹nº›</a:t>
            </a:fld>
            <a:endParaRPr lang="pt-BR" altLang="pt-BR"/>
          </a:p>
        </p:txBody>
      </p:sp>
    </p:spTree>
    <p:extLst>
      <p:ext uri="{BB962C8B-B14F-4D97-AF65-F5344CB8AC3E}">
        <p14:creationId xmlns:p14="http://schemas.microsoft.com/office/powerpoint/2010/main" val="2449369520"/>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AAD8252B-F5E8-B402-BD37-1A9C7ED50CF5}"/>
              </a:ext>
            </a:extLst>
          </p:cNvPr>
          <p:cNvSpPr>
            <a:spLocks noGrp="1"/>
          </p:cNvSpPr>
          <p:nvPr>
            <p:ph type="dt" sz="half" idx="10"/>
          </p:nvPr>
        </p:nvSpPr>
        <p:spPr/>
        <p:txBody>
          <a:bodyPr/>
          <a:lstStyle>
            <a:lvl1pPr>
              <a:defRPr/>
            </a:lvl1pPr>
          </a:lstStyle>
          <a:p>
            <a:pPr>
              <a:defRPr/>
            </a:pPr>
            <a:fld id="{36FF30FC-965D-429C-877E-890F23C4FEFE}" type="datetimeFigureOut">
              <a:rPr lang="pt-BR"/>
              <a:pPr>
                <a:defRPr/>
              </a:pPr>
              <a:t>19/05/2022</a:t>
            </a:fld>
            <a:endParaRPr lang="pt-BR"/>
          </a:p>
        </p:txBody>
      </p:sp>
      <p:sp>
        <p:nvSpPr>
          <p:cNvPr id="6" name="Espaço Reservado para Rodapé 4">
            <a:extLst>
              <a:ext uri="{FF2B5EF4-FFF2-40B4-BE49-F238E27FC236}">
                <a16:creationId xmlns:a16="http://schemas.microsoft.com/office/drawing/2014/main" id="{9B3E9976-AB24-DF9E-D67B-CE852B2B3D20}"/>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D4EE6953-C4F9-AEF1-64B7-2ADA7C77DA95}"/>
              </a:ext>
            </a:extLst>
          </p:cNvPr>
          <p:cNvSpPr>
            <a:spLocks noGrp="1"/>
          </p:cNvSpPr>
          <p:nvPr>
            <p:ph type="sldNum" sz="quarter" idx="12"/>
          </p:nvPr>
        </p:nvSpPr>
        <p:spPr/>
        <p:txBody>
          <a:bodyPr/>
          <a:lstStyle>
            <a:lvl1pPr>
              <a:defRPr/>
            </a:lvl1pPr>
          </a:lstStyle>
          <a:p>
            <a:fld id="{3D7F2EE9-1E6A-4BC8-B99D-600261566C7C}" type="slidenum">
              <a:rPr lang="pt-BR" altLang="pt-BR"/>
              <a:pPr/>
              <a:t>‹nº›</a:t>
            </a:fld>
            <a:endParaRPr lang="pt-BR" altLang="pt-BR"/>
          </a:p>
        </p:txBody>
      </p:sp>
    </p:spTree>
    <p:extLst>
      <p:ext uri="{BB962C8B-B14F-4D97-AF65-F5344CB8AC3E}">
        <p14:creationId xmlns:p14="http://schemas.microsoft.com/office/powerpoint/2010/main" val="1444110602"/>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5DD20800-6AC9-8A18-FDCD-632480D1BF2F}"/>
              </a:ext>
            </a:extLst>
          </p:cNvPr>
          <p:cNvSpPr>
            <a:spLocks noGrp="1"/>
          </p:cNvSpPr>
          <p:nvPr>
            <p:ph type="dt" sz="half" idx="10"/>
          </p:nvPr>
        </p:nvSpPr>
        <p:spPr/>
        <p:txBody>
          <a:bodyPr/>
          <a:lstStyle>
            <a:lvl1pPr>
              <a:defRPr/>
            </a:lvl1pPr>
          </a:lstStyle>
          <a:p>
            <a:pPr>
              <a:defRPr/>
            </a:pPr>
            <a:fld id="{945F5ADA-C8BE-45E3-94ED-164B0468F183}" type="datetimeFigureOut">
              <a:rPr lang="pt-BR"/>
              <a:pPr>
                <a:defRPr/>
              </a:pPr>
              <a:t>19/05/2022</a:t>
            </a:fld>
            <a:endParaRPr lang="pt-BR"/>
          </a:p>
        </p:txBody>
      </p:sp>
      <p:sp>
        <p:nvSpPr>
          <p:cNvPr id="6" name="Espaço Reservado para Rodapé 4">
            <a:extLst>
              <a:ext uri="{FF2B5EF4-FFF2-40B4-BE49-F238E27FC236}">
                <a16:creationId xmlns:a16="http://schemas.microsoft.com/office/drawing/2014/main" id="{5132A996-C3C2-D979-9060-5F5ACD8EA0BA}"/>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3CC94C97-88C7-A76E-289D-9A8BA4ED03AF}"/>
              </a:ext>
            </a:extLst>
          </p:cNvPr>
          <p:cNvSpPr>
            <a:spLocks noGrp="1"/>
          </p:cNvSpPr>
          <p:nvPr>
            <p:ph type="sldNum" sz="quarter" idx="12"/>
          </p:nvPr>
        </p:nvSpPr>
        <p:spPr/>
        <p:txBody>
          <a:bodyPr/>
          <a:lstStyle>
            <a:lvl1pPr>
              <a:defRPr/>
            </a:lvl1pPr>
          </a:lstStyle>
          <a:p>
            <a:fld id="{293D7384-00C3-4648-95B1-71CBE4B70EC1}" type="slidenum">
              <a:rPr lang="pt-BR" altLang="pt-BR"/>
              <a:pPr/>
              <a:t>‹nº›</a:t>
            </a:fld>
            <a:endParaRPr lang="pt-BR" altLang="pt-BR"/>
          </a:p>
        </p:txBody>
      </p:sp>
    </p:spTree>
    <p:extLst>
      <p:ext uri="{BB962C8B-B14F-4D97-AF65-F5344CB8AC3E}">
        <p14:creationId xmlns:p14="http://schemas.microsoft.com/office/powerpoint/2010/main" val="927156519"/>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EC865832-8D0B-D015-E204-DB944958739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9B33321C-90C8-1AB9-7305-B1B05191F35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D35CA6FC-A7AB-3388-E4F1-369C82E1E7E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3A410DA-8E88-47AF-8818-ECD39ADDF9A2}"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4730F766-8E28-EF20-3900-1B206BCCC28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a:extLst>
              <a:ext uri="{FF2B5EF4-FFF2-40B4-BE49-F238E27FC236}">
                <a16:creationId xmlns:a16="http://schemas.microsoft.com/office/drawing/2014/main" id="{3D51C129-6577-14F8-5ADC-604FC683FC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92CC018-A0EE-4F24-A946-E4CD9C3BC40D}"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Imagem 31" descr="Logos.tif">
            <a:extLst>
              <a:ext uri="{FF2B5EF4-FFF2-40B4-BE49-F238E27FC236}">
                <a16:creationId xmlns:a16="http://schemas.microsoft.com/office/drawing/2014/main" id="{37D88652-49AE-12FC-66B3-8BB24058F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6500813"/>
            <a:ext cx="1581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a:extLst>
              <a:ext uri="{FF2B5EF4-FFF2-40B4-BE49-F238E27FC236}">
                <a16:creationId xmlns:a16="http://schemas.microsoft.com/office/drawing/2014/main" id="{B56AF234-E30A-8307-7C2A-70CD380BD9D6}"/>
              </a:ext>
            </a:extLst>
          </p:cNvPr>
          <p:cNvSpPr/>
          <p:nvPr/>
        </p:nvSpPr>
        <p:spPr>
          <a:xfrm>
            <a:off x="1845843" y="2514600"/>
            <a:ext cx="5529334" cy="1938992"/>
          </a:xfrm>
          <a:prstGeom prst="rect">
            <a:avLst/>
          </a:prstGeom>
          <a:noFill/>
          <a:ln>
            <a:noFill/>
          </a:ln>
          <a:effectLst>
            <a:glow rad="101600">
              <a:schemeClr val="accent4">
                <a:satMod val="175000"/>
                <a:alpha val="40000"/>
              </a:schemeClr>
            </a:glow>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pt-BR" sz="6000" b="1" spc="50" dirty="0">
                <a:ln w="11430">
                  <a:noFill/>
                </a:ln>
                <a:solidFill>
                  <a:srgbClr val="CC9900"/>
                </a:solidFill>
                <a:effectLst>
                  <a:outerShdw blurRad="76200" dist="50800" dir="5400000" algn="tl" rotWithShape="0">
                    <a:srgbClr val="000000">
                      <a:alpha val="65000"/>
                    </a:srgbClr>
                  </a:outerShdw>
                </a:effectLst>
                <a:latin typeface="+mn-lt"/>
              </a:rPr>
              <a:t>AS REVELAÇÕES </a:t>
            </a:r>
            <a:br>
              <a:rPr lang="pt-BR" sz="6000" b="1" spc="50" dirty="0">
                <a:ln w="11430">
                  <a:noFill/>
                </a:ln>
                <a:solidFill>
                  <a:srgbClr val="CC9900"/>
                </a:solidFill>
                <a:effectLst>
                  <a:outerShdw blurRad="76200" dist="50800" dir="5400000" algn="tl" rotWithShape="0">
                    <a:srgbClr val="000000">
                      <a:alpha val="65000"/>
                    </a:srgbClr>
                  </a:outerShdw>
                </a:effectLst>
                <a:latin typeface="+mn-lt"/>
              </a:rPr>
            </a:br>
            <a:r>
              <a:rPr lang="pt-BR" sz="6000" b="1" spc="50" dirty="0">
                <a:ln w="11430">
                  <a:noFill/>
                </a:ln>
                <a:solidFill>
                  <a:srgbClr val="CC9900"/>
                </a:solidFill>
                <a:effectLst>
                  <a:outerShdw blurRad="76200" dist="50800" dir="5400000" algn="tl" rotWithShape="0">
                    <a:srgbClr val="000000">
                      <a:alpha val="65000"/>
                    </a:srgbClr>
                  </a:outerShdw>
                </a:effectLst>
                <a:latin typeface="+mn-lt"/>
              </a:rPr>
              <a:t>DO APOCALIPSE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CD4FB0A-173D-BE87-F802-172143572A8C}"/>
              </a:ext>
            </a:extLst>
          </p:cNvPr>
          <p:cNvSpPr txBox="1"/>
          <p:nvPr/>
        </p:nvSpPr>
        <p:spPr>
          <a:xfrm>
            <a:off x="2857500" y="214313"/>
            <a:ext cx="6000750" cy="830262"/>
          </a:xfrm>
          <a:prstGeom prst="rect">
            <a:avLst/>
          </a:prstGeom>
          <a:noFill/>
        </p:spPr>
        <p:txBody>
          <a:bodyPr>
            <a:spAutoFit/>
          </a:bodyPr>
          <a:lstStyle/>
          <a:p>
            <a:pPr algn="ctr" fontAlgn="auto">
              <a:spcBef>
                <a:spcPts val="0"/>
              </a:spcBef>
              <a:spcAft>
                <a:spcPts val="0"/>
              </a:spcAft>
              <a:defRPr/>
            </a:pPr>
            <a:r>
              <a:rPr lang="pt-BR" sz="4800" b="1" dirty="0">
                <a:solidFill>
                  <a:srgbClr val="FFC000"/>
                </a:solidFill>
                <a:effectLst>
                  <a:outerShdw blurRad="50800" dist="50800" dir="5400000" algn="ctr" rotWithShape="0">
                    <a:schemeClr val="tx1"/>
                  </a:outerShdw>
                </a:effectLst>
                <a:latin typeface="Futura Md BT" pitchFamily="34" charset="0"/>
              </a:rPr>
              <a:t>SÍMBOLOS</a:t>
            </a:r>
          </a:p>
        </p:txBody>
      </p:sp>
      <p:sp>
        <p:nvSpPr>
          <p:cNvPr id="3" name="CaixaDeTexto 2">
            <a:extLst>
              <a:ext uri="{FF2B5EF4-FFF2-40B4-BE49-F238E27FC236}">
                <a16:creationId xmlns:a16="http://schemas.microsoft.com/office/drawing/2014/main" id="{174571A9-3D83-F76E-1EBB-ED3CEFE0EBFB}"/>
              </a:ext>
            </a:extLst>
          </p:cNvPr>
          <p:cNvSpPr txBox="1"/>
          <p:nvPr/>
        </p:nvSpPr>
        <p:spPr>
          <a:xfrm>
            <a:off x="4143375" y="1320800"/>
            <a:ext cx="4214813" cy="452437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Mulher Pura e Verdadeira</a:t>
            </a:r>
            <a:br>
              <a:rPr lang="pt-BR" sz="2400" b="1" dirty="0">
                <a:solidFill>
                  <a:schemeClr val="bg1"/>
                </a:solidFill>
                <a:effectLst>
                  <a:outerShdw blurRad="50800" dist="50800" dir="5400000" algn="ctr" rotWithShape="0">
                    <a:schemeClr val="tx1"/>
                  </a:outerShdw>
                </a:effectLst>
                <a:latin typeface="Futura Md BT" pitchFamily="34" charset="0"/>
              </a:rPr>
            </a:br>
            <a:r>
              <a:rPr lang="pt-BR" sz="2400" b="1" dirty="0">
                <a:solidFill>
                  <a:srgbClr val="FFC000"/>
                </a:solidFill>
                <a:effectLst>
                  <a:outerShdw blurRad="50800" dist="50800" dir="5400000" algn="ctr" rotWithShape="0">
                    <a:schemeClr val="tx1"/>
                  </a:outerShdw>
                </a:effectLst>
                <a:latin typeface="Futura Md BT" pitchFamily="34" charset="0"/>
              </a:rPr>
              <a:t>IGREJA VERDADEIRA</a:t>
            </a:r>
          </a:p>
          <a:p>
            <a:pPr algn="ctr" fontAlgn="auto">
              <a:spcBef>
                <a:spcPts val="0"/>
              </a:spcBef>
              <a:spcAft>
                <a:spcPts val="0"/>
              </a:spcAft>
              <a:defRPr/>
            </a:pPr>
            <a:r>
              <a:rPr lang="pt-BR" sz="2400" b="1" i="1" dirty="0">
                <a:solidFill>
                  <a:schemeClr val="bg1"/>
                </a:solidFill>
                <a:effectLst>
                  <a:outerShdw blurRad="50800" dist="50800" dir="5400000" algn="ctr" rotWithShape="0">
                    <a:schemeClr val="tx1"/>
                  </a:outerShdw>
                </a:effectLst>
                <a:latin typeface="Futura Md BT" pitchFamily="34" charset="0"/>
              </a:rPr>
              <a:t>II Coríntios 11:2</a:t>
            </a:r>
          </a:p>
          <a:p>
            <a:pPr algn="ctr" fontAlgn="auto">
              <a:spcBef>
                <a:spcPts val="0"/>
              </a:spcBef>
              <a:spcAft>
                <a:spcPts val="0"/>
              </a:spcAft>
              <a:defRPr/>
            </a:pPr>
            <a:endParaRPr lang="pt-BR" sz="2400" b="1" i="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Sol</a:t>
            </a:r>
            <a:br>
              <a:rPr lang="pt-BR" sz="2400" b="1" dirty="0">
                <a:solidFill>
                  <a:schemeClr val="bg1"/>
                </a:solidFill>
                <a:effectLst>
                  <a:outerShdw blurRad="50800" dist="50800" dir="5400000" algn="ctr" rotWithShape="0">
                    <a:schemeClr val="tx1"/>
                  </a:outerShdw>
                </a:effectLst>
                <a:latin typeface="Futura Md BT" pitchFamily="34" charset="0"/>
              </a:rPr>
            </a:br>
            <a:r>
              <a:rPr lang="pt-BR" sz="2400" b="1" dirty="0">
                <a:solidFill>
                  <a:srgbClr val="FFC000"/>
                </a:solidFill>
                <a:effectLst>
                  <a:outerShdw blurRad="50800" dist="50800" dir="5400000" algn="ctr" rotWithShape="0">
                    <a:schemeClr val="tx1"/>
                  </a:outerShdw>
                </a:effectLst>
                <a:latin typeface="Futura Md BT" pitchFamily="34" charset="0"/>
              </a:rPr>
              <a:t>JESUS CRISTO</a:t>
            </a:r>
          </a:p>
          <a:p>
            <a:pPr algn="ctr" fontAlgn="auto">
              <a:spcBef>
                <a:spcPts val="0"/>
              </a:spcBef>
              <a:spcAft>
                <a:spcPts val="0"/>
              </a:spcAft>
              <a:defRPr/>
            </a:pPr>
            <a:r>
              <a:rPr lang="pt-BR" sz="2400" b="1" i="1" dirty="0">
                <a:solidFill>
                  <a:schemeClr val="bg1"/>
                </a:solidFill>
                <a:effectLst>
                  <a:outerShdw blurRad="50800" dist="50800" dir="5400000" algn="ctr" rotWithShape="0">
                    <a:schemeClr val="tx1"/>
                  </a:outerShdw>
                </a:effectLst>
                <a:latin typeface="Futura Md BT" pitchFamily="34" charset="0"/>
              </a:rPr>
              <a:t>Salmo 84:11</a:t>
            </a:r>
          </a:p>
          <a:p>
            <a:pPr algn="ctr" fontAlgn="auto">
              <a:spcBef>
                <a:spcPts val="0"/>
              </a:spcBef>
              <a:spcAft>
                <a:spcPts val="0"/>
              </a:spcAft>
              <a:defRPr/>
            </a:pPr>
            <a:endParaRPr lang="pt-BR" sz="2400" b="1" i="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Estrelas</a:t>
            </a:r>
            <a:br>
              <a:rPr lang="pt-BR" sz="2400" b="1" dirty="0">
                <a:solidFill>
                  <a:schemeClr val="bg1"/>
                </a:solidFill>
                <a:effectLst>
                  <a:outerShdw blurRad="50800" dist="50800" dir="5400000" algn="ctr" rotWithShape="0">
                    <a:schemeClr val="tx1"/>
                  </a:outerShdw>
                </a:effectLst>
                <a:latin typeface="Futura Md BT" pitchFamily="34" charset="0"/>
              </a:rPr>
            </a:br>
            <a:r>
              <a:rPr lang="pt-BR" sz="2400" b="1" dirty="0">
                <a:solidFill>
                  <a:srgbClr val="FFC000"/>
                </a:solidFill>
                <a:effectLst>
                  <a:outerShdw blurRad="50800" dist="50800" dir="5400000" algn="ctr" rotWithShape="0">
                    <a:schemeClr val="tx1"/>
                  </a:outerShdw>
                </a:effectLst>
                <a:latin typeface="Futura Md BT" pitchFamily="34" charset="0"/>
              </a:rPr>
              <a:t>OS DOZE APÓSTOLOS</a:t>
            </a:r>
          </a:p>
          <a:p>
            <a:pPr algn="ctr" fontAlgn="auto">
              <a:spcBef>
                <a:spcPts val="0"/>
              </a:spcBef>
              <a:spcAft>
                <a:spcPts val="0"/>
              </a:spcAft>
              <a:defRPr/>
            </a:pPr>
            <a:r>
              <a:rPr lang="pt-BR" sz="2400" b="1" i="1" dirty="0">
                <a:solidFill>
                  <a:schemeClr val="bg1"/>
                </a:solidFill>
                <a:effectLst>
                  <a:outerShdw blurRad="50800" dist="50800" dir="5400000" algn="ctr" rotWithShape="0">
                    <a:schemeClr val="tx1"/>
                  </a:outerShdw>
                </a:effectLst>
                <a:latin typeface="Futura Md BT" pitchFamily="34" charset="0"/>
              </a:rPr>
              <a:t>II Coríntios 11:2</a:t>
            </a:r>
          </a:p>
          <a:p>
            <a:pPr algn="ctr" fontAlgn="auto">
              <a:spcBef>
                <a:spcPts val="0"/>
              </a:spcBef>
              <a:spcAft>
                <a:spcPts val="0"/>
              </a:spcAft>
              <a:defRPr/>
            </a:pPr>
            <a:endParaRPr lang="pt-BR" sz="2400" b="1" i="1" dirty="0">
              <a:solidFill>
                <a:schemeClr val="bg1"/>
              </a:solidFill>
              <a:effectLst>
                <a:outerShdw blurRad="50800" dist="50800" dir="5400000" algn="ctr" rotWithShape="0">
                  <a:schemeClr val="tx1"/>
                </a:outerShdw>
              </a:effectLst>
              <a:latin typeface="Futura Md BT" pitchFamily="34" charset="0"/>
            </a:endParaRPr>
          </a:p>
        </p:txBody>
      </p:sp>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B7DCCEB-A40F-D355-86C5-360D2182EBD6}"/>
              </a:ext>
            </a:extLst>
          </p:cNvPr>
          <p:cNvSpPr txBox="1"/>
          <p:nvPr/>
        </p:nvSpPr>
        <p:spPr>
          <a:xfrm>
            <a:off x="2286000" y="989013"/>
            <a:ext cx="6143625" cy="4154487"/>
          </a:xfrm>
          <a:prstGeom prst="rect">
            <a:avLst/>
          </a:prstGeom>
          <a:noFill/>
        </p:spPr>
        <p:txBody>
          <a:bodyPr>
            <a:spAutoFit/>
          </a:bodyPr>
          <a:lstStyle/>
          <a:p>
            <a:pPr algn="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Para entendermos essa profecia, precisamos retornar ao jardim do Éden e entender a primeira profecia da Bíblia.</a:t>
            </a:r>
          </a:p>
        </p:txBody>
      </p:sp>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2B3064B-CAA1-16E0-C5A3-989049906939}"/>
              </a:ext>
            </a:extLst>
          </p:cNvPr>
          <p:cNvSpPr txBox="1"/>
          <p:nvPr/>
        </p:nvSpPr>
        <p:spPr>
          <a:xfrm>
            <a:off x="500063" y="2120900"/>
            <a:ext cx="5214937" cy="23082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“Porei inimizade entre ti e a mulher,  entre a tua descendência e o seu descendente. Este te ferirá a cabeça, e tu lhe ferirás o calcanhar.” </a:t>
            </a:r>
          </a:p>
        </p:txBody>
      </p:sp>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2FCC48D-9541-AADF-4487-8B0C4C88E466}"/>
              </a:ext>
            </a:extLst>
          </p:cNvPr>
          <p:cNvSpPr txBox="1"/>
          <p:nvPr/>
        </p:nvSpPr>
        <p:spPr>
          <a:xfrm>
            <a:off x="571500" y="2019300"/>
            <a:ext cx="5500688" cy="2124075"/>
          </a:xfrm>
          <a:prstGeom prst="rect">
            <a:avLst/>
          </a:prstGeom>
          <a:noFill/>
        </p:spPr>
        <p:txBody>
          <a:bodyPr>
            <a:spAutoFit/>
          </a:bodyPr>
          <a:lstStyle/>
          <a:p>
            <a:pP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Que outro sinal ou maravilha apareceu no céu?</a:t>
            </a:r>
          </a:p>
        </p:txBody>
      </p:sp>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B94AAD2-BDF7-194B-66C3-6A847D436817}"/>
              </a:ext>
            </a:extLst>
          </p:cNvPr>
          <p:cNvSpPr txBox="1"/>
          <p:nvPr/>
        </p:nvSpPr>
        <p:spPr>
          <a:xfrm>
            <a:off x="500063" y="1143000"/>
            <a:ext cx="5214937" cy="452437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 “Viu-se, também, outro sinal no céu, e eis um dragão, grande, vermelho, com sete cabeças, dez chifres, e, nas cabeças, sete diademas. A sua cauda arrastava a terça parte das estrelas do céu, as quais lançou para a terra; e o dragão se deteve em frente da mulher que estava para dar à luz, a fim de lhe devorar o filho quando nascesse.”</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AF82DE3-979D-64F3-ABAF-EDD9F0889F30}"/>
              </a:ext>
            </a:extLst>
          </p:cNvPr>
          <p:cNvSpPr txBox="1"/>
          <p:nvPr/>
        </p:nvSpPr>
        <p:spPr>
          <a:xfrm>
            <a:off x="71438" y="3714750"/>
            <a:ext cx="7786687" cy="2124075"/>
          </a:xfrm>
          <a:prstGeom prst="rect">
            <a:avLst/>
          </a:prstGeom>
          <a:noFill/>
        </p:spPr>
        <p:txBody>
          <a:bodyPr>
            <a:spAutoFit/>
          </a:bodyPr>
          <a:lstStyle/>
          <a:p>
            <a:pPr algn="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A quem representa o dragão vermelho de Apocalipse 12:9?</a:t>
            </a:r>
          </a:p>
        </p:txBody>
      </p:sp>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036F70D-5B45-A60D-22B4-7DBF2973BC22}"/>
              </a:ext>
            </a:extLst>
          </p:cNvPr>
          <p:cNvSpPr txBox="1"/>
          <p:nvPr/>
        </p:nvSpPr>
        <p:spPr>
          <a:xfrm>
            <a:off x="500063" y="2071688"/>
            <a:ext cx="4929187" cy="267811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 foi expulso o grande dragão, a antiga serpente, que se chama diabo e Satanás, o sedutor de todo o mundo, sim, foi atirado para a terra, e com ele, os seus anjos.”</a:t>
            </a:r>
          </a:p>
        </p:txBody>
      </p:sp>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7DF8181-3F9E-2397-DA64-FC7B1575C281}"/>
              </a:ext>
            </a:extLst>
          </p:cNvPr>
          <p:cNvSpPr txBox="1"/>
          <p:nvPr/>
        </p:nvSpPr>
        <p:spPr>
          <a:xfrm>
            <a:off x="285750" y="500063"/>
            <a:ext cx="7786688" cy="2862262"/>
          </a:xfrm>
          <a:prstGeom prst="rect">
            <a:avLst/>
          </a:prstGeom>
          <a:noFill/>
        </p:spPr>
        <p:txBody>
          <a:bodyPr>
            <a:spAutoFit/>
          </a:bodyPr>
          <a:lstStyle/>
          <a:p>
            <a:pPr algn="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O dragão representa Satanás, o grande inimigo da igreja em todo o tempo e as estrelas arrastadas por ele são seus anjos.</a:t>
            </a: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F64B40A-691E-C81D-707A-E34CD9A2794E}"/>
              </a:ext>
            </a:extLst>
          </p:cNvPr>
          <p:cNvSpPr txBox="1"/>
          <p:nvPr/>
        </p:nvSpPr>
        <p:spPr>
          <a:xfrm>
            <a:off x="571500" y="2103438"/>
            <a:ext cx="5643563" cy="1938337"/>
          </a:xfrm>
          <a:prstGeom prst="rect">
            <a:avLst/>
          </a:prstGeom>
          <a:noFill/>
        </p:spPr>
        <p:txBody>
          <a:bodyPr>
            <a:spAutoFit/>
          </a:bodyPr>
          <a:lstStyle/>
          <a:p>
            <a:pP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Que tratou de fazer o dragão com o menino Jesus?</a:t>
            </a:r>
          </a:p>
        </p:txBody>
      </p:sp>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EBDF1A6-7F5E-0EEC-2276-7B7DD0E5F3CE}"/>
              </a:ext>
            </a:extLst>
          </p:cNvPr>
          <p:cNvSpPr txBox="1"/>
          <p:nvPr/>
        </p:nvSpPr>
        <p:spPr>
          <a:xfrm>
            <a:off x="500063" y="1857375"/>
            <a:ext cx="4929187" cy="3046413"/>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 “A sua cauda arrastava a terça parte das estrelas do céu, as quais lançou para a terra; e o dragão se deteve em frente da mulher que estava para dar à luz, a fim de lhe devorar o filho quando nascesse.”</a:t>
            </a:r>
          </a:p>
        </p:txBody>
      </p:sp>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4BE6874-71CB-23C1-7D3F-A65D75D25B89}"/>
              </a:ext>
            </a:extLst>
          </p:cNvPr>
          <p:cNvSpPr txBox="1"/>
          <p:nvPr/>
        </p:nvSpPr>
        <p:spPr>
          <a:xfrm>
            <a:off x="500063" y="1571625"/>
            <a:ext cx="4929187" cy="341630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“Vendo-se iludido pelos magos, enfureceu-se Herodes, grandemente e mandou matar todos os meninos de Belém e de todos os seus arredores, de dois anos para baixo, conforme o tempo do qual com precisão se informara dos magos.”</a:t>
            </a:r>
          </a:p>
        </p:txBody>
      </p:sp>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464B149-825A-1EBE-4DBA-C87B1FB0574D}"/>
              </a:ext>
            </a:extLst>
          </p:cNvPr>
          <p:cNvSpPr txBox="1"/>
          <p:nvPr/>
        </p:nvSpPr>
        <p:spPr>
          <a:xfrm>
            <a:off x="500063" y="1584325"/>
            <a:ext cx="4929187" cy="341630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“Tendo eles partido, eis que apareceu um anjo do Senhor a José, em sonho, e disse: Dispõe-te, toma o menino e sua mãe, foge para Egito e permanece lá até que eu te avise; porque Herodes há de procurar o menino para o matar.” </a:t>
            </a:r>
          </a:p>
        </p:txBody>
      </p:sp>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A527E25-F716-DF94-F088-9A6071C1CE53}"/>
              </a:ext>
            </a:extLst>
          </p:cNvPr>
          <p:cNvSpPr txBox="1"/>
          <p:nvPr/>
        </p:nvSpPr>
        <p:spPr>
          <a:xfrm>
            <a:off x="500063" y="904875"/>
            <a:ext cx="5643562" cy="4524375"/>
          </a:xfrm>
          <a:prstGeom prst="rect">
            <a:avLst/>
          </a:prstGeom>
          <a:noFill/>
        </p:spPr>
        <p:txBody>
          <a:bodyPr>
            <a:spAutoFit/>
          </a:bodyPr>
          <a:lstStyle/>
          <a:p>
            <a:pPr fontAlgn="auto">
              <a:spcBef>
                <a:spcPts val="0"/>
              </a:spcBef>
              <a:spcAft>
                <a:spcPts val="0"/>
              </a:spcAft>
              <a:defRPr/>
            </a:pPr>
            <a:r>
              <a:rPr lang="pt-BR" sz="3200" b="1" dirty="0">
                <a:solidFill>
                  <a:srgbClr val="FFC000"/>
                </a:solidFill>
                <a:effectLst>
                  <a:outerShdw blurRad="50800" dist="50800" dir="5400000" algn="ctr" rotWithShape="0">
                    <a:schemeClr val="tx1"/>
                  </a:outerShdw>
                </a:effectLst>
                <a:latin typeface="Futura Md BT" pitchFamily="34" charset="0"/>
              </a:rPr>
              <a:t>Satanás planejou destruir a Cristo e a Igreja cristã primitiva por meio de Roma pagã, dos Césares, pelo que este dragão também a representa o instrumento de Satanás. Ajudam-nos a entendê-lo assim:...</a:t>
            </a:r>
          </a:p>
        </p:txBody>
      </p:sp>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34EEAF1-4C1E-647E-4327-2A262B5460EE}"/>
              </a:ext>
            </a:extLst>
          </p:cNvPr>
          <p:cNvSpPr txBox="1"/>
          <p:nvPr/>
        </p:nvSpPr>
        <p:spPr>
          <a:xfrm>
            <a:off x="2714625" y="1101725"/>
            <a:ext cx="5643563" cy="3970338"/>
          </a:xfrm>
          <a:prstGeom prst="rect">
            <a:avLst/>
          </a:prstGeom>
          <a:noFill/>
        </p:spPr>
        <p:txBody>
          <a:bodyPr>
            <a:spAutoFit/>
          </a:bodyPr>
          <a:lstStyle/>
          <a:p>
            <a:pPr algn="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...as 7 cabeças de Apocalipse 13:2 que representam os 7 montes de Apocalipse 17:9 onde estava edificada Roma, cidade das 7 colinas.</a:t>
            </a:r>
          </a:p>
        </p:txBody>
      </p:sp>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DA67A65-95CD-6BC8-6041-AAF8A34DBE15}"/>
              </a:ext>
            </a:extLst>
          </p:cNvPr>
          <p:cNvSpPr txBox="1"/>
          <p:nvPr/>
        </p:nvSpPr>
        <p:spPr>
          <a:xfrm>
            <a:off x="214313" y="214313"/>
            <a:ext cx="8072437" cy="1938337"/>
          </a:xfrm>
          <a:prstGeom prst="rect">
            <a:avLst/>
          </a:prstGeom>
          <a:noFill/>
        </p:spPr>
        <p:txBody>
          <a:bodyPr>
            <a:spAutoFit/>
          </a:bodyPr>
          <a:lstStyle/>
          <a:p>
            <a:pPr algn="ct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Os 10 chifres (Apocalipse 12:3) são os 10 reinos que surgiram da desintegração de Roma pagã (Daniel 7:24 e 25) onde também nos diz que, depois do surgimento das nações européias, aparecia o anticristo.</a:t>
            </a:r>
          </a:p>
        </p:txBody>
      </p:sp>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5741957-B8E6-46BB-7578-7E9D850F8570}"/>
              </a:ext>
            </a:extLst>
          </p:cNvPr>
          <p:cNvSpPr txBox="1"/>
          <p:nvPr/>
        </p:nvSpPr>
        <p:spPr>
          <a:xfrm>
            <a:off x="214313" y="214313"/>
            <a:ext cx="8072437" cy="2062162"/>
          </a:xfrm>
          <a:prstGeom prst="rect">
            <a:avLst/>
          </a:prstGeom>
          <a:noFill/>
        </p:spPr>
        <p:txBody>
          <a:bodyPr>
            <a:spAutoFit/>
          </a:bodyPr>
          <a:lstStyle/>
          <a:p>
            <a:pPr algn="ctr" fontAlgn="auto">
              <a:spcBef>
                <a:spcPts val="0"/>
              </a:spcBef>
              <a:spcAft>
                <a:spcPts val="0"/>
              </a:spcAft>
              <a:defRPr/>
            </a:pPr>
            <a:r>
              <a:rPr lang="pt-BR" sz="3200" b="1" dirty="0">
                <a:solidFill>
                  <a:srgbClr val="FFC000"/>
                </a:solidFill>
                <a:effectLst>
                  <a:outerShdw blurRad="50800" dist="50800" dir="5400000" algn="ctr" rotWithShape="0">
                    <a:schemeClr val="tx1"/>
                  </a:outerShdw>
                </a:effectLst>
                <a:latin typeface="Futura Md BT" pitchFamily="34" charset="0"/>
              </a:rPr>
              <a:t>A Roma pagã, então, começa a perseguir a Igreja Verdadeira. O que fez a igreja quando começou a perseguição?</a:t>
            </a:r>
          </a:p>
        </p:txBody>
      </p:sp>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2CA24-E1C1-3EB3-5F4A-5019C7EA61C2}"/>
              </a:ext>
            </a:extLst>
          </p:cNvPr>
          <p:cNvSpPr txBox="1"/>
          <p:nvPr/>
        </p:nvSpPr>
        <p:spPr>
          <a:xfrm>
            <a:off x="500063" y="2205038"/>
            <a:ext cx="4929187" cy="1938337"/>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“A mulher, porém, fugiu para o deserto, onde lhe havia Deus preparado lugar para que nele a sustentem durante mil duzentos e sessenta dias.” </a:t>
            </a:r>
          </a:p>
        </p:txBody>
      </p:sp>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DC6D9AD-A2CE-FA5B-7060-402955EB52F2}"/>
              </a:ext>
            </a:extLst>
          </p:cNvPr>
          <p:cNvSpPr txBox="1"/>
          <p:nvPr/>
        </p:nvSpPr>
        <p:spPr>
          <a:xfrm>
            <a:off x="500063" y="4214813"/>
            <a:ext cx="8072437" cy="1754187"/>
          </a:xfrm>
          <a:prstGeom prst="rect">
            <a:avLst/>
          </a:prstGeom>
          <a:noFill/>
        </p:spPr>
        <p:txBody>
          <a:bodyPr>
            <a:spAutoFit/>
          </a:bodyPr>
          <a:lstStyle/>
          <a:p>
            <a:pP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Homens e mulheres fiéis a Deus mantiveram a luz da verdade acesa.</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D43C79A-E80F-6E34-3B2C-AD5B3B33533D}"/>
              </a:ext>
            </a:extLst>
          </p:cNvPr>
          <p:cNvSpPr txBox="1"/>
          <p:nvPr/>
        </p:nvSpPr>
        <p:spPr>
          <a:xfrm>
            <a:off x="214313" y="4456113"/>
            <a:ext cx="7858125" cy="1570037"/>
          </a:xfrm>
          <a:prstGeom prst="rect">
            <a:avLst/>
          </a:prstGeom>
          <a:noFill/>
        </p:spPr>
        <p:txBody>
          <a:bodyPr>
            <a:spAutoFit/>
          </a:bodyPr>
          <a:lstStyle/>
          <a:p>
            <a:pPr algn="ctr" fontAlgn="auto">
              <a:spcBef>
                <a:spcPts val="0"/>
              </a:spcBef>
              <a:spcAft>
                <a:spcPts val="0"/>
              </a:spcAft>
              <a:defRPr/>
            </a:pPr>
            <a:r>
              <a:rPr lang="pt-BR" sz="3200" b="1" dirty="0">
                <a:solidFill>
                  <a:srgbClr val="FFC000"/>
                </a:solidFill>
                <a:effectLst>
                  <a:outerShdw blurRad="50800" dist="50800" dir="5400000" algn="ctr" rotWithShape="0">
                    <a:schemeClr val="tx1"/>
                  </a:outerShdw>
                </a:effectLst>
                <a:latin typeface="Futura Md BT" pitchFamily="34" charset="0"/>
              </a:rPr>
              <a:t>A Bíblia representa, através de diversos símbolos, o remanescente fiel (a igreja) de Cristo.</a:t>
            </a:r>
          </a:p>
        </p:txBody>
      </p:sp>
    </p:spTree>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6301146-430B-B243-9C1F-782317BA36FD}"/>
              </a:ext>
            </a:extLst>
          </p:cNvPr>
          <p:cNvSpPr txBox="1"/>
          <p:nvPr/>
        </p:nvSpPr>
        <p:spPr>
          <a:xfrm>
            <a:off x="369888" y="500063"/>
            <a:ext cx="4929187" cy="5294312"/>
          </a:xfrm>
          <a:prstGeom prst="rect">
            <a:avLst/>
          </a:prstGeom>
          <a:noFill/>
        </p:spPr>
        <p:txBody>
          <a:bodyPr>
            <a:spAutoFit/>
          </a:bodyPr>
          <a:lstStyle/>
          <a:p>
            <a:pPr fontAlgn="auto">
              <a:spcBef>
                <a:spcPts val="0"/>
              </a:spcBef>
              <a:spcAft>
                <a:spcPts val="0"/>
              </a:spcAft>
              <a:defRPr/>
            </a:pPr>
            <a:r>
              <a:rPr lang="pt-BR" sz="2600" b="1" dirty="0">
                <a:solidFill>
                  <a:schemeClr val="bg1"/>
                </a:solidFill>
                <a:effectLst>
                  <a:outerShdw blurRad="50800" dist="50800" dir="5400000" algn="ctr" rotWithShape="0">
                    <a:schemeClr val="tx1"/>
                  </a:outerShdw>
                </a:effectLst>
                <a:latin typeface="Futura Md BT" pitchFamily="34" charset="0"/>
              </a:rPr>
              <a:t>Se aplicarmos aos 1260 dias proféticos o princípio de um dia por um ano (Ezequiel 4:6 e 7 e Números 14:34), estamos frente a um período de 1.260 anos de perseguição que se localizam historicamente desde o Edito de Justiniano no ano de 538, até 1798, quando por intervenção de Napoleão é cancelado o código de Justiniano.</a:t>
            </a:r>
          </a:p>
        </p:txBody>
      </p:sp>
    </p:spTree>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361E96-68EC-E0F8-3D2A-8E8BB127156D}"/>
              </a:ext>
            </a:extLst>
          </p:cNvPr>
          <p:cNvSpPr txBox="1"/>
          <p:nvPr/>
        </p:nvSpPr>
        <p:spPr>
          <a:xfrm>
            <a:off x="285750" y="762000"/>
            <a:ext cx="8072438" cy="4524375"/>
          </a:xfrm>
          <a:prstGeom prst="rect">
            <a:avLst/>
          </a:prstGeom>
          <a:noFill/>
        </p:spPr>
        <p:txBody>
          <a:bodyPr>
            <a:spAutoFit/>
          </a:bodyPr>
          <a:lstStyle/>
          <a:p>
            <a:pPr algn="ctr" fontAlgn="auto">
              <a:spcBef>
                <a:spcPts val="0"/>
              </a:spcBef>
              <a:spcAft>
                <a:spcPts val="0"/>
              </a:spcAft>
              <a:defRPr/>
            </a:pPr>
            <a:r>
              <a:rPr lang="pt-BR" sz="3600" b="1" dirty="0">
                <a:solidFill>
                  <a:schemeClr val="bg1"/>
                </a:solidFill>
                <a:effectLst>
                  <a:outerShdw blurRad="50800" dist="50800" dir="5400000" algn="ctr" rotWithShape="0">
                    <a:schemeClr val="tx1"/>
                  </a:outerShdw>
                </a:effectLst>
                <a:latin typeface="Futura Md BT" pitchFamily="34" charset="0"/>
              </a:rPr>
              <a:t>Um dia em profecia Bíblica é igual a um ano.</a:t>
            </a:r>
          </a:p>
          <a:p>
            <a:pPr algn="ctr" fontAlgn="auto">
              <a:spcBef>
                <a:spcPts val="0"/>
              </a:spcBef>
              <a:spcAft>
                <a:spcPts val="0"/>
              </a:spcAft>
              <a:defRPr/>
            </a:pPr>
            <a:endParaRPr lang="pt-BR" sz="36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3600" b="1" dirty="0">
                <a:solidFill>
                  <a:schemeClr val="bg1"/>
                </a:solidFill>
                <a:effectLst>
                  <a:outerShdw blurRad="50800" dist="50800" dir="5400000" algn="ctr" rotWithShape="0">
                    <a:schemeClr val="tx1"/>
                  </a:outerShdw>
                </a:effectLst>
                <a:latin typeface="Futura Md BT" pitchFamily="34" charset="0"/>
              </a:rPr>
              <a:t>“...cada dia por um ano...” Ezequiel 4:6</a:t>
            </a:r>
          </a:p>
          <a:p>
            <a:pPr algn="ctr" fontAlgn="auto">
              <a:spcBef>
                <a:spcPts val="0"/>
              </a:spcBef>
              <a:spcAft>
                <a:spcPts val="0"/>
              </a:spcAft>
              <a:defRPr/>
            </a:pPr>
            <a:endParaRPr lang="pt-BR" sz="36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3600" b="1" dirty="0">
                <a:solidFill>
                  <a:schemeClr val="bg1"/>
                </a:solidFill>
                <a:effectLst>
                  <a:outerShdw blurRad="50800" dist="50800" dir="5400000" algn="ctr" rotWithShape="0">
                    <a:schemeClr val="tx1"/>
                  </a:outerShdw>
                </a:effectLst>
                <a:latin typeface="Futura Md BT" pitchFamily="34" charset="0"/>
              </a:rPr>
              <a:t>1.260 Dias Proféticos =1.260 Anos Literais</a:t>
            </a:r>
          </a:p>
        </p:txBody>
      </p:sp>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6A76A82-2EF5-242B-B101-3DF65C20A5BA}"/>
              </a:ext>
            </a:extLst>
          </p:cNvPr>
          <p:cNvSpPr txBox="1"/>
          <p:nvPr/>
        </p:nvSpPr>
        <p:spPr>
          <a:xfrm>
            <a:off x="214313" y="4133850"/>
            <a:ext cx="8072437" cy="1938338"/>
          </a:xfrm>
          <a:prstGeom prst="rect">
            <a:avLst/>
          </a:prstGeom>
          <a:noFill/>
        </p:spPr>
        <p:txBody>
          <a:bodyPr>
            <a:spAutoFit/>
          </a:bodyPr>
          <a:lstStyle/>
          <a:p>
            <a:pP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Deus disse que durante esse período Sua verdadeira Igreja estava sendo mantida em segredo (Apocalipse 12:6, 14). Existiam muitas igrejas, mas não podemos apontá-las como verdadeiras.</a:t>
            </a:r>
          </a:p>
        </p:txBody>
      </p:sp>
    </p:spTree>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533E89A-40B0-9310-7C82-02914E6D95A9}"/>
              </a:ext>
            </a:extLst>
          </p:cNvPr>
          <p:cNvSpPr txBox="1"/>
          <p:nvPr/>
        </p:nvSpPr>
        <p:spPr>
          <a:xfrm>
            <a:off x="3143250" y="1785938"/>
            <a:ext cx="5357813" cy="2862262"/>
          </a:xfrm>
          <a:prstGeom prst="rect">
            <a:avLst/>
          </a:prstGeom>
          <a:noFill/>
        </p:spPr>
        <p:txBody>
          <a:bodyPr>
            <a:spAutoFit/>
          </a:bodyPr>
          <a:lstStyle/>
          <a:p>
            <a:pPr algn="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Como Satanás não pode destruir a Jesus enquanto esteve na terra que fez contra a igreja?</a:t>
            </a:r>
          </a:p>
        </p:txBody>
      </p:sp>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C9D5AEA-29F8-DB8B-5536-56D7A3B78943}"/>
              </a:ext>
            </a:extLst>
          </p:cNvPr>
          <p:cNvSpPr txBox="1"/>
          <p:nvPr/>
        </p:nvSpPr>
        <p:spPr>
          <a:xfrm>
            <a:off x="500063" y="2489200"/>
            <a:ext cx="4929187" cy="1570038"/>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“Quando, pois, o dragão se viu atirado para terra, perseguiu a mulher que dera à luz o filho varão.”</a:t>
            </a:r>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6A76D7-0977-164D-8E23-05EBCE0432CD}"/>
              </a:ext>
            </a:extLst>
          </p:cNvPr>
          <p:cNvSpPr txBox="1"/>
          <p:nvPr/>
        </p:nvSpPr>
        <p:spPr>
          <a:xfrm>
            <a:off x="357188" y="1571625"/>
            <a:ext cx="5357812" cy="3416300"/>
          </a:xfrm>
          <a:prstGeom prst="rect">
            <a:avLst/>
          </a:prstGeom>
          <a:noFill/>
        </p:spPr>
        <p:txBody>
          <a:bodyPr>
            <a:spAutoFit/>
          </a:bodyPr>
          <a:lstStyle/>
          <a:p>
            <a:pP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A perseguição aos Cristãos começou com Roma Pagã, mas foi continuada muito mais extensivamente sob Roma Papal.</a:t>
            </a:r>
          </a:p>
        </p:txBody>
      </p:sp>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8BB3E81-8E14-AE40-4B1F-43ECD6F061BB}"/>
              </a:ext>
            </a:extLst>
          </p:cNvPr>
          <p:cNvSpPr txBox="1"/>
          <p:nvPr/>
        </p:nvSpPr>
        <p:spPr>
          <a:xfrm>
            <a:off x="285750" y="3692525"/>
            <a:ext cx="8143875" cy="2308225"/>
          </a:xfrm>
          <a:prstGeom prst="rect">
            <a:avLst/>
          </a:prstGeom>
          <a:noFill/>
        </p:spPr>
        <p:txBody>
          <a:bodyPr>
            <a:spAutoFit/>
          </a:bodyPr>
          <a:lstStyle/>
          <a:p>
            <a:pPr algn="ct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A história registra um período escuro da humanidade. Uma época em que se tentou dominar a consciência das pessoas.</a:t>
            </a:r>
          </a:p>
        </p:txBody>
      </p:sp>
    </p:spTree>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D811B99-DADB-8EF8-F8C0-08714B210DC3}"/>
              </a:ext>
            </a:extLst>
          </p:cNvPr>
          <p:cNvSpPr txBox="1"/>
          <p:nvPr/>
        </p:nvSpPr>
        <p:spPr>
          <a:xfrm>
            <a:off x="285750" y="3692525"/>
            <a:ext cx="8143875" cy="2308225"/>
          </a:xfrm>
          <a:prstGeom prst="rect">
            <a:avLst/>
          </a:prstGeom>
          <a:noFill/>
        </p:spPr>
        <p:txBody>
          <a:bodyPr>
            <a:spAutoFit/>
          </a:bodyPr>
          <a:lstStyle/>
          <a:p>
            <a:pPr algn="ct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Durante esse período, as pessoas que teimavam em obedecer a Bíblia, e somente a Bíblia, foram cruelmente perseguidas.</a:t>
            </a:r>
          </a:p>
        </p:txBody>
      </p:sp>
    </p:spTree>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1040">
            <a:extLst>
              <a:ext uri="{FF2B5EF4-FFF2-40B4-BE49-F238E27FC236}">
                <a16:creationId xmlns:a16="http://schemas.microsoft.com/office/drawing/2014/main" id="{1C56C735-CC4A-838E-8A49-03783538431B}"/>
              </a:ext>
            </a:extLst>
          </p:cNvPr>
          <p:cNvSpPr>
            <a:spLocks noChangeArrowheads="1"/>
          </p:cNvSpPr>
          <p:nvPr/>
        </p:nvSpPr>
        <p:spPr bwMode="auto">
          <a:xfrm>
            <a:off x="649288" y="868363"/>
            <a:ext cx="7921625" cy="2016125"/>
          </a:xfrm>
          <a:prstGeom prst="curvedDownArrow">
            <a:avLst>
              <a:gd name="adj1" fmla="val 25267"/>
              <a:gd name="adj2" fmla="val 77400"/>
              <a:gd name="adj3" fmla="val 54347"/>
            </a:avLst>
          </a:prstGeom>
          <a:solidFill>
            <a:schemeClr val="bg1"/>
          </a:solidFill>
          <a:ln w="9525">
            <a:noFill/>
            <a:miter lim="800000"/>
            <a:headEnd/>
            <a:tailEnd/>
          </a:ln>
          <a:effectLst>
            <a:outerShdw dist="35921" dir="2700000" algn="ctr" rotWithShape="0">
              <a:schemeClr val="tx1"/>
            </a:outerShdw>
          </a:effectLst>
        </p:spPr>
        <p:txBody>
          <a:bodyPr anchor="ctr">
            <a:spAutoFit/>
          </a:bodyPr>
          <a:lstStyle/>
          <a:p>
            <a:pPr>
              <a:defRPr/>
            </a:pPr>
            <a:endParaRPr lang="pt-BR">
              <a:latin typeface="Arial" charset="0"/>
            </a:endParaRPr>
          </a:p>
        </p:txBody>
      </p:sp>
      <p:sp>
        <p:nvSpPr>
          <p:cNvPr id="5" name="AutoShape 1036">
            <a:extLst>
              <a:ext uri="{FF2B5EF4-FFF2-40B4-BE49-F238E27FC236}">
                <a16:creationId xmlns:a16="http://schemas.microsoft.com/office/drawing/2014/main" id="{BA3A319A-E8D9-5BE1-BFD5-0E4C0F96FAE2}"/>
              </a:ext>
            </a:extLst>
          </p:cNvPr>
          <p:cNvSpPr>
            <a:spLocks noChangeArrowheads="1"/>
          </p:cNvSpPr>
          <p:nvPr/>
        </p:nvSpPr>
        <p:spPr bwMode="auto">
          <a:xfrm>
            <a:off x="7921625" y="1803400"/>
            <a:ext cx="576263" cy="1368425"/>
          </a:xfrm>
          <a:prstGeom prst="downArrow">
            <a:avLst>
              <a:gd name="adj1" fmla="val 50000"/>
              <a:gd name="adj2" fmla="val 59366"/>
            </a:avLst>
          </a:prstGeom>
          <a:solidFill>
            <a:schemeClr val="bg1"/>
          </a:solidFill>
          <a:ln w="9525" algn="ctr">
            <a:noFill/>
            <a:miter lim="800000"/>
            <a:headEnd/>
            <a:tailEnd/>
          </a:ln>
          <a:effectLst>
            <a:outerShdw dist="53882" dir="8100000" algn="ctr" rotWithShape="0">
              <a:schemeClr val="tx1"/>
            </a:outerShdw>
          </a:effectLst>
        </p:spPr>
        <p:txBody>
          <a:bodyPr wrap="none" anchor="ctr">
            <a:spAutoFit/>
          </a:bodyPr>
          <a:lstStyle/>
          <a:p>
            <a:pPr>
              <a:defRPr/>
            </a:pPr>
            <a:endParaRPr lang="pt-BR">
              <a:latin typeface="Arial" charset="0"/>
            </a:endParaRPr>
          </a:p>
        </p:txBody>
      </p:sp>
      <p:sp>
        <p:nvSpPr>
          <p:cNvPr id="6" name="Text Box 1027">
            <a:extLst>
              <a:ext uri="{FF2B5EF4-FFF2-40B4-BE49-F238E27FC236}">
                <a16:creationId xmlns:a16="http://schemas.microsoft.com/office/drawing/2014/main" id="{848A2898-1C8A-96A5-D954-06FA40D303B0}"/>
              </a:ext>
            </a:extLst>
          </p:cNvPr>
          <p:cNvSpPr txBox="1">
            <a:spLocks noChangeArrowheads="1"/>
          </p:cNvSpPr>
          <p:nvPr/>
        </p:nvSpPr>
        <p:spPr bwMode="auto">
          <a:xfrm>
            <a:off x="-142875" y="0"/>
            <a:ext cx="9144000" cy="579438"/>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pt-BR" sz="3200">
                <a:solidFill>
                  <a:schemeClr val="bg1"/>
                </a:solidFill>
                <a:latin typeface="Arial" charset="0"/>
              </a:rPr>
              <a:t>1260 Dias - Anos</a:t>
            </a:r>
          </a:p>
        </p:txBody>
      </p:sp>
      <p:sp>
        <p:nvSpPr>
          <p:cNvPr id="7" name="Text Box 1028">
            <a:extLst>
              <a:ext uri="{FF2B5EF4-FFF2-40B4-BE49-F238E27FC236}">
                <a16:creationId xmlns:a16="http://schemas.microsoft.com/office/drawing/2014/main" id="{FE25C933-8496-B4DA-CBDA-E0339AADBC76}"/>
              </a:ext>
            </a:extLst>
          </p:cNvPr>
          <p:cNvSpPr txBox="1">
            <a:spLocks noChangeArrowheads="1"/>
          </p:cNvSpPr>
          <p:nvPr/>
        </p:nvSpPr>
        <p:spPr bwMode="auto">
          <a:xfrm>
            <a:off x="-142875" y="360363"/>
            <a:ext cx="9144000" cy="57943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pt-BR" sz="3200" dirty="0">
                <a:solidFill>
                  <a:srgbClr val="FFC000"/>
                </a:solidFill>
                <a:latin typeface="Arial" charset="0"/>
              </a:rPr>
              <a:t>Supremacia Papal</a:t>
            </a:r>
          </a:p>
        </p:txBody>
      </p:sp>
      <p:sp>
        <p:nvSpPr>
          <p:cNvPr id="8" name="Text Box 1029">
            <a:extLst>
              <a:ext uri="{FF2B5EF4-FFF2-40B4-BE49-F238E27FC236}">
                <a16:creationId xmlns:a16="http://schemas.microsoft.com/office/drawing/2014/main" id="{E31B4992-7D95-6D16-6D51-6E0468B51689}"/>
              </a:ext>
            </a:extLst>
          </p:cNvPr>
          <p:cNvSpPr txBox="1">
            <a:spLocks noChangeArrowheads="1"/>
          </p:cNvSpPr>
          <p:nvPr/>
        </p:nvSpPr>
        <p:spPr bwMode="auto">
          <a:xfrm>
            <a:off x="128588" y="4143375"/>
            <a:ext cx="1800225" cy="830263"/>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pt-BR" sz="2400" dirty="0">
                <a:solidFill>
                  <a:srgbClr val="FFC000"/>
                </a:solidFill>
                <a:latin typeface="Arial" charset="0"/>
              </a:rPr>
              <a:t>Decreto de Justiniano</a:t>
            </a:r>
          </a:p>
        </p:txBody>
      </p:sp>
      <p:sp>
        <p:nvSpPr>
          <p:cNvPr id="9" name="Text Box 1031">
            <a:extLst>
              <a:ext uri="{FF2B5EF4-FFF2-40B4-BE49-F238E27FC236}">
                <a16:creationId xmlns:a16="http://schemas.microsoft.com/office/drawing/2014/main" id="{B75866F7-B648-28E8-2989-5BAA36908558}"/>
              </a:ext>
            </a:extLst>
          </p:cNvPr>
          <p:cNvSpPr txBox="1">
            <a:spLocks noChangeArrowheads="1"/>
          </p:cNvSpPr>
          <p:nvPr/>
        </p:nvSpPr>
        <p:spPr bwMode="auto">
          <a:xfrm>
            <a:off x="504825" y="3286125"/>
            <a:ext cx="1100138" cy="82232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pt-BR" sz="2400">
                <a:solidFill>
                  <a:schemeClr val="bg1"/>
                </a:solidFill>
                <a:latin typeface="Arial" charset="0"/>
              </a:rPr>
              <a:t>538 D.C.</a:t>
            </a:r>
          </a:p>
        </p:txBody>
      </p:sp>
      <p:sp>
        <p:nvSpPr>
          <p:cNvPr id="10" name="Text Box 1030">
            <a:extLst>
              <a:ext uri="{FF2B5EF4-FFF2-40B4-BE49-F238E27FC236}">
                <a16:creationId xmlns:a16="http://schemas.microsoft.com/office/drawing/2014/main" id="{6B254D9C-864F-6204-307F-C12909FC0EFA}"/>
              </a:ext>
            </a:extLst>
          </p:cNvPr>
          <p:cNvSpPr txBox="1">
            <a:spLocks noChangeArrowheads="1"/>
          </p:cNvSpPr>
          <p:nvPr/>
        </p:nvSpPr>
        <p:spPr bwMode="auto">
          <a:xfrm>
            <a:off x="6215063" y="3786188"/>
            <a:ext cx="2195512" cy="830262"/>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pt-BR" sz="2400" dirty="0">
                <a:solidFill>
                  <a:srgbClr val="FFC000"/>
                </a:solidFill>
                <a:latin typeface="Arial" charset="0"/>
              </a:rPr>
              <a:t>Pio VI Preso por Napoleão</a:t>
            </a:r>
          </a:p>
        </p:txBody>
      </p:sp>
      <p:sp>
        <p:nvSpPr>
          <p:cNvPr id="11" name="Text Box 1032">
            <a:extLst>
              <a:ext uri="{FF2B5EF4-FFF2-40B4-BE49-F238E27FC236}">
                <a16:creationId xmlns:a16="http://schemas.microsoft.com/office/drawing/2014/main" id="{ED7BCAAA-5DE6-C465-AC6E-3B0FA71F84DB}"/>
              </a:ext>
            </a:extLst>
          </p:cNvPr>
          <p:cNvSpPr txBox="1">
            <a:spLocks noChangeArrowheads="1"/>
          </p:cNvSpPr>
          <p:nvPr/>
        </p:nvSpPr>
        <p:spPr bwMode="auto">
          <a:xfrm>
            <a:off x="6986588" y="2955925"/>
            <a:ext cx="1100137" cy="82232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pt-BR" sz="2400">
                <a:solidFill>
                  <a:schemeClr val="bg1"/>
                </a:solidFill>
                <a:latin typeface="Arial" charset="0"/>
              </a:rPr>
              <a:t>1798 D.C.</a:t>
            </a:r>
          </a:p>
        </p:txBody>
      </p:sp>
      <p:sp>
        <p:nvSpPr>
          <p:cNvPr id="12" name="Text Box 1033">
            <a:extLst>
              <a:ext uri="{FF2B5EF4-FFF2-40B4-BE49-F238E27FC236}">
                <a16:creationId xmlns:a16="http://schemas.microsoft.com/office/drawing/2014/main" id="{84935CCC-DFB2-4E55-23A0-25689644B704}"/>
              </a:ext>
            </a:extLst>
          </p:cNvPr>
          <p:cNvSpPr txBox="1">
            <a:spLocks noChangeArrowheads="1"/>
          </p:cNvSpPr>
          <p:nvPr/>
        </p:nvSpPr>
        <p:spPr bwMode="auto">
          <a:xfrm>
            <a:off x="-142875" y="1084263"/>
            <a:ext cx="1676400" cy="830262"/>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pt-BR" sz="2400" dirty="0">
                <a:solidFill>
                  <a:srgbClr val="FFC000"/>
                </a:solidFill>
                <a:latin typeface="Arial" charset="0"/>
              </a:rPr>
              <a:t>Tempo de Cristo</a:t>
            </a:r>
          </a:p>
        </p:txBody>
      </p:sp>
      <p:sp>
        <p:nvSpPr>
          <p:cNvPr id="13" name="Text Box 1034">
            <a:extLst>
              <a:ext uri="{FF2B5EF4-FFF2-40B4-BE49-F238E27FC236}">
                <a16:creationId xmlns:a16="http://schemas.microsoft.com/office/drawing/2014/main" id="{4969CCEC-2853-8D85-BE95-641E791BBEFC}"/>
              </a:ext>
            </a:extLst>
          </p:cNvPr>
          <p:cNvSpPr txBox="1">
            <a:spLocks noChangeArrowheads="1"/>
          </p:cNvSpPr>
          <p:nvPr/>
        </p:nvSpPr>
        <p:spPr bwMode="auto">
          <a:xfrm>
            <a:off x="7000875" y="939800"/>
            <a:ext cx="1547813" cy="830263"/>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pt-BR" sz="2400" dirty="0">
                <a:solidFill>
                  <a:srgbClr val="FFC000"/>
                </a:solidFill>
                <a:latin typeface="Arial" charset="0"/>
              </a:rPr>
              <a:t>Nossos Dias</a:t>
            </a:r>
          </a:p>
        </p:txBody>
      </p:sp>
      <p:sp>
        <p:nvSpPr>
          <p:cNvPr id="14" name="AutoShape 1035">
            <a:extLst>
              <a:ext uri="{FF2B5EF4-FFF2-40B4-BE49-F238E27FC236}">
                <a16:creationId xmlns:a16="http://schemas.microsoft.com/office/drawing/2014/main" id="{6855CCA1-F325-E634-4B81-DA21F7351820}"/>
              </a:ext>
            </a:extLst>
          </p:cNvPr>
          <p:cNvSpPr>
            <a:spLocks noChangeArrowheads="1"/>
          </p:cNvSpPr>
          <p:nvPr/>
        </p:nvSpPr>
        <p:spPr bwMode="auto">
          <a:xfrm>
            <a:off x="360363" y="1947863"/>
            <a:ext cx="576262" cy="1368425"/>
          </a:xfrm>
          <a:prstGeom prst="downArrow">
            <a:avLst>
              <a:gd name="adj1" fmla="val 50000"/>
              <a:gd name="adj2" fmla="val 59366"/>
            </a:avLst>
          </a:prstGeom>
          <a:solidFill>
            <a:schemeClr val="bg1"/>
          </a:solidFill>
          <a:ln w="9525" algn="ctr">
            <a:noFill/>
            <a:miter lim="800000"/>
            <a:headEnd/>
            <a:tailEnd/>
          </a:ln>
          <a:effectLst>
            <a:outerShdw dist="35921" dir="2700000" algn="ctr" rotWithShape="0">
              <a:schemeClr val="tx1"/>
            </a:outerShdw>
          </a:effectLst>
        </p:spPr>
        <p:txBody>
          <a:bodyPr wrap="none" anchor="ctr">
            <a:spAutoFit/>
          </a:bodyPr>
          <a:lstStyle/>
          <a:p>
            <a:pPr>
              <a:defRPr/>
            </a:pPr>
            <a:endParaRPr lang="pt-BR">
              <a:latin typeface="Arial" charset="0"/>
            </a:endParaRPr>
          </a:p>
        </p:txBody>
      </p:sp>
      <p:sp>
        <p:nvSpPr>
          <p:cNvPr id="15" name="Text Box 1037">
            <a:extLst>
              <a:ext uri="{FF2B5EF4-FFF2-40B4-BE49-F238E27FC236}">
                <a16:creationId xmlns:a16="http://schemas.microsoft.com/office/drawing/2014/main" id="{DE56AE08-D0BF-3F6A-3702-FCBF4466BF3C}"/>
              </a:ext>
            </a:extLst>
          </p:cNvPr>
          <p:cNvSpPr txBox="1">
            <a:spLocks noChangeArrowheads="1"/>
          </p:cNvSpPr>
          <p:nvPr/>
        </p:nvSpPr>
        <p:spPr bwMode="auto">
          <a:xfrm>
            <a:off x="2413000" y="1358900"/>
            <a:ext cx="4464050" cy="476567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defRPr/>
            </a:pPr>
            <a:r>
              <a:rPr lang="pt-BR" dirty="0">
                <a:solidFill>
                  <a:schemeClr val="bg1"/>
                </a:solidFill>
                <a:latin typeface="Arial" charset="0"/>
              </a:rPr>
              <a:t>Daniel 7:25 ...Um tempo,  dois tempos e metade de um tempo.</a:t>
            </a:r>
          </a:p>
          <a:p>
            <a:pPr>
              <a:defRPr/>
            </a:pPr>
            <a:r>
              <a:rPr lang="pt-BR" dirty="0">
                <a:solidFill>
                  <a:schemeClr val="bg1"/>
                </a:solidFill>
                <a:latin typeface="Arial" charset="0"/>
              </a:rPr>
              <a:t>Daniel 12:7 ...Um tempo, dois tempos e metade de um tempo.</a:t>
            </a:r>
          </a:p>
          <a:p>
            <a:pPr>
              <a:defRPr/>
            </a:pPr>
            <a:r>
              <a:rPr lang="pt-BR" dirty="0">
                <a:solidFill>
                  <a:schemeClr val="bg1"/>
                </a:solidFill>
                <a:latin typeface="Arial" charset="0"/>
              </a:rPr>
              <a:t>Apocalipse 11:2 ...Quarenta e dois meses.</a:t>
            </a:r>
          </a:p>
          <a:p>
            <a:pPr>
              <a:defRPr/>
            </a:pPr>
            <a:r>
              <a:rPr lang="pt-BR" dirty="0">
                <a:solidFill>
                  <a:schemeClr val="bg1"/>
                </a:solidFill>
                <a:latin typeface="Arial" charset="0"/>
              </a:rPr>
              <a:t>Apocalipse 11:3 ...Mil duzentos e sessenta dias.</a:t>
            </a:r>
          </a:p>
          <a:p>
            <a:pPr>
              <a:defRPr/>
            </a:pPr>
            <a:r>
              <a:rPr lang="pt-BR" dirty="0">
                <a:solidFill>
                  <a:schemeClr val="bg1"/>
                </a:solidFill>
                <a:latin typeface="Arial" charset="0"/>
              </a:rPr>
              <a:t>Apocalipse 12:6 ...Mil duzentos e sessenta dias.</a:t>
            </a:r>
          </a:p>
          <a:p>
            <a:pPr>
              <a:defRPr/>
            </a:pPr>
            <a:r>
              <a:rPr lang="pt-BR" dirty="0">
                <a:solidFill>
                  <a:schemeClr val="bg1"/>
                </a:solidFill>
                <a:latin typeface="Arial" charset="0"/>
              </a:rPr>
              <a:t>Apocalipse 12:14 ...Um tempo, dois tempos e metade de um tempo.</a:t>
            </a:r>
          </a:p>
          <a:p>
            <a:pPr>
              <a:defRPr/>
            </a:pPr>
            <a:r>
              <a:rPr lang="pt-BR" dirty="0">
                <a:solidFill>
                  <a:schemeClr val="bg1"/>
                </a:solidFill>
                <a:latin typeface="Arial" charset="0"/>
              </a:rPr>
              <a:t>Apocalipse 13:5 ...Quarenta e dois meses.</a:t>
            </a:r>
          </a:p>
        </p:txBody>
      </p:sp>
    </p:spTree>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FC2F827-F981-6A37-D092-1D8EEA27BE47}"/>
              </a:ext>
            </a:extLst>
          </p:cNvPr>
          <p:cNvSpPr txBox="1"/>
          <p:nvPr/>
        </p:nvSpPr>
        <p:spPr>
          <a:xfrm>
            <a:off x="1000125" y="2857500"/>
            <a:ext cx="6786563" cy="1200150"/>
          </a:xfrm>
          <a:prstGeom prst="rect">
            <a:avLst/>
          </a:prstGeom>
          <a:noFill/>
        </p:spPr>
        <p:txBody>
          <a:bodyPr>
            <a:spAutoFit/>
          </a:bodyPr>
          <a:lstStyle/>
          <a:p>
            <a:pPr algn="ct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A TRADIÇÃO É COLOCADA </a:t>
            </a:r>
            <a:br>
              <a:rPr lang="pt-BR" sz="3600" b="1" dirty="0">
                <a:solidFill>
                  <a:srgbClr val="FFC000"/>
                </a:solidFill>
                <a:effectLst>
                  <a:outerShdw blurRad="50800" dist="50800" dir="5400000" algn="ctr" rotWithShape="0">
                    <a:schemeClr val="tx1"/>
                  </a:outerShdw>
                </a:effectLst>
                <a:latin typeface="Futura Md BT" pitchFamily="34" charset="0"/>
              </a:rPr>
            </a:br>
            <a:r>
              <a:rPr lang="pt-BR" sz="3600" b="1" dirty="0">
                <a:solidFill>
                  <a:srgbClr val="FFC000"/>
                </a:solidFill>
                <a:effectLst>
                  <a:outerShdw blurRad="50800" dist="50800" dir="5400000" algn="ctr" rotWithShape="0">
                    <a:schemeClr val="tx1"/>
                  </a:outerShdw>
                </a:effectLst>
                <a:latin typeface="Futura Md BT" pitchFamily="34" charset="0"/>
              </a:rPr>
              <a:t>ACIMA DA BÍBLIA</a:t>
            </a:r>
          </a:p>
        </p:txBody>
      </p:sp>
      <p:sp>
        <p:nvSpPr>
          <p:cNvPr id="3" name="CaixaDeTexto 2">
            <a:extLst>
              <a:ext uri="{FF2B5EF4-FFF2-40B4-BE49-F238E27FC236}">
                <a16:creationId xmlns:a16="http://schemas.microsoft.com/office/drawing/2014/main" id="{F79956C5-BD35-1C33-F585-60B777837F95}"/>
              </a:ext>
            </a:extLst>
          </p:cNvPr>
          <p:cNvSpPr txBox="1"/>
          <p:nvPr/>
        </p:nvSpPr>
        <p:spPr>
          <a:xfrm>
            <a:off x="1071563" y="4000500"/>
            <a:ext cx="6357937" cy="1938338"/>
          </a:xfrm>
          <a:prstGeom prst="rect">
            <a:avLst/>
          </a:prstGeom>
          <a:noFill/>
        </p:spPr>
        <p:txBody>
          <a:bodyPr>
            <a:spAutoFit/>
          </a:bodyPr>
          <a:lstStyle/>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590 d.C.</a:t>
            </a:r>
            <a:r>
              <a:rPr lang="pt-BR" sz="2400" b="1" dirty="0">
                <a:solidFill>
                  <a:schemeClr val="bg1"/>
                </a:solidFill>
                <a:effectLst>
                  <a:outerShdw blurRad="50800" dist="50800" dir="5400000" algn="ctr" rotWithShape="0">
                    <a:schemeClr val="tx1"/>
                  </a:outerShdw>
                </a:effectLst>
                <a:latin typeface="Futura Md BT" pitchFamily="34" charset="0"/>
              </a:rPr>
              <a:t> – Purgatório</a:t>
            </a:r>
          </a:p>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609</a:t>
            </a:r>
            <a:r>
              <a:rPr lang="pt-BR" sz="2400" b="1" dirty="0">
                <a:solidFill>
                  <a:schemeClr val="bg1"/>
                </a:solidFill>
                <a:effectLst>
                  <a:outerShdw blurRad="50800" dist="50800" dir="5400000" algn="ctr" rotWithShape="0">
                    <a:schemeClr val="tx1"/>
                  </a:outerShdw>
                </a:effectLst>
                <a:latin typeface="Futura Md BT" pitchFamily="34" charset="0"/>
              </a:rPr>
              <a:t> </a:t>
            </a:r>
            <a:r>
              <a:rPr lang="pt-BR" sz="2400" b="1" dirty="0">
                <a:solidFill>
                  <a:srgbClr val="FFC000"/>
                </a:solidFill>
                <a:effectLst>
                  <a:outerShdw blurRad="50800" dist="50800" dir="5400000" algn="ctr" rotWithShape="0">
                    <a:schemeClr val="tx1"/>
                  </a:outerShdw>
                </a:effectLst>
                <a:latin typeface="Futura Md BT" pitchFamily="34" charset="0"/>
              </a:rPr>
              <a:t>d.C. </a:t>
            </a:r>
            <a:r>
              <a:rPr lang="pt-BR" sz="2400" b="1" dirty="0">
                <a:solidFill>
                  <a:schemeClr val="bg1"/>
                </a:solidFill>
                <a:effectLst>
                  <a:outerShdw blurRad="50800" dist="50800" dir="5400000" algn="ctr" rotWithShape="0">
                    <a:schemeClr val="tx1"/>
                  </a:outerShdw>
                </a:effectLst>
                <a:latin typeface="Futura Md BT" pitchFamily="34" charset="0"/>
              </a:rPr>
              <a:t>– Culto à Virgem Maria</a:t>
            </a:r>
          </a:p>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700</a:t>
            </a:r>
            <a:r>
              <a:rPr lang="pt-BR" sz="2400" b="1" dirty="0">
                <a:solidFill>
                  <a:schemeClr val="bg1"/>
                </a:solidFill>
                <a:effectLst>
                  <a:outerShdw blurRad="50800" dist="50800" dir="5400000" algn="ctr" rotWithShape="0">
                    <a:schemeClr val="tx1"/>
                  </a:outerShdw>
                </a:effectLst>
                <a:latin typeface="Futura Md BT" pitchFamily="34" charset="0"/>
              </a:rPr>
              <a:t> </a:t>
            </a:r>
            <a:r>
              <a:rPr lang="pt-BR" sz="2400" b="1" dirty="0">
                <a:solidFill>
                  <a:srgbClr val="FFC000"/>
                </a:solidFill>
                <a:effectLst>
                  <a:outerShdw blurRad="50800" dist="50800" dir="5400000" algn="ctr" rotWithShape="0">
                    <a:schemeClr val="tx1"/>
                  </a:outerShdw>
                </a:effectLst>
                <a:latin typeface="Futura Md BT" pitchFamily="34" charset="0"/>
              </a:rPr>
              <a:t>d.C. </a:t>
            </a:r>
            <a:r>
              <a:rPr lang="pt-BR" sz="2400" b="1" dirty="0">
                <a:solidFill>
                  <a:schemeClr val="bg1"/>
                </a:solidFill>
                <a:effectLst>
                  <a:outerShdw blurRad="50800" dist="50800" dir="5400000" algn="ctr" rotWithShape="0">
                    <a:schemeClr val="tx1"/>
                  </a:outerShdw>
                </a:effectLst>
                <a:latin typeface="Futura Md BT" pitchFamily="34" charset="0"/>
              </a:rPr>
              <a:t>– Batismo de crianças</a:t>
            </a:r>
          </a:p>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787 d.C. </a:t>
            </a:r>
            <a:r>
              <a:rPr lang="pt-BR" sz="2400" b="1" dirty="0">
                <a:solidFill>
                  <a:schemeClr val="bg1"/>
                </a:solidFill>
                <a:effectLst>
                  <a:outerShdw blurRad="50800" dist="50800" dir="5400000" algn="ctr" rotWithShape="0">
                    <a:schemeClr val="tx1"/>
                  </a:outerShdw>
                </a:effectLst>
                <a:latin typeface="Futura Md BT" pitchFamily="34" charset="0"/>
              </a:rPr>
              <a:t>– Culto às imagens</a:t>
            </a:r>
          </a:p>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818</a:t>
            </a:r>
            <a:r>
              <a:rPr lang="pt-BR" sz="2400" b="1" dirty="0">
                <a:solidFill>
                  <a:schemeClr val="bg1"/>
                </a:solidFill>
                <a:effectLst>
                  <a:outerShdw blurRad="50800" dist="50800" dir="5400000" algn="ctr" rotWithShape="0">
                    <a:schemeClr val="tx1"/>
                  </a:outerShdw>
                </a:effectLst>
                <a:latin typeface="Futura Md BT" pitchFamily="34" charset="0"/>
              </a:rPr>
              <a:t> </a:t>
            </a:r>
            <a:r>
              <a:rPr lang="pt-BR" sz="2400" b="1" dirty="0">
                <a:solidFill>
                  <a:srgbClr val="FFC000"/>
                </a:solidFill>
                <a:effectLst>
                  <a:outerShdw blurRad="50800" dist="50800" dir="5400000" algn="ctr" rotWithShape="0">
                    <a:schemeClr val="tx1"/>
                  </a:outerShdw>
                </a:effectLst>
                <a:latin typeface="Futura Md BT" pitchFamily="34" charset="0"/>
              </a:rPr>
              <a:t>d.C. </a:t>
            </a:r>
            <a:r>
              <a:rPr lang="pt-BR" sz="2400" b="1" dirty="0">
                <a:solidFill>
                  <a:schemeClr val="bg1"/>
                </a:solidFill>
                <a:effectLst>
                  <a:outerShdw blurRad="50800" dist="50800" dir="5400000" algn="ctr" rotWithShape="0">
                    <a:schemeClr val="tx1"/>
                  </a:outerShdw>
                </a:effectLst>
                <a:latin typeface="Futura Md BT" pitchFamily="34" charset="0"/>
              </a:rPr>
              <a:t>– Transubstanciação e Missa</a:t>
            </a:r>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89BB386-18A9-34B2-D883-56C8B0C3E804}"/>
              </a:ext>
            </a:extLst>
          </p:cNvPr>
          <p:cNvSpPr txBox="1"/>
          <p:nvPr/>
        </p:nvSpPr>
        <p:spPr>
          <a:xfrm>
            <a:off x="500063" y="2287588"/>
            <a:ext cx="5286375" cy="1570037"/>
          </a:xfrm>
          <a:prstGeom prst="rect">
            <a:avLst/>
          </a:prstGeom>
          <a:noFill/>
        </p:spPr>
        <p:txBody>
          <a:bodyPr>
            <a:spAutoFit/>
          </a:bodyPr>
          <a:lstStyle/>
          <a:p>
            <a:pPr algn="ctr" fontAlgn="auto">
              <a:spcBef>
                <a:spcPts val="0"/>
              </a:spcBef>
              <a:spcAft>
                <a:spcPts val="0"/>
              </a:spcAft>
              <a:defRPr/>
            </a:pPr>
            <a:r>
              <a:rPr lang="pt-BR" sz="4800" b="1" dirty="0">
                <a:solidFill>
                  <a:srgbClr val="FFC000"/>
                </a:solidFill>
                <a:effectLst>
                  <a:outerShdw blurRad="50800" dist="50800" dir="5400000" algn="ctr" rotWithShape="0">
                    <a:schemeClr val="tx1"/>
                  </a:outerShdw>
                </a:effectLst>
                <a:latin typeface="Futura Md BT" pitchFamily="34" charset="0"/>
              </a:rPr>
              <a:t>Um deles é a MULHER.</a:t>
            </a:r>
          </a:p>
        </p:txBody>
      </p:sp>
    </p:spTree>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9D8D47E-D610-D88D-C120-6BC1B67DE721}"/>
              </a:ext>
            </a:extLst>
          </p:cNvPr>
          <p:cNvSpPr txBox="1"/>
          <p:nvPr/>
        </p:nvSpPr>
        <p:spPr>
          <a:xfrm>
            <a:off x="571500" y="3322638"/>
            <a:ext cx="7643813" cy="2678112"/>
          </a:xfrm>
          <a:prstGeom prst="rect">
            <a:avLst/>
          </a:prstGeom>
          <a:noFill/>
        </p:spPr>
        <p:txBody>
          <a:bodyPr>
            <a:spAutoFit/>
          </a:bodyPr>
          <a:lstStyle/>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998 </a:t>
            </a:r>
            <a:r>
              <a:rPr lang="pt-BR" sz="2400" b="1" dirty="0">
                <a:solidFill>
                  <a:schemeClr val="bg1"/>
                </a:solidFill>
                <a:effectLst>
                  <a:outerShdw blurRad="50800" dist="50800" dir="5400000" algn="ctr" rotWithShape="0">
                    <a:schemeClr val="tx1"/>
                  </a:outerShdw>
                </a:effectLst>
                <a:latin typeface="Futura Md BT" pitchFamily="34" charset="0"/>
              </a:rPr>
              <a:t>– Dia de finados</a:t>
            </a:r>
          </a:p>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1000 </a:t>
            </a:r>
            <a:r>
              <a:rPr lang="pt-BR" sz="2400" b="1" dirty="0">
                <a:solidFill>
                  <a:schemeClr val="bg1"/>
                </a:solidFill>
                <a:effectLst>
                  <a:outerShdw blurRad="50800" dist="50800" dir="5400000" algn="ctr" rotWithShape="0">
                    <a:schemeClr val="tx1"/>
                  </a:outerShdw>
                </a:effectLst>
                <a:latin typeface="Futura Md BT" pitchFamily="34" charset="0"/>
              </a:rPr>
              <a:t>– Confissão auricular – “Ego te Absolvo.”</a:t>
            </a:r>
          </a:p>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1009 </a:t>
            </a:r>
            <a:r>
              <a:rPr lang="pt-BR" sz="2400" b="1" dirty="0">
                <a:solidFill>
                  <a:schemeClr val="bg1"/>
                </a:solidFill>
                <a:effectLst>
                  <a:outerShdw blurRad="50800" dist="50800" dir="5400000" algn="ctr" rotWithShape="0">
                    <a:schemeClr val="tx1"/>
                  </a:outerShdw>
                </a:effectLst>
                <a:latin typeface="Futura Md BT" pitchFamily="34" charset="0"/>
              </a:rPr>
              <a:t>– Rosário</a:t>
            </a:r>
          </a:p>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1414 </a:t>
            </a:r>
            <a:r>
              <a:rPr lang="pt-BR" sz="2400" b="1" dirty="0">
                <a:solidFill>
                  <a:schemeClr val="bg1"/>
                </a:solidFill>
                <a:effectLst>
                  <a:outerShdw blurRad="50800" dist="50800" dir="5400000" algn="ctr" rotWithShape="0">
                    <a:schemeClr val="tx1"/>
                  </a:outerShdw>
                </a:effectLst>
                <a:latin typeface="Futura Md BT" pitchFamily="34" charset="0"/>
              </a:rPr>
              <a:t>– Hóstia para o povo. Cálice para o Sacerdote</a:t>
            </a:r>
          </a:p>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1563 – </a:t>
            </a:r>
            <a:r>
              <a:rPr lang="pt-BR" sz="2400" b="1" dirty="0">
                <a:solidFill>
                  <a:schemeClr val="bg1"/>
                </a:solidFill>
                <a:effectLst>
                  <a:outerShdw blurRad="50800" dist="50800" dir="5400000" algn="ctr" rotWithShape="0">
                    <a:schemeClr val="tx1"/>
                  </a:outerShdw>
                </a:effectLst>
                <a:latin typeface="Futura Md BT" pitchFamily="34" charset="0"/>
              </a:rPr>
              <a:t>Tradição = Bíblia (Livros Apócrifos). Purgatório confirmado no concílio de Trento.</a:t>
            </a:r>
          </a:p>
        </p:txBody>
      </p:sp>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16782D3-E8BD-8CEB-1555-A90B87798D0C}"/>
              </a:ext>
            </a:extLst>
          </p:cNvPr>
          <p:cNvSpPr txBox="1"/>
          <p:nvPr/>
        </p:nvSpPr>
        <p:spPr>
          <a:xfrm>
            <a:off x="214313" y="500063"/>
            <a:ext cx="4643437" cy="1200150"/>
          </a:xfrm>
          <a:prstGeom prst="rect">
            <a:avLst/>
          </a:prstGeom>
          <a:noFill/>
        </p:spPr>
        <p:txBody>
          <a:bodyPr>
            <a:spAutoFit/>
          </a:bodyPr>
          <a:lstStyle/>
          <a:p>
            <a:pPr algn="ct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Tradição colocada acima da Bíblia!</a:t>
            </a:r>
          </a:p>
        </p:txBody>
      </p:sp>
    </p:spTree>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18099A5-3C4C-9380-3FC0-CF950AEA8232}"/>
              </a:ext>
            </a:extLst>
          </p:cNvPr>
          <p:cNvSpPr txBox="1"/>
          <p:nvPr/>
        </p:nvSpPr>
        <p:spPr>
          <a:xfrm>
            <a:off x="571500" y="4103688"/>
            <a:ext cx="7143750" cy="1754187"/>
          </a:xfrm>
          <a:prstGeom prst="rect">
            <a:avLst/>
          </a:prstGeom>
          <a:noFill/>
        </p:spPr>
        <p:txBody>
          <a:bodyPr>
            <a:spAutoFit/>
          </a:bodyPr>
          <a:lstStyle/>
          <a:p>
            <a:pPr algn="ct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Qual era o desígnio de Satanás em assim perseguir a Igreja?</a:t>
            </a:r>
          </a:p>
        </p:txBody>
      </p:sp>
    </p:spTree>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8D03310-2E37-6EB1-C526-53E5B952E93A}"/>
              </a:ext>
            </a:extLst>
          </p:cNvPr>
          <p:cNvSpPr txBox="1"/>
          <p:nvPr/>
        </p:nvSpPr>
        <p:spPr>
          <a:xfrm>
            <a:off x="500063" y="2489200"/>
            <a:ext cx="4929187" cy="19399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“Então, a serpente arrojou da sua boca, atrás da mulher, água como um rio, a fim de fazer com que ela fosse arrebatada pelo rio.”</a:t>
            </a:r>
          </a:p>
        </p:txBody>
      </p:sp>
    </p:spTree>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C7FD7F2-03FC-4E87-DFD7-02617D923DB6}"/>
              </a:ext>
            </a:extLst>
          </p:cNvPr>
          <p:cNvSpPr txBox="1"/>
          <p:nvPr/>
        </p:nvSpPr>
        <p:spPr>
          <a:xfrm>
            <a:off x="500063" y="1978025"/>
            <a:ext cx="5143500" cy="2308225"/>
          </a:xfrm>
          <a:prstGeom prst="rect">
            <a:avLst/>
          </a:prstGeom>
          <a:noFill/>
        </p:spPr>
        <p:txBody>
          <a:bodyPr>
            <a:spAutoFit/>
          </a:bodyPr>
          <a:lstStyle/>
          <a:p>
            <a:pP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Como foi obstruída essa inundação, e frustrado o desígnio de Satanás? </a:t>
            </a:r>
          </a:p>
        </p:txBody>
      </p:sp>
    </p:spTree>
  </p:cSld>
  <p:clrMapOvr>
    <a:masterClrMapping/>
  </p:clrMapOvr>
  <p:transition>
    <p:randomBa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1A6A6EE-EFEB-B962-1A66-F8A08735AF45}"/>
              </a:ext>
            </a:extLst>
          </p:cNvPr>
          <p:cNvSpPr txBox="1"/>
          <p:nvPr/>
        </p:nvSpPr>
        <p:spPr>
          <a:xfrm>
            <a:off x="500063" y="2489200"/>
            <a:ext cx="4929187" cy="1570038"/>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“A terra, porém, socorreu a mulher; e a terra abriu a boca e engoliu o rio que o dragão tinha arrojado de sua boca.” </a:t>
            </a:r>
          </a:p>
        </p:txBody>
      </p:sp>
    </p:spTree>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0BBF5AC-FAD3-62E5-0F2B-B5DCC2849344}"/>
              </a:ext>
            </a:extLst>
          </p:cNvPr>
          <p:cNvSpPr txBox="1"/>
          <p:nvPr/>
        </p:nvSpPr>
        <p:spPr>
          <a:xfrm>
            <a:off x="428625" y="3571875"/>
            <a:ext cx="7929563" cy="23082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“A fortaleza das montanhas, os retiros tranqüilos, os vales solitários do sudoeste da Europa, por séculos abrigaram muitos que recusaram obediência ao papado. Aqui, também, podem ser vistos os resultados da obra da Reforma do décimo sexto século...</a:t>
            </a:r>
          </a:p>
        </p:txBody>
      </p:sp>
    </p:spTree>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2583E8D-8A96-FC91-5122-0E2381BED29B}"/>
              </a:ext>
            </a:extLst>
          </p:cNvPr>
          <p:cNvSpPr txBox="1"/>
          <p:nvPr/>
        </p:nvSpPr>
        <p:spPr>
          <a:xfrm>
            <a:off x="285750" y="4359275"/>
            <a:ext cx="7929563" cy="1570038"/>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 quando muitos dos governos da Europa vieram em auxílio da causa da Reforma, retendo a mão da perseguição e protegendo a vida dos que ousavam pôr-se ao lado da verdade.</a:t>
            </a:r>
          </a:p>
        </p:txBody>
      </p:sp>
    </p:spTree>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F13834F-3F84-6B20-7B52-A1D7C8A5086D}"/>
              </a:ext>
            </a:extLst>
          </p:cNvPr>
          <p:cNvSpPr txBox="1"/>
          <p:nvPr/>
        </p:nvSpPr>
        <p:spPr>
          <a:xfrm>
            <a:off x="71438" y="4214813"/>
            <a:ext cx="7929562" cy="1816100"/>
          </a:xfrm>
          <a:prstGeom prst="rect">
            <a:avLst/>
          </a:prstGeom>
          <a:noFill/>
        </p:spPr>
        <p:txBody>
          <a:bodyPr>
            <a:spAutoFit/>
          </a:bodyPr>
          <a:lstStyle/>
          <a:p>
            <a:pPr algn="ctr" fontAlgn="auto">
              <a:spcBef>
                <a:spcPts val="0"/>
              </a:spcBef>
              <a:spcAft>
                <a:spcPts val="0"/>
              </a:spcAft>
              <a:defRPr/>
            </a:pPr>
            <a:r>
              <a:rPr lang="pt-BR" sz="2800" b="1" dirty="0">
                <a:solidFill>
                  <a:srgbClr val="FFC000"/>
                </a:solidFill>
                <a:effectLst>
                  <a:outerShdw blurRad="50800" dist="50800" dir="5400000" algn="ctr" rotWithShape="0">
                    <a:schemeClr val="tx1"/>
                  </a:outerShdw>
                </a:effectLst>
                <a:latin typeface="Futura Md BT" pitchFamily="34" charset="0"/>
              </a:rPr>
              <a:t>O descobrimento da América, e o abrir-se desse continente como asilo aos oprimidos da Europa por aquele tempo, podem ser também incluídos no auxílio aqui referido.</a:t>
            </a:r>
          </a:p>
        </p:txBody>
      </p:sp>
    </p:spTree>
  </p:cSld>
  <p:clrMapOvr>
    <a:masterClrMapping/>
  </p:clrMapOvr>
  <p:transition>
    <p:randomBa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32D5A57-574D-35CC-CC26-059DC997BA06}"/>
              </a:ext>
            </a:extLst>
          </p:cNvPr>
          <p:cNvSpPr txBox="1"/>
          <p:nvPr/>
        </p:nvSpPr>
        <p:spPr>
          <a:xfrm>
            <a:off x="3357563" y="1173163"/>
            <a:ext cx="4929187" cy="3970337"/>
          </a:xfrm>
          <a:prstGeom prst="rect">
            <a:avLst/>
          </a:prstGeom>
          <a:noFill/>
        </p:spPr>
        <p:txBody>
          <a:bodyPr>
            <a:spAutoFit/>
          </a:bodyPr>
          <a:lstStyle/>
          <a:p>
            <a:pPr algn="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Quais são as características básicas do Remanescente fiel que permanece como descendência da igreja pura?</a:t>
            </a: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C13348C-2913-CFF1-89FC-8817DA265A21}"/>
              </a:ext>
            </a:extLst>
          </p:cNvPr>
          <p:cNvSpPr txBox="1"/>
          <p:nvPr/>
        </p:nvSpPr>
        <p:spPr>
          <a:xfrm>
            <a:off x="500063" y="642938"/>
            <a:ext cx="5429250" cy="4832350"/>
          </a:xfrm>
          <a:prstGeom prst="rect">
            <a:avLst/>
          </a:prstGeom>
          <a:noFill/>
        </p:spPr>
        <p:txBody>
          <a:bodyPr>
            <a:spAutoFit/>
          </a:bodyPr>
          <a:lstStyle/>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Em Apocalipse 12, uma mulher virtuosa é símbolo de uma igreja pura, tal como descrito em Efésios 5:22 e 23</a:t>
            </a:r>
          </a:p>
        </p:txBody>
      </p:sp>
    </p:spTree>
  </p:cSld>
  <p:clrMapOvr>
    <a:masterClrMapping/>
  </p:clrMapOvr>
  <p:transition>
    <p:randomBa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383CBBD-C3A0-A58E-A4F3-EF091FA08BF5}"/>
              </a:ext>
            </a:extLst>
          </p:cNvPr>
          <p:cNvSpPr txBox="1"/>
          <p:nvPr/>
        </p:nvSpPr>
        <p:spPr>
          <a:xfrm>
            <a:off x="500063" y="1811338"/>
            <a:ext cx="4929187" cy="304641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“Irou-se o dragão contra a mulher e foi pelejar com os restantes da sua descendência, os que </a:t>
            </a:r>
            <a:r>
              <a:rPr lang="pt-BR" sz="2400" b="1" dirty="0">
                <a:solidFill>
                  <a:srgbClr val="FFC000"/>
                </a:solidFill>
                <a:effectLst>
                  <a:outerShdw blurRad="50800" dist="50800" dir="5400000" algn="ctr" rotWithShape="0">
                    <a:schemeClr val="tx1"/>
                  </a:outerShdw>
                </a:effectLst>
                <a:latin typeface="Futura Md BT" pitchFamily="34" charset="0"/>
              </a:rPr>
              <a:t>guardam os mandamentos de Deus </a:t>
            </a:r>
            <a:r>
              <a:rPr lang="pt-BR" sz="2400" b="1" dirty="0">
                <a:solidFill>
                  <a:schemeClr val="bg1"/>
                </a:solidFill>
                <a:effectLst>
                  <a:outerShdw blurRad="50800" dist="50800" dir="5400000" algn="ctr" rotWithShape="0">
                    <a:schemeClr val="tx1"/>
                  </a:outerShdw>
                </a:effectLst>
                <a:latin typeface="Futura Md BT" pitchFamily="34" charset="0"/>
              </a:rPr>
              <a:t>e </a:t>
            </a:r>
            <a:r>
              <a:rPr lang="pt-BR" sz="2400" b="1" dirty="0">
                <a:solidFill>
                  <a:srgbClr val="FFC000"/>
                </a:solidFill>
                <a:effectLst>
                  <a:outerShdw blurRad="50800" dist="50800" dir="5400000" algn="ctr" rotWithShape="0">
                    <a:schemeClr val="tx1"/>
                  </a:outerShdw>
                </a:effectLst>
                <a:latin typeface="Futura Md BT" pitchFamily="34" charset="0"/>
              </a:rPr>
              <a:t>têm o testemunho de Jesus</a:t>
            </a:r>
            <a:r>
              <a:rPr lang="pt-BR" sz="2400" b="1" dirty="0">
                <a:solidFill>
                  <a:schemeClr val="bg1"/>
                </a:solidFill>
                <a:effectLst>
                  <a:outerShdw blurRad="50800" dist="50800" dir="5400000" algn="ctr" rotWithShape="0">
                    <a:schemeClr val="tx1"/>
                  </a:outerShdw>
                </a:effectLst>
                <a:latin typeface="Futura Md BT" pitchFamily="34" charset="0"/>
              </a:rPr>
              <a:t>; e se pôs em pé sobre a areia do mar.” </a:t>
            </a:r>
          </a:p>
        </p:txBody>
      </p:sp>
    </p:spTree>
  </p:cSld>
  <p:clrMapOvr>
    <a:masterClrMapping/>
  </p:clrMapOvr>
  <p:transition>
    <p:randomBar/>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2A540F-C0B4-5AA2-01A4-BE7556C4855E}"/>
              </a:ext>
            </a:extLst>
          </p:cNvPr>
          <p:cNvSpPr txBox="1"/>
          <p:nvPr/>
        </p:nvSpPr>
        <p:spPr>
          <a:xfrm>
            <a:off x="428625" y="571500"/>
            <a:ext cx="4929188" cy="5078413"/>
          </a:xfrm>
          <a:prstGeom prst="rect">
            <a:avLst/>
          </a:prstGeom>
          <a:noFill/>
        </p:spPr>
        <p:txBody>
          <a:bodyPr>
            <a:spAutoFit/>
          </a:bodyPr>
          <a:lstStyle/>
          <a:p>
            <a:pP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A profecia de Apocalipse 12 afirma que a verdadeira igreja de Deus, embora perseguida sobreviveria e teria um remanescente fiel em nossos dias.</a:t>
            </a:r>
          </a:p>
        </p:txBody>
      </p:sp>
    </p:spTree>
  </p:cSld>
  <p:clrMapOvr>
    <a:masterClrMapping/>
  </p:clrMapOvr>
  <p:transition>
    <p:randomBar/>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5D73D21-DE4D-C3F9-180E-5FE284401764}"/>
              </a:ext>
            </a:extLst>
          </p:cNvPr>
          <p:cNvSpPr txBox="1"/>
          <p:nvPr/>
        </p:nvSpPr>
        <p:spPr>
          <a:xfrm>
            <a:off x="500063" y="2643188"/>
            <a:ext cx="4929187" cy="1570037"/>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“Aqui está a perseverança dos santos, os que </a:t>
            </a:r>
            <a:r>
              <a:rPr lang="pt-BR" sz="2400" b="1" dirty="0">
                <a:solidFill>
                  <a:srgbClr val="FFC000"/>
                </a:solidFill>
                <a:effectLst>
                  <a:outerShdw blurRad="50800" dist="50800" dir="5400000" algn="ctr" rotWithShape="0">
                    <a:schemeClr val="tx1"/>
                  </a:outerShdw>
                </a:effectLst>
                <a:latin typeface="Futura Md BT" pitchFamily="34" charset="0"/>
              </a:rPr>
              <a:t>guardam os mandamentos de Deus</a:t>
            </a:r>
            <a:r>
              <a:rPr lang="pt-BR" sz="2400" b="1" dirty="0">
                <a:solidFill>
                  <a:schemeClr val="bg1"/>
                </a:solidFill>
                <a:effectLst>
                  <a:outerShdw blurRad="50800" dist="50800" dir="5400000" algn="ctr" rotWithShape="0">
                    <a:schemeClr val="tx1"/>
                  </a:outerShdw>
                </a:effectLst>
                <a:latin typeface="Futura Md BT" pitchFamily="34" charset="0"/>
              </a:rPr>
              <a:t> e a </a:t>
            </a:r>
            <a:r>
              <a:rPr lang="pt-BR" sz="2400" b="1" dirty="0">
                <a:solidFill>
                  <a:srgbClr val="FFC000"/>
                </a:solidFill>
                <a:effectLst>
                  <a:outerShdw blurRad="50800" dist="50800" dir="5400000" algn="ctr" rotWithShape="0">
                    <a:schemeClr val="tx1"/>
                  </a:outerShdw>
                </a:effectLst>
                <a:latin typeface="Futura Md BT" pitchFamily="34" charset="0"/>
              </a:rPr>
              <a:t>fé em Jesus</a:t>
            </a:r>
            <a:r>
              <a:rPr lang="pt-BR" sz="2400" b="1" dirty="0">
                <a:solidFill>
                  <a:schemeClr val="bg1"/>
                </a:solidFill>
                <a:effectLst>
                  <a:outerShdw blurRad="50800" dist="50800" dir="5400000" algn="ctr" rotWithShape="0">
                    <a:schemeClr val="tx1"/>
                  </a:outerShdw>
                </a:effectLst>
                <a:latin typeface="Futura Md BT" pitchFamily="34" charset="0"/>
              </a:rPr>
              <a:t>.” </a:t>
            </a:r>
          </a:p>
        </p:txBody>
      </p:sp>
    </p:spTree>
  </p:cSld>
  <p:clrMapOvr>
    <a:masterClrMapping/>
  </p:clrMapOvr>
  <p:transition>
    <p:randomBa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0E7E328-DA2A-EA54-AB3F-3DEB6DFBD13F}"/>
              </a:ext>
            </a:extLst>
          </p:cNvPr>
          <p:cNvSpPr txBox="1"/>
          <p:nvPr/>
        </p:nvSpPr>
        <p:spPr>
          <a:xfrm>
            <a:off x="3143250" y="1811338"/>
            <a:ext cx="5357813" cy="3046412"/>
          </a:xfrm>
          <a:prstGeom prst="rect">
            <a:avLst/>
          </a:prstGeom>
          <a:noFill/>
        </p:spPr>
        <p:txBody>
          <a:bodyPr>
            <a:spAutoFit/>
          </a:bodyPr>
          <a:lstStyle/>
          <a:p>
            <a:pPr algn="ctr" fontAlgn="auto">
              <a:spcBef>
                <a:spcPts val="0"/>
              </a:spcBef>
              <a:spcAft>
                <a:spcPts val="0"/>
              </a:spcAft>
              <a:defRPr/>
            </a:pPr>
            <a:r>
              <a:rPr lang="pt-BR" sz="4800" b="1" dirty="0">
                <a:solidFill>
                  <a:srgbClr val="FFC000"/>
                </a:solidFill>
                <a:effectLst>
                  <a:outerShdw blurRad="50800" dist="50800" dir="5400000" algn="ctr" rotWithShape="0">
                    <a:schemeClr val="tx1"/>
                  </a:outerShdw>
                </a:effectLst>
                <a:latin typeface="Futura Md BT" pitchFamily="34" charset="0"/>
              </a:rPr>
              <a:t>IDENTIFICANDO A IGREJA VERDADEIRA DE DEUS</a:t>
            </a:r>
          </a:p>
        </p:txBody>
      </p:sp>
    </p:spTree>
  </p:cSld>
  <p:clrMapOvr>
    <a:masterClrMapping/>
  </p:clrMapOvr>
  <p:transition>
    <p:randomBar/>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CE491E4-1644-B79B-568A-969F95933223}"/>
              </a:ext>
            </a:extLst>
          </p:cNvPr>
          <p:cNvSpPr txBox="1"/>
          <p:nvPr/>
        </p:nvSpPr>
        <p:spPr>
          <a:xfrm>
            <a:off x="0" y="196850"/>
            <a:ext cx="8286750" cy="1446213"/>
          </a:xfrm>
          <a:prstGeom prst="rect">
            <a:avLst/>
          </a:prstGeom>
          <a:noFill/>
        </p:spPr>
        <p:txBody>
          <a:bodyPr>
            <a:spAutoFit/>
          </a:bodyPr>
          <a:lstStyle/>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IDENTIFICANDO A IGREJA VERDADEIRA DE DEUS</a:t>
            </a:r>
          </a:p>
        </p:txBody>
      </p:sp>
      <p:sp>
        <p:nvSpPr>
          <p:cNvPr id="3" name="CaixaDeTexto 2">
            <a:extLst>
              <a:ext uri="{FF2B5EF4-FFF2-40B4-BE49-F238E27FC236}">
                <a16:creationId xmlns:a16="http://schemas.microsoft.com/office/drawing/2014/main" id="{6A8C0FE1-CBC0-3772-B12A-314A13B88C34}"/>
              </a:ext>
            </a:extLst>
          </p:cNvPr>
          <p:cNvSpPr txBox="1"/>
          <p:nvPr/>
        </p:nvSpPr>
        <p:spPr>
          <a:xfrm>
            <a:off x="4357688" y="2487613"/>
            <a:ext cx="4214812" cy="2216150"/>
          </a:xfrm>
          <a:prstGeom prst="rect">
            <a:avLst/>
          </a:prstGeom>
          <a:noFill/>
        </p:spPr>
        <p:txBody>
          <a:bodyPr>
            <a:spAutoFit/>
          </a:bodyPr>
          <a:lstStyle/>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1 – </a:t>
            </a:r>
            <a:r>
              <a:rPr lang="pt-BR" sz="2400" b="1" dirty="0">
                <a:solidFill>
                  <a:schemeClr val="bg1"/>
                </a:solidFill>
                <a:effectLst>
                  <a:outerShdw blurRad="50800" dist="50800" dir="5400000" algn="ctr" rotWithShape="0">
                    <a:schemeClr val="tx1"/>
                  </a:outerShdw>
                </a:effectLst>
                <a:latin typeface="Futura Md BT" pitchFamily="34" charset="0"/>
              </a:rPr>
              <a:t>Surgiria como organização depois da era do deserto, ou seja, depois de 1798. </a:t>
            </a:r>
          </a:p>
          <a:p>
            <a:pPr fontAlgn="auto">
              <a:spcBef>
                <a:spcPts val="0"/>
              </a:spcBef>
              <a:spcAft>
                <a:spcPts val="0"/>
              </a:spcAft>
              <a:defRPr/>
            </a:pPr>
            <a:endParaRPr lang="pt-BR" sz="1400" b="1" dirty="0">
              <a:solidFill>
                <a:schemeClr val="bg1"/>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Apocalipse 12:6 e 14</a:t>
            </a:r>
          </a:p>
        </p:txBody>
      </p:sp>
    </p:spTree>
  </p:cSld>
  <p:clrMapOvr>
    <a:masterClrMapping/>
  </p:clrMapOvr>
  <p:transition>
    <p:randomBa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CD26B22-3E7C-83FD-E4B2-F2265DA74545}"/>
              </a:ext>
            </a:extLst>
          </p:cNvPr>
          <p:cNvSpPr txBox="1"/>
          <p:nvPr/>
        </p:nvSpPr>
        <p:spPr>
          <a:xfrm>
            <a:off x="0" y="196850"/>
            <a:ext cx="8286750" cy="1446213"/>
          </a:xfrm>
          <a:prstGeom prst="rect">
            <a:avLst/>
          </a:prstGeom>
          <a:noFill/>
        </p:spPr>
        <p:txBody>
          <a:bodyPr>
            <a:spAutoFit/>
          </a:bodyPr>
          <a:lstStyle/>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IDENTIFICANDO A IGREJA VERDADEIRA DE DEUS</a:t>
            </a:r>
          </a:p>
        </p:txBody>
      </p:sp>
      <p:sp>
        <p:nvSpPr>
          <p:cNvPr id="3" name="CaixaDeTexto 2">
            <a:extLst>
              <a:ext uri="{FF2B5EF4-FFF2-40B4-BE49-F238E27FC236}">
                <a16:creationId xmlns:a16="http://schemas.microsoft.com/office/drawing/2014/main" id="{370CB0D4-A1F2-6959-655A-B39146B958A3}"/>
              </a:ext>
            </a:extLst>
          </p:cNvPr>
          <p:cNvSpPr txBox="1"/>
          <p:nvPr/>
        </p:nvSpPr>
        <p:spPr>
          <a:xfrm>
            <a:off x="4357688" y="2725738"/>
            <a:ext cx="4214812" cy="1846262"/>
          </a:xfrm>
          <a:prstGeom prst="rect">
            <a:avLst/>
          </a:prstGeom>
          <a:noFill/>
        </p:spPr>
        <p:txBody>
          <a:bodyPr>
            <a:spAutoFit/>
          </a:bodyPr>
          <a:lstStyle/>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2 – </a:t>
            </a:r>
            <a:r>
              <a:rPr lang="pt-BR" sz="2400" b="1" dirty="0">
                <a:solidFill>
                  <a:schemeClr val="bg1"/>
                </a:solidFill>
                <a:effectLst>
                  <a:outerShdw blurRad="50800" dist="50800" dir="5400000" algn="ctr" rotWithShape="0">
                    <a:schemeClr val="tx1"/>
                  </a:outerShdw>
                </a:effectLst>
                <a:latin typeface="Futura Md BT" pitchFamily="34" charset="0"/>
              </a:rPr>
              <a:t>Manteria as verdades apostólicas então na Bíblia. </a:t>
            </a:r>
          </a:p>
          <a:p>
            <a:pPr fontAlgn="auto">
              <a:spcBef>
                <a:spcPts val="0"/>
              </a:spcBef>
              <a:spcAft>
                <a:spcPts val="0"/>
              </a:spcAft>
              <a:defRPr/>
            </a:pPr>
            <a:endParaRPr lang="pt-BR" sz="1400" b="1" dirty="0">
              <a:solidFill>
                <a:schemeClr val="bg1"/>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Apocalipse 14:12</a:t>
            </a:r>
          </a:p>
        </p:txBody>
      </p:sp>
    </p:spTree>
  </p:cSld>
  <p:clrMapOvr>
    <a:masterClrMapping/>
  </p:clrMapOvr>
  <p:transition>
    <p:randomBar/>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CF54F48-D84F-CC71-14BE-36129A79FDB9}"/>
              </a:ext>
            </a:extLst>
          </p:cNvPr>
          <p:cNvSpPr txBox="1"/>
          <p:nvPr/>
        </p:nvSpPr>
        <p:spPr>
          <a:xfrm>
            <a:off x="0" y="196850"/>
            <a:ext cx="8286750" cy="1446213"/>
          </a:xfrm>
          <a:prstGeom prst="rect">
            <a:avLst/>
          </a:prstGeom>
          <a:noFill/>
        </p:spPr>
        <p:txBody>
          <a:bodyPr>
            <a:spAutoFit/>
          </a:bodyPr>
          <a:lstStyle/>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IDENTIFICANDO A IGREJA VERDADEIRA DE DEUS</a:t>
            </a:r>
          </a:p>
        </p:txBody>
      </p:sp>
      <p:sp>
        <p:nvSpPr>
          <p:cNvPr id="3" name="CaixaDeTexto 2">
            <a:extLst>
              <a:ext uri="{FF2B5EF4-FFF2-40B4-BE49-F238E27FC236}">
                <a16:creationId xmlns:a16="http://schemas.microsoft.com/office/drawing/2014/main" id="{EC6714F6-C8EE-AC3F-616F-3CB542498144}"/>
              </a:ext>
            </a:extLst>
          </p:cNvPr>
          <p:cNvSpPr txBox="1"/>
          <p:nvPr/>
        </p:nvSpPr>
        <p:spPr>
          <a:xfrm>
            <a:off x="4357688" y="2725738"/>
            <a:ext cx="4214812" cy="2154237"/>
          </a:xfrm>
          <a:prstGeom prst="rect">
            <a:avLst/>
          </a:prstGeom>
          <a:noFill/>
        </p:spPr>
        <p:txBody>
          <a:bodyPr>
            <a:spAutoFit/>
          </a:bodyPr>
          <a:lstStyle/>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3 – </a:t>
            </a:r>
            <a:r>
              <a:rPr lang="pt-BR" sz="2400" b="1" dirty="0">
                <a:solidFill>
                  <a:schemeClr val="bg1"/>
                </a:solidFill>
                <a:effectLst>
                  <a:outerShdw blurRad="50800" dist="50800" dir="5400000" algn="ctr" rotWithShape="0">
                    <a:schemeClr val="tx1"/>
                  </a:outerShdw>
                </a:effectLst>
                <a:latin typeface="Futura Md BT" pitchFamily="34" charset="0"/>
              </a:rPr>
              <a:t>Guardaria os mandamentos de Deus, inclusive o quarto. </a:t>
            </a:r>
          </a:p>
          <a:p>
            <a:pPr fontAlgn="auto">
              <a:spcBef>
                <a:spcPts val="0"/>
              </a:spcBef>
              <a:spcAft>
                <a:spcPts val="0"/>
              </a:spcAft>
              <a:defRPr/>
            </a:pPr>
            <a:endParaRPr lang="pt-BR" sz="1400" b="1" dirty="0">
              <a:solidFill>
                <a:schemeClr val="bg1"/>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Apocalipse 12:17 </a:t>
            </a:r>
            <a:br>
              <a:rPr lang="pt-BR" sz="2400" b="1" i="1" dirty="0">
                <a:solidFill>
                  <a:srgbClr val="FFC000"/>
                </a:solidFill>
                <a:effectLst>
                  <a:outerShdw blurRad="50800" dist="50800" dir="5400000" algn="ctr" rotWithShape="0">
                    <a:schemeClr val="tx1"/>
                  </a:outerShdw>
                </a:effectLst>
                <a:latin typeface="Futura Md BT" pitchFamily="34" charset="0"/>
              </a:rPr>
            </a:br>
            <a:r>
              <a:rPr lang="pt-BR" sz="2400" b="1" i="1" dirty="0">
                <a:solidFill>
                  <a:srgbClr val="FFC000"/>
                </a:solidFill>
                <a:effectLst>
                  <a:outerShdw blurRad="50800" dist="50800" dir="5400000" algn="ctr" rotWithShape="0">
                    <a:schemeClr val="tx1"/>
                  </a:outerShdw>
                </a:effectLst>
                <a:latin typeface="Futura Md BT" pitchFamily="34" charset="0"/>
              </a:rPr>
              <a:t>Êxodo 20:3-17</a:t>
            </a:r>
          </a:p>
        </p:txBody>
      </p:sp>
    </p:spTree>
  </p:cSld>
  <p:clrMapOvr>
    <a:masterClrMapping/>
  </p:clrMapOvr>
  <p:transition>
    <p:randomBar/>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2DC3645-6142-ACEF-1201-A54C7270AD26}"/>
              </a:ext>
            </a:extLst>
          </p:cNvPr>
          <p:cNvSpPr txBox="1"/>
          <p:nvPr/>
        </p:nvSpPr>
        <p:spPr>
          <a:xfrm>
            <a:off x="0" y="196850"/>
            <a:ext cx="8286750" cy="1446213"/>
          </a:xfrm>
          <a:prstGeom prst="rect">
            <a:avLst/>
          </a:prstGeom>
          <a:noFill/>
        </p:spPr>
        <p:txBody>
          <a:bodyPr>
            <a:spAutoFit/>
          </a:bodyPr>
          <a:lstStyle/>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IDENTIFICANDO A IGREJA VERDADEIRA DE DEUS</a:t>
            </a:r>
          </a:p>
        </p:txBody>
      </p:sp>
      <p:sp>
        <p:nvSpPr>
          <p:cNvPr id="3" name="CaixaDeTexto 2">
            <a:extLst>
              <a:ext uri="{FF2B5EF4-FFF2-40B4-BE49-F238E27FC236}">
                <a16:creationId xmlns:a16="http://schemas.microsoft.com/office/drawing/2014/main" id="{D40E4902-9F15-08DB-99F6-65AF4ED5BDF7}"/>
              </a:ext>
            </a:extLst>
          </p:cNvPr>
          <p:cNvSpPr txBox="1"/>
          <p:nvPr/>
        </p:nvSpPr>
        <p:spPr>
          <a:xfrm>
            <a:off x="4357688" y="2798763"/>
            <a:ext cx="4214812" cy="1416050"/>
          </a:xfrm>
          <a:prstGeom prst="rect">
            <a:avLst/>
          </a:prstGeom>
          <a:noFill/>
        </p:spPr>
        <p:txBody>
          <a:bodyPr>
            <a:spAutoFit/>
          </a:bodyPr>
          <a:lstStyle/>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4 – </a:t>
            </a:r>
            <a:r>
              <a:rPr lang="pt-BR" sz="2400" b="1" dirty="0">
                <a:solidFill>
                  <a:schemeClr val="bg1"/>
                </a:solidFill>
                <a:effectLst>
                  <a:outerShdw blurRad="50800" dist="50800" dir="5400000" algn="ctr" rotWithShape="0">
                    <a:schemeClr val="tx1"/>
                  </a:outerShdw>
                </a:effectLst>
                <a:latin typeface="Futura Md BT" pitchFamily="34" charset="0"/>
              </a:rPr>
              <a:t>Teria o Espírito de Profecia. </a:t>
            </a:r>
          </a:p>
          <a:p>
            <a:pPr fontAlgn="auto">
              <a:spcBef>
                <a:spcPts val="0"/>
              </a:spcBef>
              <a:spcAft>
                <a:spcPts val="0"/>
              </a:spcAft>
              <a:defRPr/>
            </a:pPr>
            <a:endParaRPr lang="pt-BR" sz="1400" b="1" dirty="0">
              <a:solidFill>
                <a:schemeClr val="bg1"/>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Apocalipse 12:17 e 1:10</a:t>
            </a:r>
          </a:p>
        </p:txBody>
      </p:sp>
    </p:spTree>
  </p:cSld>
  <p:clrMapOvr>
    <a:masterClrMapping/>
  </p:clrMapOvr>
  <p:transition>
    <p:randomBar/>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B28552A-DCFB-8686-DBFE-2DC676151231}"/>
              </a:ext>
            </a:extLst>
          </p:cNvPr>
          <p:cNvSpPr txBox="1"/>
          <p:nvPr/>
        </p:nvSpPr>
        <p:spPr>
          <a:xfrm>
            <a:off x="0" y="196850"/>
            <a:ext cx="8286750" cy="1446213"/>
          </a:xfrm>
          <a:prstGeom prst="rect">
            <a:avLst/>
          </a:prstGeom>
          <a:noFill/>
        </p:spPr>
        <p:txBody>
          <a:bodyPr>
            <a:spAutoFit/>
          </a:bodyPr>
          <a:lstStyle/>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IDENTIFICANDO A IGREJA VERDADEIRA DE DEUS</a:t>
            </a:r>
          </a:p>
        </p:txBody>
      </p:sp>
      <p:sp>
        <p:nvSpPr>
          <p:cNvPr id="3" name="CaixaDeTexto 2">
            <a:extLst>
              <a:ext uri="{FF2B5EF4-FFF2-40B4-BE49-F238E27FC236}">
                <a16:creationId xmlns:a16="http://schemas.microsoft.com/office/drawing/2014/main" id="{0224A6A7-DCB4-0997-8F1C-360B08011ACC}"/>
              </a:ext>
            </a:extLst>
          </p:cNvPr>
          <p:cNvSpPr txBox="1"/>
          <p:nvPr/>
        </p:nvSpPr>
        <p:spPr>
          <a:xfrm>
            <a:off x="4357688" y="2798763"/>
            <a:ext cx="4214812" cy="1785937"/>
          </a:xfrm>
          <a:prstGeom prst="rect">
            <a:avLst/>
          </a:prstGeom>
          <a:noFill/>
        </p:spPr>
        <p:txBody>
          <a:bodyPr>
            <a:spAutoFit/>
          </a:bodyPr>
          <a:lstStyle/>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5 – </a:t>
            </a:r>
            <a:r>
              <a:rPr lang="pt-BR" sz="2400" b="1" dirty="0">
                <a:solidFill>
                  <a:schemeClr val="bg1"/>
                </a:solidFill>
                <a:effectLst>
                  <a:outerShdw blurRad="50800" dist="50800" dir="5400000" algn="ctr" rotWithShape="0">
                    <a:schemeClr val="tx1"/>
                  </a:outerShdw>
                </a:effectLst>
                <a:latin typeface="Futura Md BT" pitchFamily="34" charset="0"/>
              </a:rPr>
              <a:t>Pregaria as três mensagens angélicas no tempo do fim. </a:t>
            </a:r>
          </a:p>
          <a:p>
            <a:pPr fontAlgn="auto">
              <a:spcBef>
                <a:spcPts val="0"/>
              </a:spcBef>
              <a:spcAft>
                <a:spcPts val="0"/>
              </a:spcAft>
              <a:defRPr/>
            </a:pPr>
            <a:endParaRPr lang="pt-BR" sz="1400" b="1" dirty="0">
              <a:solidFill>
                <a:schemeClr val="bg1"/>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Apocalipse 14:6-12</a:t>
            </a:r>
          </a:p>
        </p:txBody>
      </p:sp>
    </p:spTree>
  </p:cSld>
  <p:clrMapOvr>
    <a:masterClrMapping/>
  </p:clrMapOvr>
  <p:transition>
    <p:randomBar/>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6D17039-F4ED-4022-0F2B-15F698A0117B}"/>
              </a:ext>
            </a:extLst>
          </p:cNvPr>
          <p:cNvSpPr txBox="1"/>
          <p:nvPr/>
        </p:nvSpPr>
        <p:spPr>
          <a:xfrm>
            <a:off x="0" y="196850"/>
            <a:ext cx="8286750" cy="1446213"/>
          </a:xfrm>
          <a:prstGeom prst="rect">
            <a:avLst/>
          </a:prstGeom>
          <a:noFill/>
        </p:spPr>
        <p:txBody>
          <a:bodyPr>
            <a:spAutoFit/>
          </a:bodyPr>
          <a:lstStyle/>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IDENTIFICANDO A IGREJA VERDADEIRA DE DEUS</a:t>
            </a:r>
          </a:p>
        </p:txBody>
      </p:sp>
      <p:sp>
        <p:nvSpPr>
          <p:cNvPr id="3" name="CaixaDeTexto 2">
            <a:extLst>
              <a:ext uri="{FF2B5EF4-FFF2-40B4-BE49-F238E27FC236}">
                <a16:creationId xmlns:a16="http://schemas.microsoft.com/office/drawing/2014/main" id="{A58FD96E-C11B-5E9E-57A7-BACFA7C6AC48}"/>
              </a:ext>
            </a:extLst>
          </p:cNvPr>
          <p:cNvSpPr txBox="1"/>
          <p:nvPr/>
        </p:nvSpPr>
        <p:spPr>
          <a:xfrm>
            <a:off x="4357688" y="2798763"/>
            <a:ext cx="4214812" cy="1416050"/>
          </a:xfrm>
          <a:prstGeom prst="rect">
            <a:avLst/>
          </a:prstGeom>
          <a:noFill/>
        </p:spPr>
        <p:txBody>
          <a:bodyPr>
            <a:spAutoFit/>
          </a:bodyPr>
          <a:lstStyle/>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6 – </a:t>
            </a:r>
            <a:r>
              <a:rPr lang="pt-BR" sz="2400" b="1" dirty="0">
                <a:solidFill>
                  <a:schemeClr val="bg1"/>
                </a:solidFill>
                <a:effectLst>
                  <a:outerShdw blurRad="50800" dist="50800" dir="5400000" algn="ctr" rotWithShape="0">
                    <a:schemeClr val="tx1"/>
                  </a:outerShdw>
                </a:effectLst>
                <a:latin typeface="Futura Md BT" pitchFamily="34" charset="0"/>
              </a:rPr>
              <a:t>Seria um movimento mundial.</a:t>
            </a:r>
          </a:p>
          <a:p>
            <a:pPr fontAlgn="auto">
              <a:spcBef>
                <a:spcPts val="0"/>
              </a:spcBef>
              <a:spcAft>
                <a:spcPts val="0"/>
              </a:spcAft>
              <a:defRPr/>
            </a:pPr>
            <a:endParaRPr lang="pt-BR" sz="1400" b="1" dirty="0">
              <a:solidFill>
                <a:schemeClr val="bg1"/>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Apocalipse 10:11</a:t>
            </a:r>
          </a:p>
        </p:txBody>
      </p:sp>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9ABF398-5181-4162-29D2-B7E7D66BB4BE}"/>
              </a:ext>
            </a:extLst>
          </p:cNvPr>
          <p:cNvSpPr txBox="1"/>
          <p:nvPr/>
        </p:nvSpPr>
        <p:spPr>
          <a:xfrm>
            <a:off x="500063" y="2036763"/>
            <a:ext cx="5214937" cy="267811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“As mulheres sejam submissas ao seu próprio marido, como ao Senhor; porque o marido é o cabeça da mulher, como também Cristo é o cabeça da igreja, sendo este mesmo o salvador do corpo.”</a:t>
            </a:r>
          </a:p>
        </p:txBody>
      </p:sp>
    </p:spTree>
  </p:cSld>
  <p:clrMapOvr>
    <a:masterClrMapping/>
  </p:clrMapOvr>
  <p:transition>
    <p:randomBa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1A4C8EF-7E90-AAF6-6322-503275C99E70}"/>
              </a:ext>
            </a:extLst>
          </p:cNvPr>
          <p:cNvSpPr txBox="1"/>
          <p:nvPr/>
        </p:nvSpPr>
        <p:spPr>
          <a:xfrm>
            <a:off x="0" y="196850"/>
            <a:ext cx="8286750" cy="1446213"/>
          </a:xfrm>
          <a:prstGeom prst="rect">
            <a:avLst/>
          </a:prstGeom>
          <a:noFill/>
        </p:spPr>
        <p:txBody>
          <a:bodyPr>
            <a:spAutoFit/>
          </a:bodyPr>
          <a:lstStyle/>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IDENTIFICANDO A IGREJA VERDADEIRA DE DEUS</a:t>
            </a:r>
          </a:p>
        </p:txBody>
      </p:sp>
      <p:sp>
        <p:nvSpPr>
          <p:cNvPr id="3" name="CaixaDeTexto 2">
            <a:extLst>
              <a:ext uri="{FF2B5EF4-FFF2-40B4-BE49-F238E27FC236}">
                <a16:creationId xmlns:a16="http://schemas.microsoft.com/office/drawing/2014/main" id="{57E4BEEF-044E-4F2D-50FC-AA15AF550CF8}"/>
              </a:ext>
            </a:extLst>
          </p:cNvPr>
          <p:cNvSpPr txBox="1"/>
          <p:nvPr/>
        </p:nvSpPr>
        <p:spPr>
          <a:xfrm>
            <a:off x="4357688" y="2798763"/>
            <a:ext cx="4214812" cy="1416050"/>
          </a:xfrm>
          <a:prstGeom prst="rect">
            <a:avLst/>
          </a:prstGeom>
          <a:noFill/>
        </p:spPr>
        <p:txBody>
          <a:bodyPr>
            <a:spAutoFit/>
          </a:bodyPr>
          <a:lstStyle/>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7 – </a:t>
            </a:r>
            <a:r>
              <a:rPr lang="pt-BR" sz="2400" b="1" dirty="0">
                <a:solidFill>
                  <a:schemeClr val="bg1"/>
                </a:solidFill>
                <a:effectLst>
                  <a:outerShdw blurRad="50800" dist="50800" dir="5400000" algn="ctr" rotWithShape="0">
                    <a:schemeClr val="tx1"/>
                  </a:outerShdw>
                </a:effectLst>
                <a:latin typeface="Futura Md BT" pitchFamily="34" charset="0"/>
              </a:rPr>
              <a:t>Surgiria do movimento de 1844.</a:t>
            </a:r>
          </a:p>
          <a:p>
            <a:pPr fontAlgn="auto">
              <a:spcBef>
                <a:spcPts val="0"/>
              </a:spcBef>
              <a:spcAft>
                <a:spcPts val="0"/>
              </a:spcAft>
              <a:defRPr/>
            </a:pPr>
            <a:endParaRPr lang="pt-BR" sz="1400" b="1" dirty="0">
              <a:solidFill>
                <a:schemeClr val="bg1"/>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Daniel 8:12-14</a:t>
            </a:r>
          </a:p>
        </p:txBody>
      </p:sp>
    </p:spTree>
  </p:cSld>
  <p:clrMapOvr>
    <a:masterClrMapping/>
  </p:clrMapOvr>
  <p:transition>
    <p:randomBar/>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6B599CE-E34B-176B-D3A6-604B670EE439}"/>
              </a:ext>
            </a:extLst>
          </p:cNvPr>
          <p:cNvSpPr txBox="1"/>
          <p:nvPr/>
        </p:nvSpPr>
        <p:spPr>
          <a:xfrm>
            <a:off x="0" y="196850"/>
            <a:ext cx="8286750" cy="1446213"/>
          </a:xfrm>
          <a:prstGeom prst="rect">
            <a:avLst/>
          </a:prstGeom>
          <a:noFill/>
        </p:spPr>
        <p:txBody>
          <a:bodyPr>
            <a:spAutoFit/>
          </a:bodyPr>
          <a:lstStyle/>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IDENTIFICANDO A IGREJA VERDADEIRA DE DEUS</a:t>
            </a:r>
          </a:p>
        </p:txBody>
      </p:sp>
      <p:sp>
        <p:nvSpPr>
          <p:cNvPr id="3" name="CaixaDeTexto 2">
            <a:extLst>
              <a:ext uri="{FF2B5EF4-FFF2-40B4-BE49-F238E27FC236}">
                <a16:creationId xmlns:a16="http://schemas.microsoft.com/office/drawing/2014/main" id="{9FCE2EF4-6548-BF52-DE3F-27248872B712}"/>
              </a:ext>
            </a:extLst>
          </p:cNvPr>
          <p:cNvSpPr txBox="1"/>
          <p:nvPr/>
        </p:nvSpPr>
        <p:spPr>
          <a:xfrm>
            <a:off x="4357688" y="2571750"/>
            <a:ext cx="4214812" cy="2154238"/>
          </a:xfrm>
          <a:prstGeom prst="rect">
            <a:avLst/>
          </a:prstGeom>
          <a:noFill/>
        </p:spPr>
        <p:txBody>
          <a:bodyPr>
            <a:spAutoFit/>
          </a:bodyPr>
          <a:lstStyle/>
          <a:p>
            <a:pPr fontAlgn="auto">
              <a:spcBef>
                <a:spcPts val="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8 – </a:t>
            </a:r>
            <a:r>
              <a:rPr lang="pt-BR" sz="2400" b="1" dirty="0">
                <a:solidFill>
                  <a:schemeClr val="bg1"/>
                </a:solidFill>
                <a:effectLst>
                  <a:outerShdw blurRad="50800" dist="50800" dir="5400000" algn="ctr" rotWithShape="0">
                    <a:schemeClr val="tx1"/>
                  </a:outerShdw>
                </a:effectLst>
                <a:latin typeface="Futura Md BT" pitchFamily="34" charset="0"/>
              </a:rPr>
              <a:t>Ensinaria que a salvação é conseguida somente pela fé em Cristo Jesus.</a:t>
            </a:r>
          </a:p>
          <a:p>
            <a:pPr fontAlgn="auto">
              <a:spcBef>
                <a:spcPts val="0"/>
              </a:spcBef>
              <a:spcAft>
                <a:spcPts val="0"/>
              </a:spcAft>
              <a:defRPr/>
            </a:pPr>
            <a:endParaRPr lang="pt-BR" sz="1400" b="1" dirty="0">
              <a:solidFill>
                <a:schemeClr val="bg1"/>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Apocalipse 14:6 e 1:5</a:t>
            </a:r>
          </a:p>
        </p:txBody>
      </p:sp>
    </p:spTree>
  </p:cSld>
  <p:clrMapOvr>
    <a:masterClrMapping/>
  </p:clrMapOvr>
  <p:transition>
    <p:randomBar/>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752F737-567B-C3C4-9EE0-F56728060074}"/>
              </a:ext>
            </a:extLst>
          </p:cNvPr>
          <p:cNvSpPr txBox="1"/>
          <p:nvPr/>
        </p:nvSpPr>
        <p:spPr>
          <a:xfrm>
            <a:off x="500063" y="2273300"/>
            <a:ext cx="4929187" cy="1938338"/>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“O Espírito e a noiva dizem: Vem! Aquele que ouve, diga: Vem! Aquele que tem sede venha, e quem quiser receba de graça a água da vida.” </a:t>
            </a:r>
          </a:p>
        </p:txBody>
      </p:sp>
    </p:spTree>
  </p:cSld>
  <p:clrMapOvr>
    <a:masterClrMapping/>
  </p:clrMapOvr>
  <p:transition>
    <p:randomBar/>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0668592-BA50-1763-1DCF-8F3A44F548FE}"/>
              </a:ext>
            </a:extLst>
          </p:cNvPr>
          <p:cNvSpPr txBox="1"/>
          <p:nvPr/>
        </p:nvSpPr>
        <p:spPr>
          <a:xfrm>
            <a:off x="487363" y="1055688"/>
            <a:ext cx="4929187" cy="489426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“Então, ele disse: O Deus de nossos pais, de antemão, te escolheu para conheceres a sua vontade, veres o  Justo e ouvires uma voz da sua própria boca, porque terás de ser sua testemunha diante de todos os homens, das coisas que tens visto e ouvido. E agora, por que te demoras? Levanta-te, recebe o batismo e lava os teus pecados, invocando o nome dele.”</a:t>
            </a:r>
          </a:p>
        </p:txBody>
      </p:sp>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03313E0-D356-539C-9438-1FB7096858BE}"/>
              </a:ext>
            </a:extLst>
          </p:cNvPr>
          <p:cNvSpPr txBox="1"/>
          <p:nvPr/>
        </p:nvSpPr>
        <p:spPr>
          <a:xfrm>
            <a:off x="1428750" y="2571750"/>
            <a:ext cx="6215063" cy="1570038"/>
          </a:xfrm>
          <a:prstGeom prst="rect">
            <a:avLst/>
          </a:prstGeom>
          <a:noFill/>
        </p:spPr>
        <p:txBody>
          <a:bodyPr>
            <a:spAutoFit/>
          </a:bodyPr>
          <a:lstStyle/>
          <a:p>
            <a:pPr algn="ctr" fontAlgn="auto">
              <a:spcBef>
                <a:spcPts val="0"/>
              </a:spcBef>
              <a:spcAft>
                <a:spcPts val="0"/>
              </a:spcAft>
              <a:defRPr/>
            </a:pPr>
            <a:r>
              <a:rPr lang="pt-BR" sz="4800" b="1" dirty="0">
                <a:solidFill>
                  <a:srgbClr val="FFC000"/>
                </a:solidFill>
                <a:effectLst>
                  <a:outerShdw blurRad="50800" dist="50800" dir="5400000" algn="ctr" rotWithShape="0">
                    <a:schemeClr val="tx1"/>
                  </a:outerShdw>
                </a:effectLst>
                <a:latin typeface="Futura Md BT" pitchFamily="34" charset="0"/>
              </a:rPr>
              <a:t>Que grande sinal celeste viu João?</a:t>
            </a:r>
          </a:p>
        </p:txBody>
      </p:sp>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169A2F6-F8B6-AC12-C8A0-395F3F73FA76}"/>
              </a:ext>
            </a:extLst>
          </p:cNvPr>
          <p:cNvSpPr txBox="1"/>
          <p:nvPr/>
        </p:nvSpPr>
        <p:spPr>
          <a:xfrm>
            <a:off x="571500" y="1928813"/>
            <a:ext cx="5214938" cy="304641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“Viu-se grande sinal no céu, a saber, uma mulher vestida do sol com a lua debaixo dos pés e uma coroa de doze estrelas na  cabeça, que, achando-se grávida, grita  com as dores de parto, sofrendo tormentos para dar à luz.” </a:t>
            </a:r>
          </a:p>
        </p:txBody>
      </p:sp>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35D92F-3A65-6744-2166-8CD9382FE51E}"/>
              </a:ext>
            </a:extLst>
          </p:cNvPr>
          <p:cNvSpPr txBox="1"/>
          <p:nvPr/>
        </p:nvSpPr>
        <p:spPr>
          <a:xfrm>
            <a:off x="3286125" y="492125"/>
            <a:ext cx="6000750" cy="5508625"/>
          </a:xfrm>
          <a:prstGeom prst="rect">
            <a:avLst/>
          </a:prstGeom>
          <a:noFill/>
        </p:spPr>
        <p:txBody>
          <a:bodyPr>
            <a:spAutoFit/>
          </a:bodyPr>
          <a:lstStyle/>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Quem é essa mulher?</a:t>
            </a:r>
          </a:p>
          <a:p>
            <a:pPr algn="ctr" fontAlgn="auto">
              <a:spcBef>
                <a:spcPts val="0"/>
              </a:spcBef>
              <a:spcAft>
                <a:spcPts val="0"/>
              </a:spcAft>
              <a:defRPr/>
            </a:pPr>
            <a:endParaRPr lang="pt-BR" sz="4400" b="1" dirty="0">
              <a:solidFill>
                <a:srgbClr val="FFC000"/>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O que ela simboliza?</a:t>
            </a:r>
          </a:p>
          <a:p>
            <a:pPr algn="ctr" fontAlgn="auto">
              <a:spcBef>
                <a:spcPts val="0"/>
              </a:spcBef>
              <a:spcAft>
                <a:spcPts val="0"/>
              </a:spcAft>
              <a:defRPr/>
            </a:pPr>
            <a:endParaRPr lang="pt-BR" sz="4400" b="1" dirty="0">
              <a:solidFill>
                <a:srgbClr val="FFC000"/>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Representa a Igreja?</a:t>
            </a:r>
          </a:p>
        </p:txBody>
      </p:sp>
    </p:spTree>
  </p:cSld>
  <p:clrMapOvr>
    <a:masterClrMapping/>
  </p:clrMapOvr>
  <p:transition>
    <p:randomBar/>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1734</Words>
  <Application>Microsoft Office PowerPoint</Application>
  <PresentationFormat>Apresentação na tela (4:3)</PresentationFormat>
  <Paragraphs>123</Paragraphs>
  <Slides>63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63</vt:i4>
      </vt:variant>
    </vt:vector>
  </HeadingPairs>
  <TitlesOfParts>
    <vt:vector size="67" baseType="lpstr">
      <vt:lpstr>Arial</vt:lpstr>
      <vt:lpstr>Calibri</vt:lpstr>
      <vt:lpstr>Futura Md BT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BergamoseiferT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Fabio Bergamo</dc:creator>
  <cp:lastModifiedBy>Pr. Marcelo Carvalho</cp:lastModifiedBy>
  <cp:revision>9</cp:revision>
  <dcterms:created xsi:type="dcterms:W3CDTF">2009-01-04T09:58:41Z</dcterms:created>
  <dcterms:modified xsi:type="dcterms:W3CDTF">2022-05-19T17:36:56Z</dcterms:modified>
</cp:coreProperties>
</file>