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8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2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3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31" r:id="rId56"/>
    <p:sldId id="308" r:id="rId57"/>
    <p:sldId id="332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33" r:id="rId74"/>
    <p:sldId id="334" r:id="rId75"/>
    <p:sldId id="324" r:id="rId76"/>
    <p:sldId id="326" r:id="rId77"/>
    <p:sldId id="325" r:id="rId78"/>
    <p:sldId id="327" r:id="rId7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52F922-6662-4A64-BD6B-AA8C7E4F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416B9-CE12-4A57-AB67-789A82C8BF90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70BDE7-8BC5-755D-F464-FDEFBA139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E0FB8A-7D3D-B666-CD20-B42B2962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AFF7A1-63A8-46AA-B8DF-94609409ED5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86260101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207177-C201-2002-0ADC-D80F9B4A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4E876-46B4-444C-AAEF-5DC670D49D6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27AEFF-6589-99E5-A85D-621E3B838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15C983-2661-597D-976F-76665390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DD8D3-48D8-4EE8-9B1B-B0F2247AEC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587522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392639-9698-7410-FADF-F64A7EFC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58C3-8384-426D-AE7B-9EFA7D51DAD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5C5B5E-11C2-E6F1-0470-D7E87EE02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8DC1D0-2C58-6D45-7110-7708CF93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36206-EC3C-4150-AA80-E69CA2BD84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642058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17CCB2-BF71-19E2-19C0-F9B14A86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4A635-83D8-4CA0-BCD3-F5BE3807C553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36EC2D-4810-FB48-6A3F-902F3B08E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2FE4EF-9436-879C-FE48-93BF8869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05782-32E5-43BA-83F3-DF939AAC5A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284492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5AB325-492C-2531-9AF2-0653434B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ACC23-7360-4324-88CB-819D3013CD7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BFC8A1-CD68-67F7-62EE-CE203223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31456B-22FB-F956-38BC-C729ADC1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58B6-DE0F-481D-9F20-612E1A21713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8502481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0EA490D-DD83-6BE6-B8D8-7D7338A9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27182-7AC9-44C8-AF51-2981CC8162F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2D1EA40-13E7-8B1D-2CDE-A1E224027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77DA00D-E314-E554-B60A-7E223B1E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E3199-020B-487F-825B-79D99D2B98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814513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E0AA2ED5-D03C-ECA3-5245-104F73748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56A3-0A78-4134-A638-171E408A56F2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8FE41D7-AD8C-320E-D78D-D1FAF1A9E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061E58FD-0B5D-C35B-3889-C10030BC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5409B-DD72-45A0-A27C-B9D190377B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4428828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B7495DDF-519B-E1DA-398B-748739FED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78434-C129-4A83-9599-F231111464CF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CC60805A-B95A-00E1-D04E-2CFB55C2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DDEDB2AA-EBB7-7907-4074-CF3FCDE17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E0042-50FD-4E9D-8D68-7CDE91B536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682620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ED8CD72-174E-8B7F-2AE9-A192F1322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A4673-5CB5-4BC3-96E6-3720506E227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5438567-F3D2-68C9-6BFA-ECC767746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AF76C43E-047C-B5D0-32A0-5E6F6DE4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F8D1D-D7CA-4B87-856C-024029BC3A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827489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082A269-FEE6-A2D4-0323-FBB7F67C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71680-E49F-4ED0-BE1D-4489933D02A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803851B-FD75-9107-57D5-E67B6B236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19CC2BC-AB49-259E-0AB8-A98494CE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C6B10-527D-4347-896B-D6F39580E3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932983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261C9EE-EE47-55A9-051D-F230C600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013D-78B9-4CB3-A7E3-339C142F4E47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93AB268E-7D39-5FF0-32C3-90432FF4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A99E617-2BB4-E113-CEE6-F6FC98AC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C8655-1FFA-4CD0-AFF3-42A8BFC7B6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449017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6D42870-D1ED-B17E-E642-5AA94EB97D3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8B1710F-5B59-35C3-84B3-55617C4C75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074A9B-B9EC-4618-2332-A7F03A105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B16DE2-762F-4B06-B8EB-5181EBF891ED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30D1B1-517F-3AE2-A2AE-EC6F33D5CE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DC6AD0C-580F-75CE-0CED-443EFDB57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ED3E4CC-1F51-4636-B021-6B9EACB3304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50C901F1-153E-B79E-CA12-57CD22F61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3471FDD-BB85-7DF6-D62C-147C6D0B06AE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B783CBF-8F97-F37D-2A9C-AB7163FF267E}"/>
              </a:ext>
            </a:extLst>
          </p:cNvPr>
          <p:cNvSpPr txBox="1"/>
          <p:nvPr/>
        </p:nvSpPr>
        <p:spPr>
          <a:xfrm>
            <a:off x="285750" y="2000250"/>
            <a:ext cx="550068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 a base da verdadeira adoração?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3E27262-DCA9-61D9-9D72-91BED6446264}"/>
              </a:ext>
            </a:extLst>
          </p:cNvPr>
          <p:cNvSpPr txBox="1"/>
          <p:nvPr/>
        </p:nvSpPr>
        <p:spPr>
          <a:xfrm>
            <a:off x="500063" y="2084388"/>
            <a:ext cx="5214937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“Tu és digno, Senhor e Deus nosso, de receber a glória, a honra e o poder, porque todas as coisas tu criaste, sim, por causa da tua vontade vieram a existir e foram criadas.” 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9931CBC-A352-23B3-A94B-C173C51789F9}"/>
              </a:ext>
            </a:extLst>
          </p:cNvPr>
          <p:cNvSpPr txBox="1"/>
          <p:nvPr/>
        </p:nvSpPr>
        <p:spPr>
          <a:xfrm>
            <a:off x="285750" y="4643438"/>
            <a:ext cx="7858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Deixou Deus algum sinal de sua autoridade criadora?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BB93065-1C9B-5BA0-5E16-4BD4344F3C83}"/>
              </a:ext>
            </a:extLst>
          </p:cNvPr>
          <p:cNvSpPr txBox="1"/>
          <p:nvPr/>
        </p:nvSpPr>
        <p:spPr>
          <a:xfrm>
            <a:off x="409575" y="1000125"/>
            <a:ext cx="55721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“Lembra-te do dia de </a:t>
            </a:r>
            <a:r>
              <a:rPr lang="pt-BR" sz="2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sábado</a:t>
            </a: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para o santificar. Seis dias trabalharás e farás toda a tua obra, mas o </a:t>
            </a:r>
            <a:r>
              <a:rPr lang="pt-BR" sz="2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sétimo dia é o sábado do SENHOR</a:t>
            </a: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teu Deus; não farás nenhum trabalho, nem tu, nem o teu filho, nem a tua filha, nem o teu servo, nem a tua serva, nem o teu animal, nem o forasteiro das tuas portas para dentro; porque, em seis dias, fez o SENHOR os céus, a terra, o mar e tudo o que neles há e, </a:t>
            </a:r>
            <a:r>
              <a:rPr lang="pt-BR" sz="2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ao sétimo dia, descansou</a:t>
            </a: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; por isso </a:t>
            </a:r>
            <a:r>
              <a:rPr lang="pt-BR" sz="2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SENHOR abençoou o dia de sábado e o santificou</a:t>
            </a:r>
            <a:r>
              <a:rPr lang="pt-BR" sz="2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 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34312B3-40A0-CA18-B09E-8888DBB81500}"/>
              </a:ext>
            </a:extLst>
          </p:cNvPr>
          <p:cNvSpPr txBox="1"/>
          <p:nvPr/>
        </p:nvSpPr>
        <p:spPr>
          <a:xfrm>
            <a:off x="500063" y="2276475"/>
            <a:ext cx="52149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“Também lhes dei os meus sábados, para servirem de sinal entre mim e eles, para que soubessem que eu sou o SENHOR que os santifica.” 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8C8071C-6E4D-AC09-73D3-FEBBD6065AD5}"/>
              </a:ext>
            </a:extLst>
          </p:cNvPr>
          <p:cNvSpPr txBox="1"/>
          <p:nvPr/>
        </p:nvSpPr>
        <p:spPr>
          <a:xfrm>
            <a:off x="285750" y="4500563"/>
            <a:ext cx="7858125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selo de Deus está no coração de Sua lei.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3865F48-FB18-E93D-3568-45BA340B23CC}"/>
              </a:ext>
            </a:extLst>
          </p:cNvPr>
          <p:cNvSpPr txBox="1"/>
          <p:nvPr/>
        </p:nvSpPr>
        <p:spPr>
          <a:xfrm>
            <a:off x="1500188" y="2644775"/>
            <a:ext cx="29289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Nome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Título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Território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BABC9A-49A7-B7C3-7FE8-5EE7E516C683}"/>
              </a:ext>
            </a:extLst>
          </p:cNvPr>
          <p:cNvSpPr txBox="1"/>
          <p:nvPr/>
        </p:nvSpPr>
        <p:spPr>
          <a:xfrm>
            <a:off x="357188" y="801688"/>
            <a:ext cx="7858125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selo autêntico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possui: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7A4C6B-996E-C5DC-B998-368CD226019C}"/>
              </a:ext>
            </a:extLst>
          </p:cNvPr>
          <p:cNvSpPr txBox="1"/>
          <p:nvPr/>
        </p:nvSpPr>
        <p:spPr>
          <a:xfrm>
            <a:off x="1500188" y="2644775"/>
            <a:ext cx="3357562" cy="221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SENHOR nosso Deus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Criador</a:t>
            </a:r>
          </a:p>
          <a:p>
            <a:pPr marL="457200" indent="-457200" fontAlgn="auto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Céu e Terra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BAC2FE-5956-247B-B5DB-7188457DE7A2}"/>
              </a:ext>
            </a:extLst>
          </p:cNvPr>
          <p:cNvSpPr txBox="1"/>
          <p:nvPr/>
        </p:nvSpPr>
        <p:spPr>
          <a:xfrm>
            <a:off x="357188" y="801688"/>
            <a:ext cx="6215062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SELO DE DEUS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Sábado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6855D1A-CA46-154B-3945-089417A17FBF}"/>
              </a:ext>
            </a:extLst>
          </p:cNvPr>
          <p:cNvSpPr txBox="1"/>
          <p:nvPr/>
        </p:nvSpPr>
        <p:spPr>
          <a:xfrm>
            <a:off x="500063" y="3857625"/>
            <a:ext cx="7786687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Selo de Deus está em contraste com a marca da besta.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2422B3-5E77-ADF7-1907-4294B7A09906}"/>
              </a:ext>
            </a:extLst>
          </p:cNvPr>
          <p:cNvSpPr txBox="1"/>
          <p:nvPr/>
        </p:nvSpPr>
        <p:spPr>
          <a:xfrm>
            <a:off x="357188" y="2451100"/>
            <a:ext cx="371475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Selo de Deus e a Lei de Deus estão na fronte.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D040E8-8C31-B92C-9D00-280D6028FE47}"/>
              </a:ext>
            </a:extLst>
          </p:cNvPr>
          <p:cNvSpPr txBox="1"/>
          <p:nvPr/>
        </p:nvSpPr>
        <p:spPr>
          <a:xfrm>
            <a:off x="500063" y="2276475"/>
            <a:ext cx="521493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“...na sua mente imprimirei as minhas leis, também sobre o seu coração as inscreverei; e eu serei o seu Deus, e eles serão o meu povo.” 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5AF32A-2F99-142E-A959-8998E43E14ED}"/>
              </a:ext>
            </a:extLst>
          </p:cNvPr>
          <p:cNvSpPr txBox="1"/>
          <p:nvPr/>
        </p:nvSpPr>
        <p:spPr>
          <a:xfrm>
            <a:off x="357188" y="1428750"/>
            <a:ext cx="485775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atacou o Sábado porque ele é o selo e o coração da Lei de Deus.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1EA073-129E-6AED-266B-E654D390D1E9}"/>
              </a:ext>
            </a:extLst>
          </p:cNvPr>
          <p:cNvSpPr txBox="1"/>
          <p:nvPr/>
        </p:nvSpPr>
        <p:spPr>
          <a:xfrm>
            <a:off x="500063" y="2786063"/>
            <a:ext cx="52149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“...e cuidará em mudar os tempos e a lei...”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4080F2A-4F46-7A4E-0A44-D05A58CAEB3C}"/>
              </a:ext>
            </a:extLst>
          </p:cNvPr>
          <p:cNvSpPr txBox="1"/>
          <p:nvPr/>
        </p:nvSpPr>
        <p:spPr>
          <a:xfrm>
            <a:off x="357188" y="357188"/>
            <a:ext cx="742950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 poder religioso terreno alega ter poder para mudar a Lei de Deus?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6A82CC8-EA0E-D93D-EBD1-1AFBCA1DCDDF}"/>
              </a:ext>
            </a:extLst>
          </p:cNvPr>
          <p:cNvSpPr txBox="1"/>
          <p:nvPr/>
        </p:nvSpPr>
        <p:spPr>
          <a:xfrm>
            <a:off x="285750" y="149225"/>
            <a:ext cx="5643563" cy="600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“...Talvez a coisa mais ousada, a mudança mais revolucionaria que a igreja já fez aconteceu no primeiro século. O santo dia, o Sábado, foi mudado para o Domingo. Não por alguma ordem encontrada nas Escrituras, mas pelo sentido do próprio poder da igreja... As pessoas que pensam que as Escrituras devem ser a única autoridade deveriam, logicamente tornar-se Adventistas do Sétimo Dia, e guardar o Sábado Sagrado.”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Saint Catherine Catholic Church</a:t>
            </a:r>
            <a:b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Sentinel, 21 de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Maio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 1995</a:t>
            </a:r>
            <a:endParaRPr lang="pt-BR" sz="20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18F3470-9E48-49E1-17F4-6D91A2F7A4A9}"/>
              </a:ext>
            </a:extLst>
          </p:cNvPr>
          <p:cNvSpPr txBox="1"/>
          <p:nvPr/>
        </p:nvSpPr>
        <p:spPr>
          <a:xfrm>
            <a:off x="285750" y="4525963"/>
            <a:ext cx="7929563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papa tem o poder de mudar os tempos, ab-rogar leis, e dispensar todas as coisas mesmo os preceitos de Cristo.”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Decretal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De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Translat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</a:t>
            </a:r>
            <a:r>
              <a:rPr lang="en-US" sz="20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Espiscop</a:t>
            </a:r>
            <a:r>
              <a:rPr lang="en-US" sz="20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</a:t>
            </a:r>
            <a:endParaRPr lang="pt-BR" sz="20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F10AADB-CB38-6876-E885-AA81E3D7A6CD}"/>
              </a:ext>
            </a:extLst>
          </p:cNvPr>
          <p:cNvSpPr txBox="1"/>
          <p:nvPr/>
        </p:nvSpPr>
        <p:spPr>
          <a:xfrm>
            <a:off x="285750" y="3500438"/>
            <a:ext cx="8072438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Satanás tem atacado o selo de Deus, o Sábado, a base de toda a adoração.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CA4C55B-AB9D-F6D3-55E8-08ED42F7586E}"/>
              </a:ext>
            </a:extLst>
          </p:cNvPr>
          <p:cNvSpPr txBox="1"/>
          <p:nvPr/>
        </p:nvSpPr>
        <p:spPr>
          <a:xfrm>
            <a:off x="500063" y="1285875"/>
            <a:ext cx="5000625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é a besta?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 a marca da besta?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DB7812A-ECCE-E532-2358-07D7BB59D8AB}"/>
              </a:ext>
            </a:extLst>
          </p:cNvPr>
          <p:cNvSpPr txBox="1"/>
          <p:nvPr/>
        </p:nvSpPr>
        <p:spPr>
          <a:xfrm>
            <a:off x="500063" y="1987550"/>
            <a:ext cx="50006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PODER ROMANO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047A036-A064-E4A3-4792-C9200A8BC6B1}"/>
              </a:ext>
            </a:extLst>
          </p:cNvPr>
          <p:cNvSpPr txBox="1"/>
          <p:nvPr/>
        </p:nvSpPr>
        <p:spPr>
          <a:xfrm>
            <a:off x="500063" y="1428750"/>
            <a:ext cx="52149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 emergir do mar uma besta que tinha dez chifres e sete cabeças e, sobre os chifres, dez diademas e, sobre as cabeças, nomes de blasfêmia. A besta que vi era semelhante a leopardo, com pés como de urso e boca como de leão. E deu-lhe o dragão o seu poder, o seu trono e grande autoridade.”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7495B0-9911-726E-01EA-A1F4A8C11578}"/>
              </a:ext>
            </a:extLst>
          </p:cNvPr>
          <p:cNvSpPr txBox="1"/>
          <p:nvPr/>
        </p:nvSpPr>
        <p:spPr>
          <a:xfrm>
            <a:off x="428625" y="642938"/>
            <a:ext cx="542925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aviso contra a adoração da besta é o aviso mais urgente do livro do Apocalipse.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04E91B3-F37B-6193-E001-A0B368F7730E}"/>
              </a:ext>
            </a:extLst>
          </p:cNvPr>
          <p:cNvSpPr txBox="1"/>
          <p:nvPr/>
        </p:nvSpPr>
        <p:spPr>
          <a:xfrm>
            <a:off x="357188" y="500063"/>
            <a:ext cx="6143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Quem é o Dragão?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7FBE05B-10BE-24AD-B145-B9C5990C6253}"/>
              </a:ext>
            </a:extLst>
          </p:cNvPr>
          <p:cNvSpPr txBox="1"/>
          <p:nvPr/>
        </p:nvSpPr>
        <p:spPr>
          <a:xfrm>
            <a:off x="500063" y="2097088"/>
            <a:ext cx="450056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12:9 identifica o dragão como Satanás. Mas Satanás trabalha através de agentes humanos. Em Apocalipse 12 o dragão, trabalhando através de Roma pagã tentou destruir Jesus.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2A98F23-0CAC-D9FD-38F0-C8EC3C57BB3E}"/>
              </a:ext>
            </a:extLst>
          </p:cNvPr>
          <p:cNvSpPr txBox="1"/>
          <p:nvPr/>
        </p:nvSpPr>
        <p:spPr>
          <a:xfrm>
            <a:off x="571500" y="669925"/>
            <a:ext cx="61436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ROMA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C68D35-AD43-A525-E128-05D512F58BA6}"/>
              </a:ext>
            </a:extLst>
          </p:cNvPr>
          <p:cNvSpPr txBox="1"/>
          <p:nvPr/>
        </p:nvSpPr>
        <p:spPr>
          <a:xfrm>
            <a:off x="642938" y="1785938"/>
            <a:ext cx="52863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Um líder tentou matar Jesus quando era bebê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governador condenou Jesus a morte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Um carrasco crucificou Jesus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O emblema selava o sepulcro de Jesus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Soldados vigiavam o túmulo de Jesus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5071020-19B8-EA18-5A39-52BA9E440484}"/>
              </a:ext>
            </a:extLst>
          </p:cNvPr>
          <p:cNvSpPr txBox="1"/>
          <p:nvPr/>
        </p:nvSpPr>
        <p:spPr>
          <a:xfrm>
            <a:off x="3571875" y="1571625"/>
            <a:ext cx="485775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“Para a sucessão de César veio a sucessão dos Pontífices de Roma. Quando Constantino saiu de Roma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 seu trono para o Pontífice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Labianca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Professor de História, Universidade de Roma.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0A851C2-2114-1D0B-6C00-2FE73A3EAC47}"/>
              </a:ext>
            </a:extLst>
          </p:cNvPr>
          <p:cNvSpPr txBox="1"/>
          <p:nvPr/>
        </p:nvSpPr>
        <p:spPr>
          <a:xfrm>
            <a:off x="500063" y="1571625"/>
            <a:ext cx="5000625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PODER RELIGIOSO MUNDIAL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5A64463-7A46-349E-D48A-0985D59D6B8B}"/>
              </a:ext>
            </a:extLst>
          </p:cNvPr>
          <p:cNvSpPr txBox="1"/>
          <p:nvPr/>
        </p:nvSpPr>
        <p:spPr>
          <a:xfrm>
            <a:off x="714375" y="1928813"/>
            <a:ext cx="450056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adorá-la-ão todos os que habitam sobre a terra, aqueles cujos nomes não foram escritos no Livro da Vida do Cordeiro que foi morto desde a fundação do mundo.”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7D76F7-5329-65CB-D511-7B03C640CD67}"/>
              </a:ext>
            </a:extLst>
          </p:cNvPr>
          <p:cNvSpPr txBox="1"/>
          <p:nvPr/>
        </p:nvSpPr>
        <p:spPr>
          <a:xfrm>
            <a:off x="642938" y="989013"/>
            <a:ext cx="50006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Novamente a história testemunha as verdades das profecias do Apocalipse.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9098BC8-12D5-7972-2F7C-6A8397F6EB02}"/>
              </a:ext>
            </a:extLst>
          </p:cNvPr>
          <p:cNvSpPr txBox="1"/>
          <p:nvPr/>
        </p:nvSpPr>
        <p:spPr>
          <a:xfrm>
            <a:off x="571500" y="1285875"/>
            <a:ext cx="5214938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PODER RELIGIOSO QUE DOMINARIA PODERES CIVIS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1EA7D44-D579-8D12-EAF3-2481F2410FC4}"/>
              </a:ext>
            </a:extLst>
          </p:cNvPr>
          <p:cNvSpPr txBox="1"/>
          <p:nvPr/>
        </p:nvSpPr>
        <p:spPr>
          <a:xfrm>
            <a:off x="714375" y="2120900"/>
            <a:ext cx="45005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“Foi-lhe dado, também, que pelejasse contra os santos e os vencesse.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Deu-se-lhe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ainda autoridade sobre cada tribo, povo, língua e nação.” 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6CDD94D-F669-8BB4-1369-D6F0CAB3A95E}"/>
              </a:ext>
            </a:extLst>
          </p:cNvPr>
          <p:cNvSpPr txBox="1"/>
          <p:nvPr/>
        </p:nvSpPr>
        <p:spPr>
          <a:xfrm>
            <a:off x="428625" y="1028700"/>
            <a:ext cx="5214938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“Sob ele foi estipulada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elegação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papal que todos os reis da terra eram apenas vassalos do pontífice romano. Quase todos os reis e príncipes da Europa  juraram fidelidade ao seu grande senhor. Roma era novamente a senhora do mundo.”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Myer’s General History.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Pág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455.</a:t>
            </a:r>
            <a:endParaRPr lang="pt-BR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F32BEA-D2C8-0936-1E47-CAFD7A83E36C}"/>
              </a:ext>
            </a:extLst>
          </p:cNvPr>
          <p:cNvSpPr txBox="1"/>
          <p:nvPr/>
        </p:nvSpPr>
        <p:spPr>
          <a:xfrm>
            <a:off x="571500" y="1906588"/>
            <a:ext cx="52149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4ª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TERIA O PODER DA BLASFÊMIA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B7A538-7CB4-31A4-A74D-E69C1291589E}"/>
              </a:ext>
            </a:extLst>
          </p:cNvPr>
          <p:cNvSpPr txBox="1"/>
          <p:nvPr/>
        </p:nvSpPr>
        <p:spPr>
          <a:xfrm>
            <a:off x="500063" y="1928813"/>
            <a:ext cx="5214937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“Seguiu-se a estes outro anjo, o terceiro, dizendo, em grande voz: Se alguém adora a besta e a sua imagem e recebe a sua marca na fronte ou sobre a mão, também este beberá do vinho da cólera de Deus.” 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D98617-8ACE-2B8D-6FD9-F0972AED1568}"/>
              </a:ext>
            </a:extLst>
          </p:cNvPr>
          <p:cNvSpPr txBox="1"/>
          <p:nvPr/>
        </p:nvSpPr>
        <p:spPr>
          <a:xfrm>
            <a:off x="714375" y="2120900"/>
            <a:ext cx="45005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abriu a boca em blasfêmias contra Deus, para lhe difamar o nome e difamar o tabernáculo, a saber, os que habitam no céu.” 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680B28B-69EC-F5B4-6259-5C9285DD6EB7}"/>
              </a:ext>
            </a:extLst>
          </p:cNvPr>
          <p:cNvSpPr txBox="1"/>
          <p:nvPr/>
        </p:nvSpPr>
        <p:spPr>
          <a:xfrm>
            <a:off x="3857625" y="2714625"/>
            <a:ext cx="52149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BLASFÊMIA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47681B7-6454-A286-D112-BF34CD25D83F}"/>
              </a:ext>
            </a:extLst>
          </p:cNvPr>
          <p:cNvSpPr txBox="1"/>
          <p:nvPr/>
        </p:nvSpPr>
        <p:spPr>
          <a:xfrm>
            <a:off x="714375" y="2120900"/>
            <a:ext cx="45005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“Responderam-lhe os judeus: Não é por obra boa que te apedrejamos, e sim por causa da blasfêmia, pois, sendo tu homem, te fazes Deus a ti mesmo.”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BC716C-55F7-71FD-63B1-82E277E07D05}"/>
              </a:ext>
            </a:extLst>
          </p:cNvPr>
          <p:cNvSpPr txBox="1"/>
          <p:nvPr/>
        </p:nvSpPr>
        <p:spPr>
          <a:xfrm>
            <a:off x="714375" y="1928813"/>
            <a:ext cx="450056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qual se opõe e se levanta contra tudo que se chama Deus ou é objeto de culto, a ponto de assentar-se no santuário de Deus, ostentando-se como se fosse o próprio Deus.”</a:t>
            </a: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8577A3-2D68-056E-8A46-637CB068D8D9}"/>
              </a:ext>
            </a:extLst>
          </p:cNvPr>
          <p:cNvSpPr txBox="1"/>
          <p:nvPr/>
        </p:nvSpPr>
        <p:spPr>
          <a:xfrm>
            <a:off x="571500" y="214313"/>
            <a:ext cx="73580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Bíblia define blasfêmia como assumir qualquer direito ou poder que pertença somente a Deus.</a:t>
            </a: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20018A7-1CA6-929B-2888-112834A48EF7}"/>
              </a:ext>
            </a:extLst>
          </p:cNvPr>
          <p:cNvSpPr txBox="1"/>
          <p:nvPr/>
        </p:nvSpPr>
        <p:spPr>
          <a:xfrm>
            <a:off x="3357563" y="1874838"/>
            <a:ext cx="5214937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“Tu és o Pastor, és o médico, és o governador, tal qual o mordomo; finalmente, tu és outro Deus na terra.”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Papa Julius II,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Quinquagésimo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Concílio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Luterino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1512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3202322-1AAA-96D7-D61E-D01F6DB97D8B}"/>
              </a:ext>
            </a:extLst>
          </p:cNvPr>
          <p:cNvSpPr txBox="1"/>
          <p:nvPr/>
        </p:nvSpPr>
        <p:spPr>
          <a:xfrm>
            <a:off x="3357563" y="1874838"/>
            <a:ext cx="5214937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Papa é chamado santíssimo porque ele corretamente é considerado como tal. Somente o Papa é o vigário de Cristo, que é a fonte de toda a santidade.”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Lucius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Ferraris,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Biblioteca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Prompta</a:t>
            </a:r>
            <a:endParaRPr lang="en-US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047CC5E-84EB-942A-D3AD-40898A0D6928}"/>
              </a:ext>
            </a:extLst>
          </p:cNvPr>
          <p:cNvSpPr txBox="1"/>
          <p:nvPr/>
        </p:nvSpPr>
        <p:spPr>
          <a:xfrm>
            <a:off x="3357563" y="2697163"/>
            <a:ext cx="5214937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Nós, (papas) ocupamos na terra o lugar de Deus Todo Poderoso.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Leo VIII, 20 de Junho de 1894.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17C18E7-E95C-8E57-7869-DF3CA6746D35}"/>
              </a:ext>
            </a:extLst>
          </p:cNvPr>
          <p:cNvSpPr txBox="1"/>
          <p:nvPr/>
        </p:nvSpPr>
        <p:spPr>
          <a:xfrm>
            <a:off x="714375" y="2071688"/>
            <a:ext cx="45005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os escribas e fariseus arrazoavam, dizendo: Quem é este que diz blasfêmias? Quem pode perdoar pecados, senão Deus?” </a:t>
            </a: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B67CC4F-C3BC-2FB1-81FC-D9449D0EBF4D}"/>
              </a:ext>
            </a:extLst>
          </p:cNvPr>
          <p:cNvSpPr txBox="1"/>
          <p:nvPr/>
        </p:nvSpPr>
        <p:spPr>
          <a:xfrm>
            <a:off x="785813" y="2501900"/>
            <a:ext cx="45005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“Porquanto há um só Deus e um só Mediador entre Deus e os homens, Cristo Jesus, homem.” 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7BBA39-EF7B-42F3-8F8B-47521029FAC0}"/>
              </a:ext>
            </a:extLst>
          </p:cNvPr>
          <p:cNvSpPr txBox="1"/>
          <p:nvPr/>
        </p:nvSpPr>
        <p:spPr>
          <a:xfrm>
            <a:off x="642938" y="515938"/>
            <a:ext cx="7143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VERDADEIRO x Falso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E93D150-2846-497C-1E25-877461FA98EF}"/>
              </a:ext>
            </a:extLst>
          </p:cNvPr>
          <p:cNvSpPr txBox="1"/>
          <p:nvPr/>
        </p:nvSpPr>
        <p:spPr>
          <a:xfrm>
            <a:off x="642938" y="5211763"/>
            <a:ext cx="7143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Colisão de Adoração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CB9A20-CB32-54FA-19C8-6768FE83BB3D}"/>
              </a:ext>
            </a:extLst>
          </p:cNvPr>
          <p:cNvSpPr txBox="1"/>
          <p:nvPr/>
        </p:nvSpPr>
        <p:spPr>
          <a:xfrm>
            <a:off x="357188" y="2286000"/>
            <a:ext cx="52149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SISTEMA DE CONFISSÃO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EC8B2D-F323-43DC-1B8E-24B5D03046AE}"/>
              </a:ext>
            </a:extLst>
          </p:cNvPr>
          <p:cNvSpPr txBox="1"/>
          <p:nvPr/>
        </p:nvSpPr>
        <p:spPr>
          <a:xfrm>
            <a:off x="285750" y="785813"/>
            <a:ext cx="600075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5ª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SERIA UM PODER RELIGIOSO QUE REINARIA SUPREMO POR 1260 ANOS</a:t>
            </a: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CE6777-B4AC-697A-861C-E2B3CB3B6D0B}"/>
              </a:ext>
            </a:extLst>
          </p:cNvPr>
          <p:cNvSpPr txBox="1"/>
          <p:nvPr/>
        </p:nvSpPr>
        <p:spPr>
          <a:xfrm>
            <a:off x="785813" y="2428875"/>
            <a:ext cx="45005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“Foi-lhe dada uma boca que proferia arrogâncias e blasfêmias e autoridade para agir quarenta e dois meses.” 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5FCB2A8-3D3E-2072-F265-BEE691DC8DB8}"/>
              </a:ext>
            </a:extLst>
          </p:cNvPr>
          <p:cNvSpPr txBox="1"/>
          <p:nvPr/>
        </p:nvSpPr>
        <p:spPr>
          <a:xfrm>
            <a:off x="285750" y="357188"/>
            <a:ext cx="521493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42 Meses = 1260 Anos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“...cada dia por um ano...” Ezequiel 4:7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A9C22C-CA2A-7FA5-4DA5-D3454991985C}"/>
              </a:ext>
            </a:extLst>
          </p:cNvPr>
          <p:cNvSpPr txBox="1"/>
          <p:nvPr/>
        </p:nvSpPr>
        <p:spPr>
          <a:xfrm>
            <a:off x="500063" y="2000250"/>
            <a:ext cx="450056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supremacia legalmente reconhecida do papa começou em 533 d.C. isto aconteceu quando o decreto do imperador Justiniano tornou o bispo de Roma chefe de todas as igrejas, e o definidor da doutrina e corretor dos hereges.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594BC706-791D-AADC-6AD2-D85B7A726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3" y="606425"/>
            <a:ext cx="4391025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6600" b="1">
                <a:solidFill>
                  <a:srgbClr val="FFC000"/>
                </a:solidFill>
                <a:latin typeface="Arial" charset="0"/>
              </a:rPr>
              <a:t>1260 Anos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B6DB911E-8753-C549-4D12-90E51883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286000"/>
            <a:ext cx="232886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Arial" charset="0"/>
              </a:rPr>
              <a:t>538 d.C.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DAE4A273-859F-DC1E-12BD-03AEA7485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500563"/>
            <a:ext cx="2640012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400" b="1" dirty="0">
                <a:solidFill>
                  <a:schemeClr val="bg1"/>
                </a:solidFill>
                <a:latin typeface="Arial" charset="0"/>
              </a:rPr>
              <a:t>1798 d.C.</a:t>
            </a:r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4D1931D4-4D7B-C783-9621-DDBA02BF2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9188" y="3071813"/>
            <a:ext cx="1000125" cy="1357312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F0840A6-9CD3-31F9-D977-1534B2DF07A4}"/>
              </a:ext>
            </a:extLst>
          </p:cNvPr>
          <p:cNvSpPr txBox="1"/>
          <p:nvPr/>
        </p:nvSpPr>
        <p:spPr>
          <a:xfrm>
            <a:off x="3357563" y="2143125"/>
            <a:ext cx="5214937" cy="218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“Virgílio... chegou a cadeira papal (538 d.C.) sob a proteção militar de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Belisário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History of the Christian Church, vol. 3, </a:t>
            </a: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pág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 327</a:t>
            </a:r>
            <a:endParaRPr lang="pt-BR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E8DB8B-8224-DB62-2668-8B4B8BED1AE6}"/>
              </a:ext>
            </a:extLst>
          </p:cNvPr>
          <p:cNvSpPr txBox="1"/>
          <p:nvPr/>
        </p:nvSpPr>
        <p:spPr>
          <a:xfrm>
            <a:off x="3357563" y="2000250"/>
            <a:ext cx="5214937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“Foi-lhe dado, também, que pelejasse contra os santos e os vencesse.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Deu-se-lhe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ainda autoridade sobre cada tribo, povo, língua e nação.”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</a:t>
            </a:r>
            <a:r>
              <a:rPr lang="en-US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13:7</a:t>
            </a:r>
          </a:p>
        </p:txBody>
      </p:sp>
    </p:spTree>
  </p:cSld>
  <p:clrMapOvr>
    <a:masterClrMapping/>
  </p:clrMapOvr>
  <p:transition>
    <p:randomBar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C0DB1D8-F9BD-1C05-865D-E3466932A190}"/>
              </a:ext>
            </a:extLst>
          </p:cNvPr>
          <p:cNvSpPr txBox="1"/>
          <p:nvPr/>
        </p:nvSpPr>
        <p:spPr>
          <a:xfrm>
            <a:off x="3214688" y="500063"/>
            <a:ext cx="5214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1798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Ferida Mortal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919E63-DDD7-24DA-8DA4-7AA76581CFF0}"/>
              </a:ext>
            </a:extLst>
          </p:cNvPr>
          <p:cNvSpPr txBox="1"/>
          <p:nvPr/>
        </p:nvSpPr>
        <p:spPr>
          <a:xfrm>
            <a:off x="3143250" y="3214688"/>
            <a:ext cx="521493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vi uma de suas cabeças como golpeada de morte...”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13:3</a:t>
            </a:r>
          </a:p>
        </p:txBody>
      </p:sp>
    </p:spTree>
  </p:cSld>
  <p:clrMapOvr>
    <a:masterClrMapping/>
  </p:clrMapOvr>
  <p:transition>
    <p:randomBar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436254-4AA9-11AA-8C7B-B71FAE2ABFC1}"/>
              </a:ext>
            </a:extLst>
          </p:cNvPr>
          <p:cNvSpPr txBox="1"/>
          <p:nvPr/>
        </p:nvSpPr>
        <p:spPr>
          <a:xfrm>
            <a:off x="3214688" y="500063"/>
            <a:ext cx="5214937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1798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Ferida Mortal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12BB30-8048-120A-AE16-4C94ED093FBA}"/>
              </a:ext>
            </a:extLst>
          </p:cNvPr>
          <p:cNvSpPr txBox="1"/>
          <p:nvPr/>
        </p:nvSpPr>
        <p:spPr>
          <a:xfrm>
            <a:off x="3143250" y="2643188"/>
            <a:ext cx="521493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“Em 1798, ele (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Berthier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) ...entrou em Roma, aboliu o governo papal e estabeleceu um secular.”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The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Encyclopedia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Americana, edição de 1941</a:t>
            </a:r>
            <a:endParaRPr lang="en-US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E03A09E-E412-F08E-C803-BFDFF3A871B8}"/>
              </a:ext>
            </a:extLst>
          </p:cNvPr>
          <p:cNvSpPr txBox="1"/>
          <p:nvPr/>
        </p:nvSpPr>
        <p:spPr>
          <a:xfrm>
            <a:off x="571500" y="2000250"/>
            <a:ext cx="5214938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6ª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FERIDA MORTAL SERIA CURADA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200E9AE-E4D7-8CAC-14F8-2D1563299E7F}"/>
              </a:ext>
            </a:extLst>
          </p:cNvPr>
          <p:cNvSpPr txBox="1"/>
          <p:nvPr/>
        </p:nvSpPr>
        <p:spPr>
          <a:xfrm>
            <a:off x="500063" y="2359025"/>
            <a:ext cx="5214937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Aqui está a perseverança dos santos, os que guardam os mandamentos de Deus e a fé em Jesus.” </a:t>
            </a:r>
          </a:p>
        </p:txBody>
      </p:sp>
    </p:spTree>
  </p:cSld>
  <p:clrMapOvr>
    <a:masterClrMapping/>
  </p:clrMapOvr>
  <p:transition>
    <p:randomBar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113C0C-4ABC-C188-AEC0-AA724CF8B92C}"/>
              </a:ext>
            </a:extLst>
          </p:cNvPr>
          <p:cNvSpPr txBox="1"/>
          <p:nvPr/>
        </p:nvSpPr>
        <p:spPr>
          <a:xfrm>
            <a:off x="785813" y="2071688"/>
            <a:ext cx="4500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vi uma de suas cabeças como golpeada de morte, mas essa ferida mortal foi curada; e toda a terra se maravilhou, seguindo a besta.” </a:t>
            </a:r>
          </a:p>
        </p:txBody>
      </p:sp>
    </p:spTree>
  </p:cSld>
  <p:clrMapOvr>
    <a:masterClrMapping/>
  </p:clrMapOvr>
  <p:transition>
    <p:randomBar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AE959E-41AF-ADDA-7080-7F53362E9120}"/>
              </a:ext>
            </a:extLst>
          </p:cNvPr>
          <p:cNvSpPr txBox="1"/>
          <p:nvPr/>
        </p:nvSpPr>
        <p:spPr>
          <a:xfrm>
            <a:off x="142875" y="3416300"/>
            <a:ext cx="835818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 questão romana seria alguma coisa do passado e o Vaticano estava com a Itália... Afixando os autógrafos ao documento memorável curando o ferimento... extrema cordialidade foi demonstrada dos dois lados.”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San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Francisco </a:t>
            </a: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Chronicle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, 11 de Fevereiro de 1929</a:t>
            </a:r>
            <a:endParaRPr lang="en-US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6ACD2C-54F9-3E5C-479B-A1AE60E79DEC}"/>
              </a:ext>
            </a:extLst>
          </p:cNvPr>
          <p:cNvSpPr txBox="1"/>
          <p:nvPr/>
        </p:nvSpPr>
        <p:spPr>
          <a:xfrm>
            <a:off x="500063" y="1714500"/>
            <a:ext cx="5643562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7ª Chave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PROEMINÊNCIA MUNDIAL NO FIM DOS TEMPOS</a:t>
            </a:r>
          </a:p>
        </p:txBody>
      </p:sp>
    </p:spTree>
  </p:cSld>
  <p:clrMapOvr>
    <a:masterClrMapping/>
  </p:clrMapOvr>
  <p:transition>
    <p:randomBa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30FD26C-CF70-F023-3DE3-2502694F8C05}"/>
              </a:ext>
            </a:extLst>
          </p:cNvPr>
          <p:cNvSpPr txBox="1"/>
          <p:nvPr/>
        </p:nvSpPr>
        <p:spPr>
          <a:xfrm>
            <a:off x="500063" y="714375"/>
            <a:ext cx="450056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sistema papal cresceu e ganhou influência, prestigio e proeminência mundial.</a:t>
            </a:r>
          </a:p>
        </p:txBody>
      </p:sp>
    </p:spTree>
  </p:cSld>
  <p:clrMapOvr>
    <a:masterClrMapping/>
  </p:clrMapOvr>
  <p:transition>
    <p:randomBar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26FF7DB-4515-8090-7684-2BCA11E17D2D}"/>
              </a:ext>
            </a:extLst>
          </p:cNvPr>
          <p:cNvSpPr txBox="1"/>
          <p:nvPr/>
        </p:nvSpPr>
        <p:spPr>
          <a:xfrm>
            <a:off x="785813" y="2071688"/>
            <a:ext cx="4500562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“Aqui está a sabedoria. Aquele que tem entendimento calcule o número da besta, pois é número de homem. Ora, esse número é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seiscentos e sessenta e seis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.” </a:t>
            </a:r>
          </a:p>
        </p:txBody>
      </p:sp>
    </p:spTree>
  </p:cSld>
  <p:clrMapOvr>
    <a:masterClrMapping/>
  </p:clrMapOvr>
  <p:transition>
    <p:randomBa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4EECCA-87FB-C7C3-EC20-D7DAF65A9511}"/>
              </a:ext>
            </a:extLst>
          </p:cNvPr>
          <p:cNvSpPr txBox="1"/>
          <p:nvPr/>
        </p:nvSpPr>
        <p:spPr>
          <a:xfrm>
            <a:off x="500063" y="714375"/>
            <a:ext cx="4500562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Entendendo o 666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B4D103-B535-0E82-E65E-712F0C564CF2}"/>
              </a:ext>
            </a:extLst>
          </p:cNvPr>
          <p:cNvSpPr txBox="1"/>
          <p:nvPr/>
        </p:nvSpPr>
        <p:spPr>
          <a:xfrm>
            <a:off x="500063" y="2536825"/>
            <a:ext cx="450056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Através do Apocalipse o número 7 representa a perfeição.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4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número 6 representa a imperfeição.</a:t>
            </a:r>
          </a:p>
        </p:txBody>
      </p:sp>
    </p:spTree>
  </p:cSld>
  <p:clrMapOvr>
    <a:masterClrMapping/>
  </p:clrMapOvr>
  <p:transition>
    <p:randomBa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FDD0E06-DCEF-6797-081B-B5747A22E28B}"/>
              </a:ext>
            </a:extLst>
          </p:cNvPr>
          <p:cNvSpPr txBox="1"/>
          <p:nvPr/>
        </p:nvSpPr>
        <p:spPr>
          <a:xfrm>
            <a:off x="500063" y="714375"/>
            <a:ext cx="7286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besta representa um falso sistema religioso: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BA3D1DB-066C-1EC0-4F46-3597E0B3D4E1}"/>
              </a:ext>
            </a:extLst>
          </p:cNvPr>
          <p:cNvSpPr txBox="1"/>
          <p:nvPr/>
        </p:nvSpPr>
        <p:spPr>
          <a:xfrm>
            <a:off x="500063" y="2536825"/>
            <a:ext cx="6858000" cy="2401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Autoridade Humana x Autoridade de Cristo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Tradição Humana x Bíblia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Lei Substituta x Mandamentos de Deus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Sábado Falso x Sábado das Escrituras</a:t>
            </a:r>
          </a:p>
        </p:txBody>
      </p:sp>
    </p:spTree>
  </p:cSld>
  <p:clrMapOvr>
    <a:masterClrMapping/>
  </p:clrMapOvr>
  <p:transition>
    <p:randomBa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B68F55F-E1B6-12CB-07FE-1234A52C2CBE}"/>
              </a:ext>
            </a:extLst>
          </p:cNvPr>
          <p:cNvSpPr txBox="1"/>
          <p:nvPr/>
        </p:nvSpPr>
        <p:spPr>
          <a:xfrm>
            <a:off x="500063" y="714375"/>
            <a:ext cx="7286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Qual é especificamente a marca da besta?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DAE2B51-F2B6-53D4-2CB5-00553B7F8C65}"/>
              </a:ext>
            </a:extLst>
          </p:cNvPr>
          <p:cNvSpPr txBox="1"/>
          <p:nvPr/>
        </p:nvSpPr>
        <p:spPr>
          <a:xfrm>
            <a:off x="500063" y="2536825"/>
            <a:ext cx="3714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marca da besta deve ser o sinal da autoridade da igreja romana.</a:t>
            </a:r>
          </a:p>
        </p:txBody>
      </p:sp>
    </p:spTree>
  </p:cSld>
  <p:clrMapOvr>
    <a:masterClrMapping/>
  </p:clrMapOvr>
  <p:transition>
    <p:randomBa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6B5CF0-5FB2-422C-CB4F-9A0B0F38C5A4}"/>
              </a:ext>
            </a:extLst>
          </p:cNvPr>
          <p:cNvSpPr txBox="1"/>
          <p:nvPr/>
        </p:nvSpPr>
        <p:spPr>
          <a:xfrm>
            <a:off x="130175" y="2327275"/>
            <a:ext cx="8358188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igreja de Deus achou por bem transferir a celebração e observância do dia de sábado para o domingo.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Conselho de Catecismo dos Padres de Trento, 1958.</a:t>
            </a:r>
            <a:endParaRPr lang="en-US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6235EEF-6F94-B9E1-8B1C-720A72C362A3}"/>
              </a:ext>
            </a:extLst>
          </p:cNvPr>
          <p:cNvSpPr txBox="1"/>
          <p:nvPr/>
        </p:nvSpPr>
        <p:spPr>
          <a:xfrm>
            <a:off x="428625" y="1060450"/>
            <a:ext cx="4000500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mensagem é dada por um Deus </a:t>
            </a:r>
            <a:b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com coração repleto de amor.</a:t>
            </a:r>
          </a:p>
        </p:txBody>
      </p:sp>
    </p:spTree>
  </p:cSld>
  <p:clrMapOvr>
    <a:masterClrMapping/>
  </p:clrMapOvr>
  <p:transition>
    <p:randomBar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0CF50AF-D753-CEF7-FAE4-58236C978A57}"/>
              </a:ext>
            </a:extLst>
          </p:cNvPr>
          <p:cNvSpPr txBox="1"/>
          <p:nvPr/>
        </p:nvSpPr>
        <p:spPr>
          <a:xfrm>
            <a:off x="500063" y="714375"/>
            <a:ext cx="72866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LITERAL ou SIMBÓLICO?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7D8C236-7996-221E-A88A-C52CBE94D89B}"/>
              </a:ext>
            </a:extLst>
          </p:cNvPr>
          <p:cNvSpPr txBox="1"/>
          <p:nvPr/>
        </p:nvSpPr>
        <p:spPr>
          <a:xfrm>
            <a:off x="1000125" y="1857375"/>
            <a:ext cx="3714750" cy="3351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Besta Simbólica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Imagem Simbólica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Nome Simbólico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Número Simbólico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Selo Simbólico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Marca Simbólica</a:t>
            </a:r>
          </a:p>
        </p:txBody>
      </p:sp>
    </p:spTree>
  </p:cSld>
  <p:clrMapOvr>
    <a:masterClrMapping/>
  </p:clrMapOvr>
  <p:transition>
    <p:randomBar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1337BBD-8531-04E5-6158-C55A9EAC51B5}"/>
              </a:ext>
            </a:extLst>
          </p:cNvPr>
          <p:cNvSpPr txBox="1"/>
          <p:nvPr/>
        </p:nvSpPr>
        <p:spPr>
          <a:xfrm>
            <a:off x="500063" y="500063"/>
            <a:ext cx="72866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MARCA DA BESTA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2D8F7-5FF8-2BFD-1317-0FDFB9E5CED8}"/>
              </a:ext>
            </a:extLst>
          </p:cNvPr>
          <p:cNvSpPr txBox="1"/>
          <p:nvPr/>
        </p:nvSpPr>
        <p:spPr>
          <a:xfrm>
            <a:off x="214313" y="1682750"/>
            <a:ext cx="4143375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Pequeno chifre - 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Daniel 7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br>
              <a:rPr lang="pt-BR" sz="1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1. Leão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Urso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Leopardo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4. Terrível e espantoso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5. 10 chifres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6. Falava com insolência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7. Reinado de1260 anos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8. Mudaria o Tempo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   e a Lei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F900E9A-B2C7-A44C-3C71-85D79026C1F9}"/>
              </a:ext>
            </a:extLst>
          </p:cNvPr>
          <p:cNvSpPr txBox="1"/>
          <p:nvPr/>
        </p:nvSpPr>
        <p:spPr>
          <a:xfrm>
            <a:off x="4500563" y="1695450"/>
            <a:ext cx="4143375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Besta – 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13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defRPr/>
            </a:pPr>
            <a:br>
              <a:rPr lang="pt-BR" sz="100" b="1" i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1. Leão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2. Urso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3. Leopardo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4. Dragão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5. 10 chifres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6. Falava blasfêmias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7. Reinou 42 meses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8. A marca da besta</a:t>
            </a:r>
          </a:p>
        </p:txBody>
      </p:sp>
    </p:spTree>
  </p:cSld>
  <p:clrMapOvr>
    <a:masterClrMapping/>
  </p:clrMapOvr>
  <p:transition>
    <p:randomBar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242BF02-7CB9-CEE0-7DB0-F335BBFC5E92}"/>
              </a:ext>
            </a:extLst>
          </p:cNvPr>
          <p:cNvSpPr txBox="1"/>
          <p:nvPr/>
        </p:nvSpPr>
        <p:spPr>
          <a:xfrm>
            <a:off x="285750" y="357188"/>
            <a:ext cx="7286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ADORAÇÃO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debate central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50FBD3E-27F8-CA11-ABBC-7C0424560B27}"/>
              </a:ext>
            </a:extLst>
          </p:cNvPr>
          <p:cNvSpPr txBox="1"/>
          <p:nvPr/>
        </p:nvSpPr>
        <p:spPr>
          <a:xfrm>
            <a:off x="273050" y="2143125"/>
            <a:ext cx="5370513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“É claro que a igreja Católica alega que a mudança foi ato dela... e o ato é uma marca do seu poder eclesiástico e autoridade em questões religiosas.”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Carta de C. F. Thomas, </a:t>
            </a:r>
            <a:b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28 de Outubro de 1895</a:t>
            </a:r>
            <a:endParaRPr lang="en-US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6C11C89-93E0-F939-CDDD-CA4AC878834F}"/>
              </a:ext>
            </a:extLst>
          </p:cNvPr>
          <p:cNvSpPr txBox="1"/>
          <p:nvPr/>
        </p:nvSpPr>
        <p:spPr>
          <a:xfrm>
            <a:off x="285750" y="357188"/>
            <a:ext cx="7286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ADORAÇÃO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debate central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706501-7908-10E3-732D-2857C2583945}"/>
              </a:ext>
            </a:extLst>
          </p:cNvPr>
          <p:cNvSpPr txBox="1"/>
          <p:nvPr/>
        </p:nvSpPr>
        <p:spPr>
          <a:xfrm>
            <a:off x="273050" y="2143125"/>
            <a:ext cx="5370513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“O Domingo é a nossa marca de autoridade... A igreja está acima da Bíblia, e esta transferência da observação do Sábado é prova deste fato.”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Catholic</a:t>
            </a: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Record, </a:t>
            </a:r>
            <a:b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24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1 de Setembro de 1923</a:t>
            </a:r>
            <a:endParaRPr lang="en-US" sz="2400" b="1" i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940D485-9B96-948C-1A13-5CE726570C53}"/>
              </a:ext>
            </a:extLst>
          </p:cNvPr>
          <p:cNvSpPr txBox="1"/>
          <p:nvPr/>
        </p:nvSpPr>
        <p:spPr>
          <a:xfrm>
            <a:off x="285750" y="357188"/>
            <a:ext cx="7286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ADORAÇÃO</a:t>
            </a:r>
            <a:b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</a:b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debate central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AC7625E-6A65-9A51-8755-CE6DAC5735C8}"/>
              </a:ext>
            </a:extLst>
          </p:cNvPr>
          <p:cNvSpPr txBox="1"/>
          <p:nvPr/>
        </p:nvSpPr>
        <p:spPr>
          <a:xfrm>
            <a:off x="415925" y="2490788"/>
            <a:ext cx="4799013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Ninguém terá a marca da besta até a legislação religiosa ser passada reforçando o Sábado substituto.</a:t>
            </a:r>
          </a:p>
        </p:txBody>
      </p:sp>
    </p:spTree>
  </p:cSld>
  <p:clrMapOvr>
    <a:masterClrMapping/>
  </p:clrMapOvr>
  <p:transition>
    <p:randomBar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DAAE27-8F95-351A-6A35-A73F79C96B4F}"/>
              </a:ext>
            </a:extLst>
          </p:cNvPr>
          <p:cNvSpPr txBox="1"/>
          <p:nvPr/>
        </p:nvSpPr>
        <p:spPr>
          <a:xfrm>
            <a:off x="285750" y="285750"/>
            <a:ext cx="72866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que nos reserva o futuro?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CB2BEE0-0129-0140-C58A-2D1E035F8565}"/>
              </a:ext>
            </a:extLst>
          </p:cNvPr>
          <p:cNvSpPr txBox="1"/>
          <p:nvPr/>
        </p:nvSpPr>
        <p:spPr>
          <a:xfrm>
            <a:off x="487363" y="4586288"/>
            <a:ext cx="69421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 Bíblia prediz que haverá uma reunião de religiosos tentando unir a igreja e o estado.</a:t>
            </a:r>
          </a:p>
        </p:txBody>
      </p:sp>
    </p:spTree>
  </p:cSld>
  <p:clrMapOvr>
    <a:masterClrMapping/>
  </p:clrMapOvr>
  <p:transition>
    <p:randomBar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05BE4FB-6B7A-F9F5-2493-9427EC1467C2}"/>
              </a:ext>
            </a:extLst>
          </p:cNvPr>
          <p:cNvSpPr txBox="1"/>
          <p:nvPr/>
        </p:nvSpPr>
        <p:spPr>
          <a:xfrm>
            <a:off x="558800" y="1965325"/>
            <a:ext cx="4799013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 lhe foi dado comunicar fôlego à imagem da besta, para que não só  a imagem falasse, como ainda fizesse morrer quantos não adorassem a imagem da besta.” </a:t>
            </a:r>
          </a:p>
        </p:txBody>
      </p:sp>
    </p:spTree>
  </p:cSld>
  <p:clrMapOvr>
    <a:masterClrMapping/>
  </p:clrMapOvr>
  <p:transition>
    <p:randomBar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1968C1-6AF5-233F-AD97-FA6C62A6D9EA}"/>
              </a:ext>
            </a:extLst>
          </p:cNvPr>
          <p:cNvSpPr txBox="1"/>
          <p:nvPr/>
        </p:nvSpPr>
        <p:spPr>
          <a:xfrm>
            <a:off x="558800" y="1357313"/>
            <a:ext cx="4799013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“A todos, os pequenos e os grandes, os ricos e os pobres, os livres e os escravos, faz que lhes seja dada certa marca sobre a mão direita ou sobre a fronte, para que ninguém possa comprar ou vender, senão aquele que tem a marca, o nome da besta ou o número do seu nome.” </a:t>
            </a:r>
          </a:p>
        </p:txBody>
      </p:sp>
    </p:spTree>
  </p:cSld>
  <p:clrMapOvr>
    <a:masterClrMapping/>
  </p:clrMapOvr>
  <p:transition>
    <p:randomBar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2C71351-F269-1098-CF26-7AE9C07C846D}"/>
              </a:ext>
            </a:extLst>
          </p:cNvPr>
          <p:cNvSpPr txBox="1"/>
          <p:nvPr/>
        </p:nvSpPr>
        <p:spPr>
          <a:xfrm>
            <a:off x="558800" y="2430463"/>
            <a:ext cx="479901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“Então, Pedro e os demais apóstolos afirmaram: Antes, importa obedecer a Deus do que aos homens.”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9DC6D50-E338-B770-2E08-15EF4A5F25B9}"/>
              </a:ext>
            </a:extLst>
          </p:cNvPr>
          <p:cNvSpPr txBox="1"/>
          <p:nvPr/>
        </p:nvSpPr>
        <p:spPr>
          <a:xfrm>
            <a:off x="285750" y="4429125"/>
            <a:ext cx="842962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O Apocalipse apresenta dois grupos: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D5C4C94-896E-035A-8E10-5380DC6602B6}"/>
              </a:ext>
            </a:extLst>
          </p:cNvPr>
          <p:cNvSpPr txBox="1"/>
          <p:nvPr/>
        </p:nvSpPr>
        <p:spPr>
          <a:xfrm>
            <a:off x="285750" y="3497263"/>
            <a:ext cx="8429625" cy="2432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grupo que adora o Criador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 </a:t>
            </a:r>
            <a:r>
              <a:rPr lang="pt-BR" sz="32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14:7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pt-BR" b="1" dirty="0">
              <a:solidFill>
                <a:srgbClr val="FFC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Futura Md BT" pitchFamily="34" charset="0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Um grupo que adora a Besta </a:t>
            </a:r>
            <a:r>
              <a:rPr lang="pt-BR" sz="32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Futura Md BT" pitchFamily="34" charset="0"/>
              </a:rPr>
              <a:t>Apocalipse 14:9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2040</Words>
  <Application>Microsoft Office PowerPoint</Application>
  <PresentationFormat>Apresentação na tela (4:3)</PresentationFormat>
  <Paragraphs>158</Paragraphs>
  <Slides>78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78</vt:i4>
      </vt:variant>
    </vt:vector>
  </HeadingPairs>
  <TitlesOfParts>
    <vt:vector size="82" baseType="lpstr">
      <vt:lpstr>Arial</vt:lpstr>
      <vt:lpstr>Calibri</vt:lpstr>
      <vt:lpstr>Futura Md BT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17</cp:revision>
  <dcterms:created xsi:type="dcterms:W3CDTF">2009-01-04T11:54:59Z</dcterms:created>
  <dcterms:modified xsi:type="dcterms:W3CDTF">2022-05-19T17:36:44Z</dcterms:modified>
</cp:coreProperties>
</file>