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7" r:id="rId3"/>
    <p:sldId id="258" r:id="rId4"/>
    <p:sldId id="259" r:id="rId5"/>
    <p:sldId id="260" r:id="rId6"/>
    <p:sldId id="261" r:id="rId7"/>
    <p:sldId id="262" r:id="rId8"/>
    <p:sldId id="288" r:id="rId9"/>
    <p:sldId id="263" r:id="rId10"/>
    <p:sldId id="264" r:id="rId11"/>
    <p:sldId id="289" r:id="rId12"/>
    <p:sldId id="265" r:id="rId13"/>
    <p:sldId id="266" r:id="rId14"/>
    <p:sldId id="267" r:id="rId15"/>
    <p:sldId id="268" r:id="rId16"/>
    <p:sldId id="269" r:id="rId17"/>
    <p:sldId id="270" r:id="rId18"/>
    <p:sldId id="29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078EBA6-ABA7-1D20-55BF-180F28CF94AD}"/>
              </a:ext>
            </a:extLst>
          </p:cNvPr>
          <p:cNvSpPr>
            <a:spLocks noGrp="1"/>
          </p:cNvSpPr>
          <p:nvPr>
            <p:ph type="dt" sz="half" idx="10"/>
          </p:nvPr>
        </p:nvSpPr>
        <p:spPr/>
        <p:txBody>
          <a:bodyPr/>
          <a:lstStyle>
            <a:lvl1pPr>
              <a:defRPr/>
            </a:lvl1pPr>
          </a:lstStyle>
          <a:p>
            <a:pPr>
              <a:defRPr/>
            </a:pPr>
            <a:fld id="{37BEBDA3-84C2-4D8D-A0C4-1D90578B2C28}"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EFE60896-A7F4-D1F8-7FF8-36B73785953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3FA5D9E-EBFB-6E1B-779E-2CC1FA439C65}"/>
              </a:ext>
            </a:extLst>
          </p:cNvPr>
          <p:cNvSpPr>
            <a:spLocks noGrp="1"/>
          </p:cNvSpPr>
          <p:nvPr>
            <p:ph type="sldNum" sz="quarter" idx="12"/>
          </p:nvPr>
        </p:nvSpPr>
        <p:spPr/>
        <p:txBody>
          <a:bodyPr/>
          <a:lstStyle>
            <a:lvl1pPr>
              <a:defRPr/>
            </a:lvl1pPr>
          </a:lstStyle>
          <a:p>
            <a:fld id="{4F5E3F45-BDC9-4257-9AA3-BA3115F181A8}" type="slidenum">
              <a:rPr lang="pt-BR" altLang="pt-BR"/>
              <a:pPr/>
              <a:t>‹nº›</a:t>
            </a:fld>
            <a:endParaRPr lang="pt-BR" altLang="pt-BR"/>
          </a:p>
        </p:txBody>
      </p:sp>
    </p:spTree>
    <p:extLst>
      <p:ext uri="{BB962C8B-B14F-4D97-AF65-F5344CB8AC3E}">
        <p14:creationId xmlns:p14="http://schemas.microsoft.com/office/powerpoint/2010/main" val="2192057384"/>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D3759CD-6151-E12F-6BD9-F8D90E73EDCB}"/>
              </a:ext>
            </a:extLst>
          </p:cNvPr>
          <p:cNvSpPr>
            <a:spLocks noGrp="1"/>
          </p:cNvSpPr>
          <p:nvPr>
            <p:ph type="dt" sz="half" idx="10"/>
          </p:nvPr>
        </p:nvSpPr>
        <p:spPr/>
        <p:txBody>
          <a:bodyPr/>
          <a:lstStyle>
            <a:lvl1pPr>
              <a:defRPr/>
            </a:lvl1pPr>
          </a:lstStyle>
          <a:p>
            <a:pPr>
              <a:defRPr/>
            </a:pPr>
            <a:fld id="{0378F0B1-0E38-4391-A09A-ED86AC9D5C58}"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AA829673-5CBD-3DF0-B2C7-EB2B686EE29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B4087D05-C97B-820E-ED70-15CE61382089}"/>
              </a:ext>
            </a:extLst>
          </p:cNvPr>
          <p:cNvSpPr>
            <a:spLocks noGrp="1"/>
          </p:cNvSpPr>
          <p:nvPr>
            <p:ph type="sldNum" sz="quarter" idx="12"/>
          </p:nvPr>
        </p:nvSpPr>
        <p:spPr/>
        <p:txBody>
          <a:bodyPr/>
          <a:lstStyle>
            <a:lvl1pPr>
              <a:defRPr/>
            </a:lvl1pPr>
          </a:lstStyle>
          <a:p>
            <a:fld id="{FB256195-E8B0-47BF-95B0-9351D4BF1A1E}" type="slidenum">
              <a:rPr lang="pt-BR" altLang="pt-BR"/>
              <a:pPr/>
              <a:t>‹nº›</a:t>
            </a:fld>
            <a:endParaRPr lang="pt-BR" altLang="pt-BR"/>
          </a:p>
        </p:txBody>
      </p:sp>
    </p:spTree>
    <p:extLst>
      <p:ext uri="{BB962C8B-B14F-4D97-AF65-F5344CB8AC3E}">
        <p14:creationId xmlns:p14="http://schemas.microsoft.com/office/powerpoint/2010/main" val="1558664980"/>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97AFBA5-D493-1066-8557-E2FB9A64097C}"/>
              </a:ext>
            </a:extLst>
          </p:cNvPr>
          <p:cNvSpPr>
            <a:spLocks noGrp="1"/>
          </p:cNvSpPr>
          <p:nvPr>
            <p:ph type="dt" sz="half" idx="10"/>
          </p:nvPr>
        </p:nvSpPr>
        <p:spPr/>
        <p:txBody>
          <a:bodyPr/>
          <a:lstStyle>
            <a:lvl1pPr>
              <a:defRPr/>
            </a:lvl1pPr>
          </a:lstStyle>
          <a:p>
            <a:pPr>
              <a:defRPr/>
            </a:pPr>
            <a:fld id="{C48E980D-8B58-4CF9-A44E-CB149E931D8C}"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AB574365-121A-BE5E-B703-79ACC44C1B1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E30C5D3-31BB-9AF6-A9E5-3644FA965C46}"/>
              </a:ext>
            </a:extLst>
          </p:cNvPr>
          <p:cNvSpPr>
            <a:spLocks noGrp="1"/>
          </p:cNvSpPr>
          <p:nvPr>
            <p:ph type="sldNum" sz="quarter" idx="12"/>
          </p:nvPr>
        </p:nvSpPr>
        <p:spPr/>
        <p:txBody>
          <a:bodyPr/>
          <a:lstStyle>
            <a:lvl1pPr>
              <a:defRPr/>
            </a:lvl1pPr>
          </a:lstStyle>
          <a:p>
            <a:fld id="{FFB558A2-644F-478C-8238-3C1578BA234F}" type="slidenum">
              <a:rPr lang="pt-BR" altLang="pt-BR"/>
              <a:pPr/>
              <a:t>‹nº›</a:t>
            </a:fld>
            <a:endParaRPr lang="pt-BR" altLang="pt-BR"/>
          </a:p>
        </p:txBody>
      </p:sp>
    </p:spTree>
    <p:extLst>
      <p:ext uri="{BB962C8B-B14F-4D97-AF65-F5344CB8AC3E}">
        <p14:creationId xmlns:p14="http://schemas.microsoft.com/office/powerpoint/2010/main" val="9799301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CB3B6F4-5BB5-8845-F08C-412E56846B91}"/>
              </a:ext>
            </a:extLst>
          </p:cNvPr>
          <p:cNvSpPr>
            <a:spLocks noGrp="1"/>
          </p:cNvSpPr>
          <p:nvPr>
            <p:ph type="dt" sz="half" idx="10"/>
          </p:nvPr>
        </p:nvSpPr>
        <p:spPr/>
        <p:txBody>
          <a:bodyPr/>
          <a:lstStyle>
            <a:lvl1pPr>
              <a:defRPr/>
            </a:lvl1pPr>
          </a:lstStyle>
          <a:p>
            <a:pPr>
              <a:defRPr/>
            </a:pPr>
            <a:fld id="{5ACFDE55-EAAD-41B4-8953-0A3CD2F2F5F7}"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655186DE-247A-203B-FF3E-2EE15482C25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B62E428B-A9EA-3E45-DD60-210542404913}"/>
              </a:ext>
            </a:extLst>
          </p:cNvPr>
          <p:cNvSpPr>
            <a:spLocks noGrp="1"/>
          </p:cNvSpPr>
          <p:nvPr>
            <p:ph type="sldNum" sz="quarter" idx="12"/>
          </p:nvPr>
        </p:nvSpPr>
        <p:spPr/>
        <p:txBody>
          <a:bodyPr/>
          <a:lstStyle>
            <a:lvl1pPr>
              <a:defRPr/>
            </a:lvl1pPr>
          </a:lstStyle>
          <a:p>
            <a:fld id="{42272565-9849-4AD6-BD6D-BD8FA2E02A22}" type="slidenum">
              <a:rPr lang="pt-BR" altLang="pt-BR"/>
              <a:pPr/>
              <a:t>‹nº›</a:t>
            </a:fld>
            <a:endParaRPr lang="pt-BR" altLang="pt-BR"/>
          </a:p>
        </p:txBody>
      </p:sp>
    </p:spTree>
    <p:extLst>
      <p:ext uri="{BB962C8B-B14F-4D97-AF65-F5344CB8AC3E}">
        <p14:creationId xmlns:p14="http://schemas.microsoft.com/office/powerpoint/2010/main" val="1177496007"/>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2E661C02-2BF2-9F29-FF08-48B07004EA9B}"/>
              </a:ext>
            </a:extLst>
          </p:cNvPr>
          <p:cNvSpPr>
            <a:spLocks noGrp="1"/>
          </p:cNvSpPr>
          <p:nvPr>
            <p:ph type="dt" sz="half" idx="10"/>
          </p:nvPr>
        </p:nvSpPr>
        <p:spPr/>
        <p:txBody>
          <a:bodyPr/>
          <a:lstStyle>
            <a:lvl1pPr>
              <a:defRPr/>
            </a:lvl1pPr>
          </a:lstStyle>
          <a:p>
            <a:pPr>
              <a:defRPr/>
            </a:pPr>
            <a:fld id="{424C689D-14F6-4675-BFFD-5D208B64196D}"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0877DF29-ADFD-FB36-156B-58D033FB30D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F277469D-69B2-09BA-C8AE-43A3789FB900}"/>
              </a:ext>
            </a:extLst>
          </p:cNvPr>
          <p:cNvSpPr>
            <a:spLocks noGrp="1"/>
          </p:cNvSpPr>
          <p:nvPr>
            <p:ph type="sldNum" sz="quarter" idx="12"/>
          </p:nvPr>
        </p:nvSpPr>
        <p:spPr/>
        <p:txBody>
          <a:bodyPr/>
          <a:lstStyle>
            <a:lvl1pPr>
              <a:defRPr/>
            </a:lvl1pPr>
          </a:lstStyle>
          <a:p>
            <a:fld id="{BCD6B23B-32D0-4315-9486-ADB02191DCA6}" type="slidenum">
              <a:rPr lang="pt-BR" altLang="pt-BR"/>
              <a:pPr/>
              <a:t>‹nº›</a:t>
            </a:fld>
            <a:endParaRPr lang="pt-BR" altLang="pt-BR"/>
          </a:p>
        </p:txBody>
      </p:sp>
    </p:spTree>
    <p:extLst>
      <p:ext uri="{BB962C8B-B14F-4D97-AF65-F5344CB8AC3E}">
        <p14:creationId xmlns:p14="http://schemas.microsoft.com/office/powerpoint/2010/main" val="1803418544"/>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BE3E2B36-9B7A-BAFE-DEC7-28639A8113A4}"/>
              </a:ext>
            </a:extLst>
          </p:cNvPr>
          <p:cNvSpPr>
            <a:spLocks noGrp="1"/>
          </p:cNvSpPr>
          <p:nvPr>
            <p:ph type="dt" sz="half" idx="10"/>
          </p:nvPr>
        </p:nvSpPr>
        <p:spPr/>
        <p:txBody>
          <a:bodyPr/>
          <a:lstStyle>
            <a:lvl1pPr>
              <a:defRPr/>
            </a:lvl1pPr>
          </a:lstStyle>
          <a:p>
            <a:pPr>
              <a:defRPr/>
            </a:pPr>
            <a:fld id="{8373B92F-3C1D-4620-BEDF-0C8B9921F3DE}"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A0D7BB70-C9FF-8F0D-986B-4F7FCBEECCAF}"/>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CD5A675-A37B-9E3E-1DC2-5DB95EBFB9F6}"/>
              </a:ext>
            </a:extLst>
          </p:cNvPr>
          <p:cNvSpPr>
            <a:spLocks noGrp="1"/>
          </p:cNvSpPr>
          <p:nvPr>
            <p:ph type="sldNum" sz="quarter" idx="12"/>
          </p:nvPr>
        </p:nvSpPr>
        <p:spPr/>
        <p:txBody>
          <a:bodyPr/>
          <a:lstStyle>
            <a:lvl1pPr>
              <a:defRPr/>
            </a:lvl1pPr>
          </a:lstStyle>
          <a:p>
            <a:fld id="{C9E1B1B6-15F9-4D2A-9665-510FB9484893}" type="slidenum">
              <a:rPr lang="pt-BR" altLang="pt-BR"/>
              <a:pPr/>
              <a:t>‹nº›</a:t>
            </a:fld>
            <a:endParaRPr lang="pt-BR" altLang="pt-BR"/>
          </a:p>
        </p:txBody>
      </p:sp>
    </p:spTree>
    <p:extLst>
      <p:ext uri="{BB962C8B-B14F-4D97-AF65-F5344CB8AC3E}">
        <p14:creationId xmlns:p14="http://schemas.microsoft.com/office/powerpoint/2010/main" val="2508935505"/>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1BC3BBBE-03C7-D6A5-0D5A-3F8732B5AB56}"/>
              </a:ext>
            </a:extLst>
          </p:cNvPr>
          <p:cNvSpPr>
            <a:spLocks noGrp="1"/>
          </p:cNvSpPr>
          <p:nvPr>
            <p:ph type="dt" sz="half" idx="10"/>
          </p:nvPr>
        </p:nvSpPr>
        <p:spPr/>
        <p:txBody>
          <a:bodyPr/>
          <a:lstStyle>
            <a:lvl1pPr>
              <a:defRPr/>
            </a:lvl1pPr>
          </a:lstStyle>
          <a:p>
            <a:pPr>
              <a:defRPr/>
            </a:pPr>
            <a:fld id="{E5D2E65E-1678-4426-8A45-18F33B79DB54}" type="datetimeFigureOut">
              <a:rPr lang="pt-BR"/>
              <a:pPr>
                <a:defRPr/>
              </a:pPr>
              <a:t>19/05/2022</a:t>
            </a:fld>
            <a:endParaRPr lang="pt-BR"/>
          </a:p>
        </p:txBody>
      </p:sp>
      <p:sp>
        <p:nvSpPr>
          <p:cNvPr id="8" name="Espaço Reservado para Rodapé 4">
            <a:extLst>
              <a:ext uri="{FF2B5EF4-FFF2-40B4-BE49-F238E27FC236}">
                <a16:creationId xmlns:a16="http://schemas.microsoft.com/office/drawing/2014/main" id="{C5644AD5-86AC-FA26-15A4-2461B07B8343}"/>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4CE8AAB0-F052-B6A6-8DDA-DF8529D9E1F6}"/>
              </a:ext>
            </a:extLst>
          </p:cNvPr>
          <p:cNvSpPr>
            <a:spLocks noGrp="1"/>
          </p:cNvSpPr>
          <p:nvPr>
            <p:ph type="sldNum" sz="quarter" idx="12"/>
          </p:nvPr>
        </p:nvSpPr>
        <p:spPr/>
        <p:txBody>
          <a:bodyPr/>
          <a:lstStyle>
            <a:lvl1pPr>
              <a:defRPr/>
            </a:lvl1pPr>
          </a:lstStyle>
          <a:p>
            <a:fld id="{1BDB24A0-29B3-4514-8A17-20C43347E5B1}" type="slidenum">
              <a:rPr lang="pt-BR" altLang="pt-BR"/>
              <a:pPr/>
              <a:t>‹nº›</a:t>
            </a:fld>
            <a:endParaRPr lang="pt-BR" altLang="pt-BR"/>
          </a:p>
        </p:txBody>
      </p:sp>
    </p:spTree>
    <p:extLst>
      <p:ext uri="{BB962C8B-B14F-4D97-AF65-F5344CB8AC3E}">
        <p14:creationId xmlns:p14="http://schemas.microsoft.com/office/powerpoint/2010/main" val="3904591406"/>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13C20E44-8E62-A26E-F46F-6F075AA6C4DF}"/>
              </a:ext>
            </a:extLst>
          </p:cNvPr>
          <p:cNvSpPr>
            <a:spLocks noGrp="1"/>
          </p:cNvSpPr>
          <p:nvPr>
            <p:ph type="dt" sz="half" idx="10"/>
          </p:nvPr>
        </p:nvSpPr>
        <p:spPr/>
        <p:txBody>
          <a:bodyPr/>
          <a:lstStyle>
            <a:lvl1pPr>
              <a:defRPr/>
            </a:lvl1pPr>
          </a:lstStyle>
          <a:p>
            <a:pPr>
              <a:defRPr/>
            </a:pPr>
            <a:fld id="{B060B35E-1F2C-4C5B-B906-619E504E6173}" type="datetimeFigureOut">
              <a:rPr lang="pt-BR"/>
              <a:pPr>
                <a:defRPr/>
              </a:pPr>
              <a:t>19/05/2022</a:t>
            </a:fld>
            <a:endParaRPr lang="pt-BR"/>
          </a:p>
        </p:txBody>
      </p:sp>
      <p:sp>
        <p:nvSpPr>
          <p:cNvPr id="4" name="Espaço Reservado para Rodapé 4">
            <a:extLst>
              <a:ext uri="{FF2B5EF4-FFF2-40B4-BE49-F238E27FC236}">
                <a16:creationId xmlns:a16="http://schemas.microsoft.com/office/drawing/2014/main" id="{29D20A18-A7E3-FF75-DB35-EBD9BD69F277}"/>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E9A9CEE7-CD4C-4FA1-6FE5-2D03F2C1988D}"/>
              </a:ext>
            </a:extLst>
          </p:cNvPr>
          <p:cNvSpPr>
            <a:spLocks noGrp="1"/>
          </p:cNvSpPr>
          <p:nvPr>
            <p:ph type="sldNum" sz="quarter" idx="12"/>
          </p:nvPr>
        </p:nvSpPr>
        <p:spPr/>
        <p:txBody>
          <a:bodyPr/>
          <a:lstStyle>
            <a:lvl1pPr>
              <a:defRPr/>
            </a:lvl1pPr>
          </a:lstStyle>
          <a:p>
            <a:fld id="{A7FA4D64-9493-492D-B981-FDFBCB93791C}" type="slidenum">
              <a:rPr lang="pt-BR" altLang="pt-BR"/>
              <a:pPr/>
              <a:t>‹nº›</a:t>
            </a:fld>
            <a:endParaRPr lang="pt-BR" altLang="pt-BR"/>
          </a:p>
        </p:txBody>
      </p:sp>
    </p:spTree>
    <p:extLst>
      <p:ext uri="{BB962C8B-B14F-4D97-AF65-F5344CB8AC3E}">
        <p14:creationId xmlns:p14="http://schemas.microsoft.com/office/powerpoint/2010/main" val="3880861362"/>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D1986C8-2FA6-8776-C711-26570AAD9DCD}"/>
              </a:ext>
            </a:extLst>
          </p:cNvPr>
          <p:cNvSpPr>
            <a:spLocks noGrp="1"/>
          </p:cNvSpPr>
          <p:nvPr>
            <p:ph type="dt" sz="half" idx="10"/>
          </p:nvPr>
        </p:nvSpPr>
        <p:spPr/>
        <p:txBody>
          <a:bodyPr/>
          <a:lstStyle>
            <a:lvl1pPr>
              <a:defRPr/>
            </a:lvl1pPr>
          </a:lstStyle>
          <a:p>
            <a:pPr>
              <a:defRPr/>
            </a:pPr>
            <a:fld id="{947BD4C8-1F3E-454A-86EF-33B9252EF53F}" type="datetimeFigureOut">
              <a:rPr lang="pt-BR"/>
              <a:pPr>
                <a:defRPr/>
              </a:pPr>
              <a:t>19/05/2022</a:t>
            </a:fld>
            <a:endParaRPr lang="pt-BR"/>
          </a:p>
        </p:txBody>
      </p:sp>
      <p:sp>
        <p:nvSpPr>
          <p:cNvPr id="3" name="Espaço Reservado para Rodapé 4">
            <a:extLst>
              <a:ext uri="{FF2B5EF4-FFF2-40B4-BE49-F238E27FC236}">
                <a16:creationId xmlns:a16="http://schemas.microsoft.com/office/drawing/2014/main" id="{639D3918-BD4A-8DE5-7584-A1E44DD2D061}"/>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602ED47B-4A20-9993-503B-F58272BF9CE9}"/>
              </a:ext>
            </a:extLst>
          </p:cNvPr>
          <p:cNvSpPr>
            <a:spLocks noGrp="1"/>
          </p:cNvSpPr>
          <p:nvPr>
            <p:ph type="sldNum" sz="quarter" idx="12"/>
          </p:nvPr>
        </p:nvSpPr>
        <p:spPr/>
        <p:txBody>
          <a:bodyPr/>
          <a:lstStyle>
            <a:lvl1pPr>
              <a:defRPr/>
            </a:lvl1pPr>
          </a:lstStyle>
          <a:p>
            <a:fld id="{2A431A73-11C4-4BE5-9730-041B5418FDB4}" type="slidenum">
              <a:rPr lang="pt-BR" altLang="pt-BR"/>
              <a:pPr/>
              <a:t>‹nº›</a:t>
            </a:fld>
            <a:endParaRPr lang="pt-BR" altLang="pt-BR"/>
          </a:p>
        </p:txBody>
      </p:sp>
    </p:spTree>
    <p:extLst>
      <p:ext uri="{BB962C8B-B14F-4D97-AF65-F5344CB8AC3E}">
        <p14:creationId xmlns:p14="http://schemas.microsoft.com/office/powerpoint/2010/main" val="1354896656"/>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92C26548-0AF0-0CFE-17FB-6D6AE544CA01}"/>
              </a:ext>
            </a:extLst>
          </p:cNvPr>
          <p:cNvSpPr>
            <a:spLocks noGrp="1"/>
          </p:cNvSpPr>
          <p:nvPr>
            <p:ph type="dt" sz="half" idx="10"/>
          </p:nvPr>
        </p:nvSpPr>
        <p:spPr/>
        <p:txBody>
          <a:bodyPr/>
          <a:lstStyle>
            <a:lvl1pPr>
              <a:defRPr/>
            </a:lvl1pPr>
          </a:lstStyle>
          <a:p>
            <a:pPr>
              <a:defRPr/>
            </a:pPr>
            <a:fld id="{26F5A01E-F769-4D34-9EDE-52F1811D8C23}"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39342F1B-ED89-0E89-F542-A022580FA08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97CB43F6-D846-F578-58D2-DD91AE7340B3}"/>
              </a:ext>
            </a:extLst>
          </p:cNvPr>
          <p:cNvSpPr>
            <a:spLocks noGrp="1"/>
          </p:cNvSpPr>
          <p:nvPr>
            <p:ph type="sldNum" sz="quarter" idx="12"/>
          </p:nvPr>
        </p:nvSpPr>
        <p:spPr/>
        <p:txBody>
          <a:bodyPr/>
          <a:lstStyle>
            <a:lvl1pPr>
              <a:defRPr/>
            </a:lvl1pPr>
          </a:lstStyle>
          <a:p>
            <a:fld id="{F5BCDC37-1D8A-47C2-A331-294D541E5B10}" type="slidenum">
              <a:rPr lang="pt-BR" altLang="pt-BR"/>
              <a:pPr/>
              <a:t>‹nº›</a:t>
            </a:fld>
            <a:endParaRPr lang="pt-BR" altLang="pt-BR"/>
          </a:p>
        </p:txBody>
      </p:sp>
    </p:spTree>
    <p:extLst>
      <p:ext uri="{BB962C8B-B14F-4D97-AF65-F5344CB8AC3E}">
        <p14:creationId xmlns:p14="http://schemas.microsoft.com/office/powerpoint/2010/main" val="953849796"/>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7929F51D-F404-1EEC-D15A-32021D5C0288}"/>
              </a:ext>
            </a:extLst>
          </p:cNvPr>
          <p:cNvSpPr>
            <a:spLocks noGrp="1"/>
          </p:cNvSpPr>
          <p:nvPr>
            <p:ph type="dt" sz="half" idx="10"/>
          </p:nvPr>
        </p:nvSpPr>
        <p:spPr/>
        <p:txBody>
          <a:bodyPr/>
          <a:lstStyle>
            <a:lvl1pPr>
              <a:defRPr/>
            </a:lvl1pPr>
          </a:lstStyle>
          <a:p>
            <a:pPr>
              <a:defRPr/>
            </a:pPr>
            <a:fld id="{6F3D8580-A388-45CD-ABB5-F1C179805801}" type="datetimeFigureOut">
              <a:rPr lang="pt-BR"/>
              <a:pPr>
                <a:defRPr/>
              </a:pPr>
              <a:t>19/05/2022</a:t>
            </a:fld>
            <a:endParaRPr lang="pt-BR"/>
          </a:p>
        </p:txBody>
      </p:sp>
      <p:sp>
        <p:nvSpPr>
          <p:cNvPr id="6" name="Espaço Reservado para Rodapé 4">
            <a:extLst>
              <a:ext uri="{FF2B5EF4-FFF2-40B4-BE49-F238E27FC236}">
                <a16:creationId xmlns:a16="http://schemas.microsoft.com/office/drawing/2014/main" id="{B6A39B24-3C01-2232-9EBB-5F52381FD4AA}"/>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684EC918-15A2-4F94-04EC-3B11F8882FDE}"/>
              </a:ext>
            </a:extLst>
          </p:cNvPr>
          <p:cNvSpPr>
            <a:spLocks noGrp="1"/>
          </p:cNvSpPr>
          <p:nvPr>
            <p:ph type="sldNum" sz="quarter" idx="12"/>
          </p:nvPr>
        </p:nvSpPr>
        <p:spPr/>
        <p:txBody>
          <a:bodyPr/>
          <a:lstStyle>
            <a:lvl1pPr>
              <a:defRPr/>
            </a:lvl1pPr>
          </a:lstStyle>
          <a:p>
            <a:fld id="{AED7EF97-11A5-4A60-9F1B-4EA9C9D672FC}" type="slidenum">
              <a:rPr lang="pt-BR" altLang="pt-BR"/>
              <a:pPr/>
              <a:t>‹nº›</a:t>
            </a:fld>
            <a:endParaRPr lang="pt-BR" altLang="pt-BR"/>
          </a:p>
        </p:txBody>
      </p:sp>
    </p:spTree>
    <p:extLst>
      <p:ext uri="{BB962C8B-B14F-4D97-AF65-F5344CB8AC3E}">
        <p14:creationId xmlns:p14="http://schemas.microsoft.com/office/powerpoint/2010/main" val="3061746694"/>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BE6FEEE4-2DD6-EC7C-825F-9D704E39253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C26CD025-5FA3-2DB2-4611-82B3AF7A947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2417906B-562B-476A-FEE9-D77E8AF5738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D66B34A-41B0-43E8-B7A0-6A97874BE53F}" type="datetimeFigureOut">
              <a:rPr lang="pt-BR"/>
              <a:pPr>
                <a:defRPr/>
              </a:pPr>
              <a:t>19/05/2022</a:t>
            </a:fld>
            <a:endParaRPr lang="pt-BR"/>
          </a:p>
        </p:txBody>
      </p:sp>
      <p:sp>
        <p:nvSpPr>
          <p:cNvPr id="5" name="Espaço Reservado para Rodapé 4">
            <a:extLst>
              <a:ext uri="{FF2B5EF4-FFF2-40B4-BE49-F238E27FC236}">
                <a16:creationId xmlns:a16="http://schemas.microsoft.com/office/drawing/2014/main" id="{7917F5F7-E8B7-5494-0C14-B09C54E611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54350D74-E93D-88E0-1C19-4FC5AB432D4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D77321E-250F-45DF-9D5F-9501FA447CF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m 31" descr="Logos.tif">
            <a:extLst>
              <a:ext uri="{FF2B5EF4-FFF2-40B4-BE49-F238E27FC236}">
                <a16:creationId xmlns:a16="http://schemas.microsoft.com/office/drawing/2014/main" id="{E2AA8294-8E01-FA12-8FE8-9D6C018C0D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6500813"/>
            <a:ext cx="1581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a:extLst>
              <a:ext uri="{FF2B5EF4-FFF2-40B4-BE49-F238E27FC236}">
                <a16:creationId xmlns:a16="http://schemas.microsoft.com/office/drawing/2014/main" id="{6A2FDA18-15CF-A6D3-A7A1-408C7B474379}"/>
              </a:ext>
            </a:extLst>
          </p:cNvPr>
          <p:cNvSpPr/>
          <p:nvPr/>
        </p:nvSpPr>
        <p:spPr>
          <a:xfrm>
            <a:off x="1845843" y="2514600"/>
            <a:ext cx="5529334" cy="1938992"/>
          </a:xfrm>
          <a:prstGeom prst="rect">
            <a:avLst/>
          </a:prstGeom>
          <a:noFill/>
          <a:ln>
            <a:noFill/>
          </a:ln>
          <a:effectLst>
            <a:glow rad="101600">
              <a:schemeClr val="accent4">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pt-BR" sz="6000" b="1" spc="50" dirty="0">
                <a:ln w="11430">
                  <a:noFill/>
                </a:ln>
                <a:solidFill>
                  <a:srgbClr val="CC9900"/>
                </a:solidFill>
                <a:effectLst>
                  <a:outerShdw blurRad="76200" dist="50800" dir="5400000" algn="tl" rotWithShape="0">
                    <a:srgbClr val="000000">
                      <a:alpha val="65000"/>
                    </a:srgbClr>
                  </a:outerShdw>
                </a:effectLst>
                <a:latin typeface="+mn-lt"/>
              </a:rPr>
              <a:t>AS REVELAÇÕES </a:t>
            </a:r>
            <a:br>
              <a:rPr lang="pt-BR" sz="6000" b="1" spc="50" dirty="0">
                <a:ln w="11430">
                  <a:noFill/>
                </a:ln>
                <a:solidFill>
                  <a:srgbClr val="CC9900"/>
                </a:solidFill>
                <a:effectLst>
                  <a:outerShdw blurRad="76200" dist="50800" dir="5400000" algn="tl" rotWithShape="0">
                    <a:srgbClr val="000000">
                      <a:alpha val="65000"/>
                    </a:srgbClr>
                  </a:outerShdw>
                </a:effectLst>
                <a:latin typeface="+mn-lt"/>
              </a:rPr>
            </a:br>
            <a:r>
              <a:rPr lang="pt-BR" sz="6000" b="1" spc="50" dirty="0">
                <a:ln w="11430">
                  <a:noFill/>
                </a:ln>
                <a:solidFill>
                  <a:srgbClr val="CC9900"/>
                </a:solidFill>
                <a:effectLst>
                  <a:outerShdw blurRad="76200" dist="50800" dir="5400000" algn="tl" rotWithShape="0">
                    <a:srgbClr val="000000">
                      <a:alpha val="65000"/>
                    </a:srgbClr>
                  </a:outerShdw>
                </a:effectLst>
                <a:latin typeface="+mn-lt"/>
              </a:rPr>
              <a:t>DO APOCALIPSE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3985F6B-CED2-2B55-6CD0-709F53AFFD91}"/>
              </a:ext>
            </a:extLst>
          </p:cNvPr>
          <p:cNvSpPr txBox="1"/>
          <p:nvPr/>
        </p:nvSpPr>
        <p:spPr>
          <a:xfrm>
            <a:off x="571500" y="668338"/>
            <a:ext cx="4286250" cy="4832350"/>
          </a:xfrm>
          <a:prstGeom prst="rect">
            <a:avLst/>
          </a:prstGeom>
          <a:noFill/>
        </p:spPr>
        <p:txBody>
          <a:bodyPr>
            <a:spAutoFit/>
          </a:bodyPr>
          <a:lstStyle/>
          <a:p>
            <a:pP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As palavras de São João no sentido de que “abriu-se... o santuário de Deus, que se acha no Céu, e foi vista a arca da aliança no seu santuário”, descrevem o lugar santíssimo, pois era ali que a arca estava.</a:t>
            </a: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AB55A3C-326D-556B-BD8A-68EA880EF029}"/>
              </a:ext>
            </a:extLst>
          </p:cNvPr>
          <p:cNvSpPr txBox="1"/>
          <p:nvPr/>
        </p:nvSpPr>
        <p:spPr>
          <a:xfrm>
            <a:off x="571500" y="428625"/>
            <a:ext cx="4500563" cy="5262563"/>
          </a:xfrm>
          <a:prstGeom prst="rect">
            <a:avLst/>
          </a:prstGeom>
          <a:noFill/>
        </p:spPr>
        <p:txBody>
          <a:bodyPr>
            <a:spAutoFit/>
          </a:bodyPr>
          <a:lstStyle/>
          <a:p>
            <a:pP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Foi ali que Jesus entrou ao se cumprirem os 2300 dias, em 1844, o que nos permite entender que a partir dessa época entramos no período da sétima trombeta. Quando Cristo sair do lugar santíssimo, terão terminado o juízo investigativo.</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A1A7614-956B-7965-C0FD-C29AB4134973}"/>
              </a:ext>
            </a:extLst>
          </p:cNvPr>
          <p:cNvSpPr txBox="1"/>
          <p:nvPr/>
        </p:nvSpPr>
        <p:spPr>
          <a:xfrm>
            <a:off x="571500" y="785813"/>
            <a:ext cx="5143500" cy="4400550"/>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conotação tem a grande ceia das aves, convocada por Deus, para os que recusaram a graça salvadora de Cristo?</a:t>
            </a: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EA165C6-9472-22CA-B532-88B5253BE35F}"/>
              </a:ext>
            </a:extLst>
          </p:cNvPr>
          <p:cNvSpPr txBox="1"/>
          <p:nvPr/>
        </p:nvSpPr>
        <p:spPr>
          <a:xfrm>
            <a:off x="298450" y="1035050"/>
            <a:ext cx="4786313" cy="489426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 vi um anjo que estava no sol, e clamou com grande voz, dizendo a todas as aves que voavam pelo meio do céu: Vinde, e ajuntai-vos à ceia do grande Deus; Para que comais a carne dos reis, e a carne dos tribunos, e a carne dos fortes, e a carne dos cavalos e dos que sobre eles se assentam; e a carne de todos os homens, livres e servos, pequenos e grandes.”</a:t>
            </a: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5A736F1-EBB6-5631-7260-757F87299A13}"/>
              </a:ext>
            </a:extLst>
          </p:cNvPr>
          <p:cNvSpPr txBox="1"/>
          <p:nvPr/>
        </p:nvSpPr>
        <p:spPr>
          <a:xfrm>
            <a:off x="571500" y="642938"/>
            <a:ext cx="4500563" cy="4832350"/>
          </a:xfrm>
          <a:prstGeom prst="rect">
            <a:avLst/>
          </a:prstGeom>
          <a:noFill/>
        </p:spPr>
        <p:txBody>
          <a:bodyPr>
            <a:spAutoFit/>
          </a:bodyPr>
          <a:lstStyle/>
          <a:p>
            <a:pP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Esta “ceia das aves” afeta o mesmo grupo descrito em Apocalipse 6:15-17, o qual não pode resistir à presença do Senhor por não haver aceito a salvação em Cristo e conseqüentemente não haver-se preparado para recebê-lo.</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BEB2196-2583-934E-AC94-AEA26E27985B}"/>
              </a:ext>
            </a:extLst>
          </p:cNvPr>
          <p:cNvSpPr txBox="1"/>
          <p:nvPr/>
        </p:nvSpPr>
        <p:spPr>
          <a:xfrm>
            <a:off x="3857625" y="2081213"/>
            <a:ext cx="4500563" cy="2062162"/>
          </a:xfrm>
          <a:prstGeom prst="rect">
            <a:avLst/>
          </a:prstGeom>
          <a:noFill/>
        </p:spPr>
        <p:txBody>
          <a:bodyPr>
            <a:spAutoFit/>
          </a:bodyPr>
          <a:lstStyle/>
          <a:p>
            <a:pPr algn="ctr" fontAlgn="auto">
              <a:spcBef>
                <a:spcPts val="0"/>
              </a:spcBef>
              <a:spcAft>
                <a:spcPts val="0"/>
              </a:spcAft>
              <a:defRPr/>
            </a:pPr>
            <a:r>
              <a:rPr lang="pt-BR" sz="3200" b="1" dirty="0">
                <a:solidFill>
                  <a:schemeClr val="bg1"/>
                </a:solidFill>
                <a:effectLst>
                  <a:outerShdw blurRad="50800" dist="50800" dir="5400000" algn="ctr" rotWithShape="0">
                    <a:schemeClr val="tx1"/>
                  </a:outerShdw>
                </a:effectLst>
                <a:latin typeface="Futura Md BT" pitchFamily="34" charset="0"/>
              </a:rPr>
              <a:t>No final do milênio serão destruídos definitivamente pela segunda morte.</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A731E1F-03F7-AC4D-A106-8545FADBF821}"/>
              </a:ext>
            </a:extLst>
          </p:cNvPr>
          <p:cNvSpPr txBox="1"/>
          <p:nvPr/>
        </p:nvSpPr>
        <p:spPr>
          <a:xfrm>
            <a:off x="3714750" y="1101725"/>
            <a:ext cx="4500563" cy="3970338"/>
          </a:xfrm>
          <a:prstGeom prst="rect">
            <a:avLst/>
          </a:prstGeom>
          <a:noFill/>
        </p:spPr>
        <p:txBody>
          <a:bodyPr>
            <a:spAutoFit/>
          </a:bodyPr>
          <a:lstStyle/>
          <a:p>
            <a:pPr algn="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Roy Allan Anderson, em seu livro “O Apocalipse Revelado”, nos diz que nos ajudará muito na compreensão desta figura profética, termos algumas noções de como eram as bodas ou casamentos orientais.</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529634E-DEAE-E8E2-37AE-6FD93AB6F114}"/>
              </a:ext>
            </a:extLst>
          </p:cNvPr>
          <p:cNvSpPr txBox="1"/>
          <p:nvPr/>
        </p:nvSpPr>
        <p:spPr>
          <a:xfrm>
            <a:off x="214313" y="357188"/>
            <a:ext cx="7286625" cy="769937"/>
          </a:xfrm>
          <a:prstGeom prst="rect">
            <a:avLst/>
          </a:prstGeom>
          <a:noFill/>
        </p:spPr>
        <p:txBody>
          <a:bodyPr>
            <a:spAutoFit/>
          </a:bodyPr>
          <a:lstStyle/>
          <a:p>
            <a:pP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CASAMENTO ORIENTAL</a:t>
            </a:r>
          </a:p>
        </p:txBody>
      </p:sp>
      <p:sp>
        <p:nvSpPr>
          <p:cNvPr id="3" name="CaixaDeTexto 2">
            <a:extLst>
              <a:ext uri="{FF2B5EF4-FFF2-40B4-BE49-F238E27FC236}">
                <a16:creationId xmlns:a16="http://schemas.microsoft.com/office/drawing/2014/main" id="{D16245F1-00ED-6A90-5ADC-0302E56456E4}"/>
              </a:ext>
            </a:extLst>
          </p:cNvPr>
          <p:cNvSpPr txBox="1"/>
          <p:nvPr/>
        </p:nvSpPr>
        <p:spPr>
          <a:xfrm>
            <a:off x="252413" y="1214438"/>
            <a:ext cx="5819775" cy="4708525"/>
          </a:xfrm>
          <a:prstGeom prst="rect">
            <a:avLst/>
          </a:prstGeom>
          <a:noFill/>
        </p:spPr>
        <p:txBody>
          <a:bodyPr>
            <a:spAutoFit/>
          </a:bodyPr>
          <a:lstStyle/>
          <a:p>
            <a:pPr marL="514350" indent="-514350" fontAlgn="auto">
              <a:spcBef>
                <a:spcPts val="1200"/>
              </a:spcBef>
              <a:spcAft>
                <a:spcPts val="0"/>
              </a:spcAft>
              <a:buFontTx/>
              <a:buAutoNum type="arabicPeriod"/>
              <a:defRPr/>
            </a:pPr>
            <a:r>
              <a:rPr lang="pt-BR" sz="2800" b="1" dirty="0">
                <a:solidFill>
                  <a:schemeClr val="bg1"/>
                </a:solidFill>
                <a:effectLst>
                  <a:outerShdw blurRad="50800" dist="50800" dir="5400000" algn="ctr" rotWithShape="0">
                    <a:schemeClr val="tx1"/>
                  </a:outerShdw>
                </a:effectLst>
                <a:latin typeface="Futura Md BT" pitchFamily="34" charset="0"/>
              </a:rPr>
              <a:t>O compromisso matrimonial, que tinha muito mais seriedade do que tem hoje no ocidente.</a:t>
            </a:r>
          </a:p>
          <a:p>
            <a:pPr marL="514350" indent="-514350" fontAlgn="auto">
              <a:spcBef>
                <a:spcPts val="1200"/>
              </a:spcBef>
              <a:spcAft>
                <a:spcPts val="0"/>
              </a:spcAft>
              <a:buFontTx/>
              <a:buAutoNum type="arabicPeriod"/>
              <a:defRPr/>
            </a:pPr>
            <a:r>
              <a:rPr lang="pt-BR" sz="2800" b="1" dirty="0">
                <a:solidFill>
                  <a:schemeClr val="bg1"/>
                </a:solidFill>
                <a:effectLst>
                  <a:outerShdw blurRad="50800" dist="50800" dir="5400000" algn="ctr" rotWithShape="0">
                    <a:schemeClr val="tx1"/>
                  </a:outerShdw>
                </a:effectLst>
                <a:latin typeface="Futura Md BT" pitchFamily="34" charset="0"/>
              </a:rPr>
              <a:t>O pagamento do dote matrimonial.</a:t>
            </a:r>
          </a:p>
          <a:p>
            <a:pPr marL="514350" indent="-514350" fontAlgn="auto">
              <a:spcBef>
                <a:spcPts val="1200"/>
              </a:spcBef>
              <a:spcAft>
                <a:spcPts val="0"/>
              </a:spcAft>
              <a:buFontTx/>
              <a:buAutoNum type="arabicPeriod"/>
              <a:defRPr/>
            </a:pPr>
            <a:r>
              <a:rPr lang="pt-BR" sz="2800" b="1" dirty="0">
                <a:solidFill>
                  <a:schemeClr val="bg1"/>
                </a:solidFill>
                <a:effectLst>
                  <a:outerShdw blurRad="50800" dist="50800" dir="5400000" algn="ctr" rotWithShape="0">
                    <a:schemeClr val="tx1"/>
                  </a:outerShdw>
                </a:effectLst>
                <a:latin typeface="Futura Md BT" pitchFamily="34" charset="0"/>
              </a:rPr>
              <a:t>O período de preparação pessoal da noiva para as bodas, durante o qual o noivo preparava o lar.</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7423730-6172-FD36-B2AF-36DCCAA640C7}"/>
              </a:ext>
            </a:extLst>
          </p:cNvPr>
          <p:cNvSpPr txBox="1"/>
          <p:nvPr/>
        </p:nvSpPr>
        <p:spPr>
          <a:xfrm>
            <a:off x="214313" y="357188"/>
            <a:ext cx="7286625" cy="769937"/>
          </a:xfrm>
          <a:prstGeom prst="rect">
            <a:avLst/>
          </a:prstGeom>
          <a:noFill/>
        </p:spPr>
        <p:txBody>
          <a:bodyPr>
            <a:spAutoFit/>
          </a:bodyPr>
          <a:lstStyle/>
          <a:p>
            <a:pPr fontAlgn="auto">
              <a:spcBef>
                <a:spcPts val="0"/>
              </a:spcBef>
              <a:spcAft>
                <a:spcPts val="0"/>
              </a:spcAft>
              <a:defRPr/>
            </a:pPr>
            <a:r>
              <a:rPr lang="pt-BR" sz="4400" b="1" dirty="0">
                <a:solidFill>
                  <a:srgbClr val="FFC000"/>
                </a:solidFill>
                <a:effectLst>
                  <a:outerShdw blurRad="50800" dist="50800" dir="5400000" algn="ctr" rotWithShape="0">
                    <a:schemeClr val="tx1"/>
                  </a:outerShdw>
                </a:effectLst>
                <a:latin typeface="Futura Md BT" pitchFamily="34" charset="0"/>
              </a:rPr>
              <a:t>CASAMENTO ORIENTAL</a:t>
            </a:r>
          </a:p>
        </p:txBody>
      </p:sp>
      <p:sp>
        <p:nvSpPr>
          <p:cNvPr id="3" name="CaixaDeTexto 2">
            <a:extLst>
              <a:ext uri="{FF2B5EF4-FFF2-40B4-BE49-F238E27FC236}">
                <a16:creationId xmlns:a16="http://schemas.microsoft.com/office/drawing/2014/main" id="{5D9D011D-278E-C6DE-408A-39986EB6D072}"/>
              </a:ext>
            </a:extLst>
          </p:cNvPr>
          <p:cNvSpPr txBox="1"/>
          <p:nvPr/>
        </p:nvSpPr>
        <p:spPr>
          <a:xfrm>
            <a:off x="252413" y="1214438"/>
            <a:ext cx="5819775" cy="4554537"/>
          </a:xfrm>
          <a:prstGeom prst="rect">
            <a:avLst/>
          </a:prstGeom>
          <a:noFill/>
        </p:spPr>
        <p:txBody>
          <a:bodyPr>
            <a:spAutoFit/>
          </a:bodyPr>
          <a:lstStyle/>
          <a:p>
            <a:pPr marL="514350" indent="-514350" fontAlgn="auto">
              <a:spcBef>
                <a:spcPts val="1200"/>
              </a:spcBef>
              <a:spcAft>
                <a:spcPts val="0"/>
              </a:spcAft>
              <a:buFont typeface="+mj-lt"/>
              <a:buAutoNum type="arabicPeriod" startAt="4"/>
              <a:defRPr/>
            </a:pPr>
            <a:r>
              <a:rPr lang="pt-BR" sz="2800" b="1" dirty="0">
                <a:solidFill>
                  <a:schemeClr val="bg1"/>
                </a:solidFill>
                <a:effectLst>
                  <a:outerShdw blurRad="50800" dist="50800" dir="5400000" algn="ctr" rotWithShape="0">
                    <a:schemeClr val="tx1"/>
                  </a:outerShdw>
                </a:effectLst>
                <a:latin typeface="Futura Md BT" pitchFamily="34" charset="0"/>
              </a:rPr>
              <a:t>A cerimônia das bodas, que não se realizava na igreja como fazemos hoje. Cerimônia simples, apenas para reconhecimento público do pedido de união, pondo sua capa nos ombros da noiva.</a:t>
            </a:r>
          </a:p>
          <a:p>
            <a:pPr marL="514350" indent="-514350" fontAlgn="auto">
              <a:spcBef>
                <a:spcPts val="1200"/>
              </a:spcBef>
              <a:spcAft>
                <a:spcPts val="0"/>
              </a:spcAft>
              <a:buFont typeface="+mj-lt"/>
              <a:buAutoNum type="arabicPeriod" startAt="4"/>
              <a:defRPr/>
            </a:pPr>
            <a:r>
              <a:rPr lang="pt-BR" sz="2800" b="1" dirty="0">
                <a:solidFill>
                  <a:schemeClr val="bg1"/>
                </a:solidFill>
                <a:effectLst>
                  <a:outerShdw blurRad="50800" dist="50800" dir="5400000" algn="ctr" rotWithShape="0">
                    <a:schemeClr val="tx1"/>
                  </a:outerShdw>
                </a:effectLst>
                <a:latin typeface="Futura Md BT" pitchFamily="34" charset="0"/>
              </a:rPr>
              <a:t>A festa era, normalmente, na casa do noivo.</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C85C66A-B82B-AD05-480F-D6CB2CD4D9AD}"/>
              </a:ext>
            </a:extLst>
          </p:cNvPr>
          <p:cNvSpPr txBox="1"/>
          <p:nvPr/>
        </p:nvSpPr>
        <p:spPr>
          <a:xfrm>
            <a:off x="3071813" y="1874838"/>
            <a:ext cx="5143500" cy="2554287"/>
          </a:xfrm>
          <a:prstGeom prst="rect">
            <a:avLst/>
          </a:prstGeom>
          <a:noFill/>
        </p:spPr>
        <p:txBody>
          <a:bodyPr>
            <a:spAutoFit/>
          </a:bodyPr>
          <a:lstStyle/>
          <a:p>
            <a:pPr algn="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Quem é a noiva com quem o Cordeiro Se casará?</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F17D62D-8B12-8398-BDCE-6BC1035C6B0D}"/>
              </a:ext>
            </a:extLst>
          </p:cNvPr>
          <p:cNvSpPr txBox="1"/>
          <p:nvPr/>
        </p:nvSpPr>
        <p:spPr>
          <a:xfrm>
            <a:off x="571500" y="1928813"/>
            <a:ext cx="4214813" cy="26781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“Então, veio um dos sete anjos que tem as sete taças cheias dos últimos sete flagelos e falou comigo dizendo: Vem, mostrar-te-ei a noiva, a esposa do Cordeiro.” </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B10CE1C-556E-C5B9-0F19-06451556D71D}"/>
              </a:ext>
            </a:extLst>
          </p:cNvPr>
          <p:cNvSpPr txBox="1"/>
          <p:nvPr/>
        </p:nvSpPr>
        <p:spPr>
          <a:xfrm>
            <a:off x="571500" y="523875"/>
            <a:ext cx="4500563" cy="5262563"/>
          </a:xfrm>
          <a:prstGeom prst="rect">
            <a:avLst/>
          </a:prstGeom>
          <a:noFill/>
        </p:spPr>
        <p:txBody>
          <a:bodyPr>
            <a:spAutoFit/>
          </a:bodyPr>
          <a:lstStyle/>
          <a:p>
            <a:pP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A Nova Jerusalém, símbolo do remanescente fiel, é a esposa de Cristo. A referência aqui não é ao edifício da igreja, pois Apocalipse 19:7 e 8, fala de pessoas justificadas pelo Senhor e que vivem em harmonia com a vontade de Deus. </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37D3E5D-20B8-8BAE-F18B-AC93193662D0}"/>
              </a:ext>
            </a:extLst>
          </p:cNvPr>
          <p:cNvSpPr txBox="1"/>
          <p:nvPr/>
        </p:nvSpPr>
        <p:spPr>
          <a:xfrm>
            <a:off x="571500" y="1874838"/>
            <a:ext cx="5143500" cy="2554287"/>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Quando se manifestou o interesse de Cristo por sua igreja?</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2B6C172-ED44-A3D3-BFA7-D6F9E6C3CAEC}"/>
              </a:ext>
            </a:extLst>
          </p:cNvPr>
          <p:cNvSpPr txBox="1"/>
          <p:nvPr/>
        </p:nvSpPr>
        <p:spPr>
          <a:xfrm>
            <a:off x="714375" y="1978025"/>
            <a:ext cx="4000500"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“Assim como nos escolheu, nele, antes da fundação do mundo, para sermos santos e irrepreensíveis perante Ele; e em amor.” </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9FEA30-AEDF-1CEC-0767-89BE131A9132}"/>
              </a:ext>
            </a:extLst>
          </p:cNvPr>
          <p:cNvSpPr txBox="1"/>
          <p:nvPr/>
        </p:nvSpPr>
        <p:spPr>
          <a:xfrm>
            <a:off x="571500" y="1874838"/>
            <a:ext cx="5143500" cy="2554287"/>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Quando se concretizou o compromisso matrimonial?</a:t>
            </a: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CBCF19D-1EAE-EA44-A3DA-597A308462D0}"/>
              </a:ext>
            </a:extLst>
          </p:cNvPr>
          <p:cNvSpPr txBox="1"/>
          <p:nvPr/>
        </p:nvSpPr>
        <p:spPr>
          <a:xfrm>
            <a:off x="714375" y="1978025"/>
            <a:ext cx="4000500"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“Desposar-te-ei comigo para sempre, desposar-te-ei comigo em justiça, e em juízo, e em benignidade, e em misericórdias.” </a:t>
            </a: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2D6912E-4E67-4A50-847E-EC006DCE26C6}"/>
              </a:ext>
            </a:extLst>
          </p:cNvPr>
          <p:cNvSpPr txBox="1"/>
          <p:nvPr/>
        </p:nvSpPr>
        <p:spPr>
          <a:xfrm>
            <a:off x="571500" y="1214438"/>
            <a:ext cx="5143500" cy="3786187"/>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Qual foi o dote que Nosso Senhor Jesus Cristo pagou para ter direito de receber sua igreja como esposa?</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562BDB4-7ABF-DA91-E48C-98FBB865BDD5}"/>
              </a:ext>
            </a:extLst>
          </p:cNvPr>
          <p:cNvSpPr txBox="1"/>
          <p:nvPr/>
        </p:nvSpPr>
        <p:spPr>
          <a:xfrm>
            <a:off x="714375" y="1978025"/>
            <a:ext cx="4000500" cy="267811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“Sabendo que não foi mediante coisas corruptíveis, como prata ou ouro, que fostes resgatados do vosso fútil procedimento que vossos pais legaram” </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9BB8AFC-8B7E-2F1E-F4B6-7509B891EA02}"/>
              </a:ext>
            </a:extLst>
          </p:cNvPr>
          <p:cNvSpPr txBox="1"/>
          <p:nvPr/>
        </p:nvSpPr>
        <p:spPr>
          <a:xfrm>
            <a:off x="714375" y="1428750"/>
            <a:ext cx="4929188" cy="3170238"/>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faria o Senhor Jesus durante o período de preparação de sua esposa?</a:t>
            </a: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CF1C26E-B7EF-D69F-07F2-5B8DA72E8B28}"/>
              </a:ext>
            </a:extLst>
          </p:cNvPr>
          <p:cNvSpPr txBox="1"/>
          <p:nvPr/>
        </p:nvSpPr>
        <p:spPr>
          <a:xfrm>
            <a:off x="571500" y="1035050"/>
            <a:ext cx="4214813" cy="489426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“Não se turbe o vosso coração, credes em Deus, crede também em mim. Na casa de meu Pai há muitas moradas, se assim não fora, eu vo-lo teria dito. Pois vou preparar-vos lugar. E quando eu for, e vos preparar-vos lugar, voltarei e os levarei para mim mesmo, para que onde eu estiver, estejais vós também.” </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4439A2E-1A22-9745-361D-C3EA7D3B43FA}"/>
              </a:ext>
            </a:extLst>
          </p:cNvPr>
          <p:cNvSpPr txBox="1"/>
          <p:nvPr/>
        </p:nvSpPr>
        <p:spPr>
          <a:xfrm>
            <a:off x="500063" y="627063"/>
            <a:ext cx="4214812" cy="5016500"/>
          </a:xfrm>
          <a:prstGeom prst="rect">
            <a:avLst/>
          </a:prstGeom>
          <a:noFill/>
        </p:spPr>
        <p:txBody>
          <a:bodyPr>
            <a:spAutoFit/>
          </a:bodyPr>
          <a:lstStyle/>
          <a:p>
            <a:pPr fontAlgn="auto">
              <a:spcBef>
                <a:spcPts val="0"/>
              </a:spcBef>
              <a:spcAft>
                <a:spcPts val="0"/>
              </a:spcAft>
              <a:defRPr/>
            </a:pPr>
            <a:r>
              <a:rPr lang="pt-BR" sz="3200" b="1" dirty="0">
                <a:solidFill>
                  <a:schemeClr val="bg1"/>
                </a:solidFill>
                <a:effectLst>
                  <a:outerShdw blurRad="50800" dist="50800" dir="5400000" algn="ctr" rotWithShape="0">
                    <a:schemeClr val="tx1"/>
                  </a:outerShdw>
                </a:effectLst>
                <a:latin typeface="Futura Md BT" pitchFamily="34" charset="0"/>
              </a:rPr>
              <a:t>Jesus nos dá, em Sua revelação de Apocalipse, uma visão profética tridimensional de que finalmente chegaria a ser a história desde os dias apostólicos até o tempo do fim.</a:t>
            </a: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24E9861-D176-17F2-F79A-4619F4286C2C}"/>
              </a:ext>
            </a:extLst>
          </p:cNvPr>
          <p:cNvSpPr txBox="1"/>
          <p:nvPr/>
        </p:nvSpPr>
        <p:spPr>
          <a:xfrm>
            <a:off x="500063" y="357188"/>
            <a:ext cx="7358062" cy="1938337"/>
          </a:xfrm>
          <a:prstGeom prst="rect">
            <a:avLst/>
          </a:prstGeom>
          <a:noFill/>
        </p:spPr>
        <p:txBody>
          <a:bodyPr>
            <a:spAutoFit/>
          </a:bodyPr>
          <a:lstStyle/>
          <a:p>
            <a:pPr algn="ct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inclui a preparação da igreja para o encontro com Cristo, o esposo?</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E4FED13-082C-5A59-F249-5D116A0648A5}"/>
              </a:ext>
            </a:extLst>
          </p:cNvPr>
          <p:cNvSpPr txBox="1"/>
          <p:nvPr/>
        </p:nvSpPr>
        <p:spPr>
          <a:xfrm>
            <a:off x="571500" y="2276475"/>
            <a:ext cx="4214813" cy="1938338"/>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“Sendo justificados gratuitamente, por sua graça, mediante a redenção que há em Cristo Jesus.”</a:t>
            </a: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EB6DB7-B016-066E-1B99-4D65E37A52F3}"/>
              </a:ext>
            </a:extLst>
          </p:cNvPr>
          <p:cNvSpPr txBox="1"/>
          <p:nvPr/>
        </p:nvSpPr>
        <p:spPr>
          <a:xfrm>
            <a:off x="571500" y="1428750"/>
            <a:ext cx="4929188" cy="3170238"/>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De acordo com a revelação de Deus, quem são os bem-aventurados?</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AEAA76-66A2-FC1D-9156-4AABB4E10ADD}"/>
              </a:ext>
            </a:extLst>
          </p:cNvPr>
          <p:cNvSpPr txBox="1"/>
          <p:nvPr/>
        </p:nvSpPr>
        <p:spPr>
          <a:xfrm>
            <a:off x="571500" y="1857375"/>
            <a:ext cx="4214813" cy="3046413"/>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“Então, me falou o anjo: Escreve. </a:t>
            </a:r>
            <a:r>
              <a:rPr lang="pt-BR" sz="2400" b="1" dirty="0" err="1">
                <a:solidFill>
                  <a:schemeClr val="bg1"/>
                </a:solidFill>
                <a:effectLst>
                  <a:outerShdw blurRad="50800" dist="50800" dir="5400000" algn="ctr" rotWithShape="0">
                    <a:schemeClr val="tx1"/>
                  </a:outerShdw>
                </a:effectLst>
                <a:latin typeface="Futura Md BT" pitchFamily="34" charset="0"/>
              </a:rPr>
              <a:t>Bem-aventurados</a:t>
            </a:r>
            <a:r>
              <a:rPr lang="pt-BR" sz="2400" b="1" dirty="0">
                <a:solidFill>
                  <a:schemeClr val="bg1"/>
                </a:solidFill>
                <a:effectLst>
                  <a:outerShdw blurRad="50800" dist="50800" dir="5400000" algn="ctr" rotWithShape="0">
                    <a:schemeClr val="tx1"/>
                  </a:outerShdw>
                </a:effectLst>
                <a:latin typeface="Futura Md BT" pitchFamily="34" charset="0"/>
              </a:rPr>
              <a:t> aqueles que são chamados à ceia das bodas do Cordeiro. E acrescentou: São estas as verdadeiras palavras do Senhor.” </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C7C54D3-130E-B72E-1DE6-A6DC5F32E89E}"/>
              </a:ext>
            </a:extLst>
          </p:cNvPr>
          <p:cNvSpPr txBox="1"/>
          <p:nvPr/>
        </p:nvSpPr>
        <p:spPr>
          <a:xfrm>
            <a:off x="571500" y="565150"/>
            <a:ext cx="5357813" cy="5078413"/>
          </a:xfrm>
          <a:prstGeom prst="rect">
            <a:avLst/>
          </a:prstGeom>
          <a:noFill/>
        </p:spPr>
        <p:txBody>
          <a:bodyPr>
            <a:spAutoFit/>
          </a:bodyPr>
          <a:lstStyle/>
          <a:p>
            <a:pPr fontAlgn="auto">
              <a:spcBef>
                <a:spcPts val="0"/>
              </a:spcBef>
              <a:spcAft>
                <a:spcPts val="0"/>
              </a:spcAft>
              <a:defRPr/>
            </a:pPr>
            <a:r>
              <a:rPr lang="pt-BR" sz="3600" b="1" dirty="0">
                <a:solidFill>
                  <a:srgbClr val="FFC000"/>
                </a:solidFill>
                <a:effectLst>
                  <a:outerShdw blurRad="50800" dist="50800" dir="5400000" algn="ctr" rotWithShape="0">
                    <a:schemeClr val="tx1"/>
                  </a:outerShdw>
                </a:effectLst>
                <a:latin typeface="Futura Md BT" pitchFamily="34" charset="0"/>
              </a:rPr>
              <a:t>Antes de deixar as cortes de glória, depois de terminada a intercessão, Jesus se apresenta ante o Pai e recebe o domínio, a glória e o reino: Que anúncio se fará então?</a:t>
            </a: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8C7560-CD5C-6384-6ECF-5AC4C0FC2016}"/>
              </a:ext>
            </a:extLst>
          </p:cNvPr>
          <p:cNvSpPr txBox="1"/>
          <p:nvPr/>
        </p:nvSpPr>
        <p:spPr>
          <a:xfrm>
            <a:off x="642938" y="2120900"/>
            <a:ext cx="4214812" cy="2308225"/>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“Alegremo-nos, exultemos e demos-lhe</a:t>
            </a:r>
            <a:br>
              <a:rPr lang="pt-BR" sz="2400" b="1" dirty="0">
                <a:solidFill>
                  <a:schemeClr val="bg1"/>
                </a:solidFill>
                <a:effectLst>
                  <a:outerShdw blurRad="50800" dist="50800" dir="5400000" algn="ctr" rotWithShape="0">
                    <a:schemeClr val="tx1"/>
                  </a:outerShdw>
                </a:effectLst>
                <a:latin typeface="Futura Md BT" pitchFamily="34" charset="0"/>
              </a:rPr>
            </a:br>
            <a:r>
              <a:rPr lang="pt-BR" sz="2400" b="1" dirty="0">
                <a:solidFill>
                  <a:schemeClr val="bg1"/>
                </a:solidFill>
                <a:effectLst>
                  <a:outerShdw blurRad="50800" dist="50800" dir="5400000" algn="ctr" rotWithShape="0">
                    <a:schemeClr val="tx1"/>
                  </a:outerShdw>
                </a:effectLst>
                <a:latin typeface="Futura Md BT" pitchFamily="34" charset="0"/>
              </a:rPr>
              <a:t>a glória, porque são chegadas as bodas do cordeiro, cuja esposa já se ataviou.” </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D2BB114-6BB6-8014-2E74-46FEDF610382}"/>
              </a:ext>
            </a:extLst>
          </p:cNvPr>
          <p:cNvSpPr txBox="1"/>
          <p:nvPr/>
        </p:nvSpPr>
        <p:spPr>
          <a:xfrm>
            <a:off x="571500" y="1071563"/>
            <a:ext cx="5143500" cy="4278312"/>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PROFECIA DAS SETE TROMBETAS</a:t>
            </a:r>
          </a:p>
          <a:p>
            <a:pPr fontAlgn="auto">
              <a:spcBef>
                <a:spcPts val="0"/>
              </a:spcBef>
              <a:spcAft>
                <a:spcPts val="0"/>
              </a:spcAft>
              <a:defRPr/>
            </a:pPr>
            <a:endParaRPr lang="pt-BR" sz="3200" b="1" dirty="0">
              <a:solidFill>
                <a:schemeClr val="bg1"/>
              </a:solidFill>
              <a:effectLst>
                <a:outerShdw blurRad="50800" dist="50800" dir="5400000" algn="ctr" rotWithShape="0">
                  <a:schemeClr val="tx1"/>
                </a:outerShdw>
              </a:effectLst>
              <a:latin typeface="Futura Md BT" pitchFamily="34" charset="0"/>
            </a:endParaRPr>
          </a:p>
          <a:p>
            <a:pPr fontAlgn="auto">
              <a:spcBef>
                <a:spcPts val="0"/>
              </a:spcBef>
              <a:spcAft>
                <a:spcPts val="0"/>
              </a:spcAft>
              <a:defRPr/>
            </a:pPr>
            <a:r>
              <a:rPr lang="pt-BR" sz="3200" b="1" dirty="0">
                <a:solidFill>
                  <a:schemeClr val="bg1"/>
                </a:solidFill>
                <a:effectLst>
                  <a:outerShdw blurRad="50800" dist="50800" dir="5400000" algn="ctr" rotWithShape="0">
                    <a:schemeClr val="tx1"/>
                  </a:outerShdw>
                </a:effectLst>
                <a:latin typeface="Futura Md BT" pitchFamily="34" charset="0"/>
              </a:rPr>
              <a:t>As sete trombetas pintam a história militar que ocorreria na era cristã em relação a igreja.</a:t>
            </a:r>
            <a:endParaRPr lang="pt-BR" sz="4000" b="1" dirty="0">
              <a:solidFill>
                <a:srgbClr val="FFC000"/>
              </a:solidFill>
              <a:effectLst>
                <a:outerShdw blurRad="50800" dist="50800" dir="5400000" algn="ctr" rotWithShape="0">
                  <a:schemeClr val="tx1"/>
                </a:outerShdw>
              </a:effectLst>
              <a:latin typeface="Futura Md BT" pitchFamily="34" charset="0"/>
            </a:endParaRP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44C9F25-F8EA-35D3-171B-7490BDB5B312}"/>
              </a:ext>
            </a:extLst>
          </p:cNvPr>
          <p:cNvSpPr txBox="1"/>
          <p:nvPr/>
        </p:nvSpPr>
        <p:spPr>
          <a:xfrm>
            <a:off x="428625" y="284163"/>
            <a:ext cx="4500563" cy="5632450"/>
          </a:xfrm>
          <a:prstGeom prst="rect">
            <a:avLst/>
          </a:prstGeom>
          <a:noFill/>
        </p:spPr>
        <p:txBody>
          <a:bodyPr>
            <a:spAutoFit/>
          </a:bodyPr>
          <a:lstStyle/>
          <a:p>
            <a:pP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As primeiras quatro trombetas de Apocalipse 8:6-13, mostram a desintegração do império romano (tanto do oriente como do ocidente), fustigado pelas tribos bárbaras, as quais prepararam o caminho para Roma papal. Tanto Daniel como o Apocalipse profetizam que este poder religioso perseguiria durante 1.260 anos os que cressem na Bíblia.</a:t>
            </a: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0B9745E-9F9D-41E9-73D7-EA7243A3E6A0}"/>
              </a:ext>
            </a:extLst>
          </p:cNvPr>
          <p:cNvSpPr txBox="1"/>
          <p:nvPr/>
        </p:nvSpPr>
        <p:spPr>
          <a:xfrm>
            <a:off x="571500" y="642938"/>
            <a:ext cx="4000500" cy="4832350"/>
          </a:xfrm>
          <a:prstGeom prst="rect">
            <a:avLst/>
          </a:prstGeom>
          <a:noFill/>
        </p:spPr>
        <p:txBody>
          <a:bodyPr>
            <a:spAutoFit/>
          </a:bodyPr>
          <a:lstStyle/>
          <a:p>
            <a:pPr fontAlgn="auto">
              <a:spcBef>
                <a:spcPts val="0"/>
              </a:spcBef>
              <a:spcAft>
                <a:spcPts val="0"/>
              </a:spcAft>
              <a:defRPr/>
            </a:pPr>
            <a:r>
              <a:rPr lang="pt-BR" sz="2800" b="1" dirty="0">
                <a:solidFill>
                  <a:schemeClr val="bg1"/>
                </a:solidFill>
                <a:effectLst>
                  <a:outerShdw blurRad="50800" dist="50800" dir="5400000" algn="ctr" rotWithShape="0">
                    <a:schemeClr val="tx1"/>
                  </a:outerShdw>
                </a:effectLst>
                <a:latin typeface="Futura Md BT" pitchFamily="34" charset="0"/>
              </a:rPr>
              <a:t>A quinta e sexta trombeta em Apocalipse 9:1-21, descrevem a investida das tribos maometanas, sob o comando de vários líderes, constituindo-se em outro poder que lutaria contra o cristianismo.</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3A5AA2-24A5-0F1C-F108-7954C05EB2DF}"/>
              </a:ext>
            </a:extLst>
          </p:cNvPr>
          <p:cNvSpPr txBox="1"/>
          <p:nvPr/>
        </p:nvSpPr>
        <p:spPr>
          <a:xfrm>
            <a:off x="533400" y="298450"/>
            <a:ext cx="5143500" cy="5632450"/>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A sétima trombeta apresenta o tempo do fim quando o remanescente fiel proclama o evangelho eterno e a mensagem dos três anjos a todo o mundo.</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EA5792C-7278-6591-C0F0-22BAAD1EAD48}"/>
              </a:ext>
            </a:extLst>
          </p:cNvPr>
          <p:cNvSpPr txBox="1"/>
          <p:nvPr/>
        </p:nvSpPr>
        <p:spPr>
          <a:xfrm>
            <a:off x="571500" y="1660525"/>
            <a:ext cx="5143500" cy="2554288"/>
          </a:xfrm>
          <a:prstGeom prst="rect">
            <a:avLst/>
          </a:prstGeom>
          <a:noFill/>
        </p:spPr>
        <p:txBody>
          <a:bodyPr>
            <a:spAutoFit/>
          </a:bodyPr>
          <a:lstStyle/>
          <a:p>
            <a:pPr fontAlgn="auto">
              <a:spcBef>
                <a:spcPts val="0"/>
              </a:spcBef>
              <a:spcAft>
                <a:spcPts val="0"/>
              </a:spcAft>
              <a:defRPr/>
            </a:pPr>
            <a:r>
              <a:rPr lang="pt-BR" sz="4000" b="1" dirty="0">
                <a:solidFill>
                  <a:srgbClr val="FFC000"/>
                </a:solidFill>
                <a:effectLst>
                  <a:outerShdw blurRad="50800" dist="50800" dir="5400000" algn="ctr" rotWithShape="0">
                    <a:schemeClr val="tx1"/>
                  </a:outerShdw>
                </a:effectLst>
                <a:latin typeface="Futura Md BT" pitchFamily="34" charset="0"/>
              </a:rPr>
              <a:t>Que eventos sucederiam no tempo da sétima trombeta?</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775D06A-A325-504E-EFFB-14D9B4F045E7}"/>
              </a:ext>
            </a:extLst>
          </p:cNvPr>
          <p:cNvSpPr txBox="1"/>
          <p:nvPr/>
        </p:nvSpPr>
        <p:spPr>
          <a:xfrm>
            <a:off x="500063" y="1928813"/>
            <a:ext cx="4214812" cy="3046412"/>
          </a:xfrm>
          <a:prstGeom prst="rect">
            <a:avLst/>
          </a:prstGeom>
          <a:noFill/>
        </p:spPr>
        <p:txBody>
          <a:bodyPr>
            <a:spAutoFit/>
          </a:bodyPr>
          <a:lstStyle/>
          <a:p>
            <a:pPr algn="ctr" fontAlgn="auto">
              <a:spcBef>
                <a:spcPts val="0"/>
              </a:spcBef>
              <a:spcAft>
                <a:spcPts val="0"/>
              </a:spcAft>
              <a:defRPr/>
            </a:pPr>
            <a:r>
              <a:rPr lang="pt-BR" sz="2400" b="1" dirty="0">
                <a:solidFill>
                  <a:schemeClr val="bg1"/>
                </a:solidFill>
                <a:effectLst>
                  <a:outerShdw blurRad="50800" dist="50800" dir="5400000" algn="ctr" rotWithShape="0">
                    <a:schemeClr val="tx1"/>
                  </a:outerShdw>
                </a:effectLst>
                <a:latin typeface="Futura Md BT" pitchFamily="34" charset="0"/>
              </a:rPr>
              <a:t>“O sétimo anjo tocou a trombeta, e houve no céu grandes vozes, dizendo: O reino do mundo se tornou de nosso Senhor e do seu Cristo, e Ele reinará pelos séculos dos séculos.”</a:t>
            </a: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1032</Words>
  <Application>Microsoft Office PowerPoint</Application>
  <PresentationFormat>Apresentação na tela (4:3)</PresentationFormat>
  <Paragraphs>41</Paragraphs>
  <Slides>35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35</vt:i4>
      </vt:variant>
    </vt:vector>
  </HeadingPairs>
  <TitlesOfParts>
    <vt:vector size="39" baseType="lpstr">
      <vt:lpstr>Arial</vt:lpstr>
      <vt:lpstr>Calibri</vt:lpstr>
      <vt:lpstr>Futura Md BT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Fabio Bergamo</dc:creator>
  <cp:lastModifiedBy>Pr. Marcelo Carvalho</cp:lastModifiedBy>
  <cp:revision>5</cp:revision>
  <dcterms:created xsi:type="dcterms:W3CDTF">2009-01-04T15:32:33Z</dcterms:created>
  <dcterms:modified xsi:type="dcterms:W3CDTF">2022-05-19T17:35:54Z</dcterms:modified>
</cp:coreProperties>
</file>