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7" r:id="rId7"/>
    <p:sldId id="262" r:id="rId8"/>
    <p:sldId id="268" r:id="rId9"/>
    <p:sldId id="269" r:id="rId10"/>
    <p:sldId id="270" r:id="rId11"/>
    <p:sldId id="271" r:id="rId12"/>
    <p:sldId id="272" r:id="rId13"/>
    <p:sldId id="274" r:id="rId14"/>
    <p:sldId id="283" r:id="rId15"/>
    <p:sldId id="275" r:id="rId16"/>
    <p:sldId id="276" r:id="rId17"/>
    <p:sldId id="277" r:id="rId18"/>
    <p:sldId id="278" r:id="rId19"/>
    <p:sldId id="279" r:id="rId20"/>
    <p:sldId id="280" r:id="rId21"/>
    <p:sldId id="261" r:id="rId22"/>
    <p:sldId id="266" r:id="rId23"/>
    <p:sldId id="282" r:id="rId2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CC66"/>
    <a:srgbClr val="FFFFCC"/>
    <a:srgbClr val="FFCCCC"/>
    <a:srgbClr val="FFCC99"/>
    <a:srgbClr val="CCFF33"/>
    <a:srgbClr val="FF99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7EF9B-F327-41CC-91DC-CDE50FC1F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1F2D5-98B1-4BBD-9873-21828E3CA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B99E3F-F6A7-40A4-8BCF-37735E97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2C3FC0-91E4-473C-B51E-B407D149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1C26F0-42AF-42BA-8311-6F296FC6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516ED-356C-4476-A7E0-3BAD721BD5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940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44282-295C-4474-99B3-50D6340A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43D030-4FA7-449F-80D2-D8ED144CF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130016-7403-4B77-9063-B85D9CB0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AC1218-70B5-4227-B2BB-6CD71158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36BE0D-C3D5-43CE-B608-B78AB66E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89405-8DEC-4054-A3D3-323543E499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355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FCC6CA-5335-4BE3-ADFE-72FC81C2E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8194D6-FA56-47F9-9E48-708926C2B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2AE7F0-4823-4891-A332-44081AA9D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D17A7F-9D3D-48E2-9FFE-3B5AE8FC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649783-0568-41F0-B1D5-E93001AF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7AC6-74A0-4F1A-88E1-1CAEDF240E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252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9EDED-FA0C-489C-BE32-4BABFFB5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970B5-D821-46F2-B86A-24D4ABCC3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D9A5EF-57AE-4FCF-ACF2-D9A438EF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708B62-7BCD-4670-99A2-C6C15D42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E27530-BD5F-4044-9698-F8FFE364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92565-0126-4274-B093-28EA87A7AC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102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3020B-5FA3-4ABB-AC91-9D3F5589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810E7C-275E-4284-B895-3EDBDBAD1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45871D-1196-4E14-8704-36A117C6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A90F28-E859-4F41-AADC-A0D5B8E3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607572-D45D-4CB3-9FBA-2A2AB5FB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E9EC2-42D1-4FC9-97C6-793C6143B2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586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5CB74-5499-4BB5-A8D6-56E8EDFC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5C0969-C5F0-403A-9EDD-216BD1EE4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4247D1-1661-4243-9AE1-484E9FBD7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B1EDC8-AB79-4FFF-AE49-099022C9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8E82BF-6EA5-4EB3-AD6A-23674A87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2EE04F-E7B8-4CCE-AC91-B704ADBD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8A1B-E169-4DDC-BD43-AC2301890C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911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0D9BD-C24E-49D0-A3E8-E2FFB371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4797F5-B5B6-4DC1-B6F4-1E722113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2D2BEE-1F59-40EE-80C5-183046603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F97B14-66D5-4D11-BA81-A160C4DB6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D6E7A3A-9F70-4DE6-9A42-DD03ABCE3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F791749-6A22-4568-BA9B-A9637F73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E282623-BA35-443B-8546-69F4194C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E34E6B-839B-4470-ABF5-0CA4087D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E25EC-2202-44F6-A40D-F947C00D1F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924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7C55A-AE1F-414E-B9CA-3BFCAD8C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01B0DF-003A-45BC-97DF-82FA6BE0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5AF8734-F6E2-40CA-95A4-1D1B574D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E1CFCB-2C6F-4DFA-AD1F-730A89C5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C5295-178E-421C-B671-AEA89F3FA3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511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350FE2-E387-4205-B7C0-A426E71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CB47FE-0961-4C3F-BB13-5746D045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AFF117-5E00-40B5-A1F9-30C8C5AE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05089-D734-4213-8355-7175B9C65D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932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9BCD1-859B-40D0-A4E7-8F118194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23365-CDA6-4AEF-BD70-1EC591DF5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006233-9767-4E1E-ABCC-972010582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1A9E71-A739-4201-A78A-E448782A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40C91B-04DB-4DE3-BB13-9F432848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DF0500-D511-475C-A348-190D0DEA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3C5E-8205-4C89-AC20-72E240B920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154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33DB8-DAF4-4AE2-AC84-51277F1F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814425F-83D7-4C2E-800D-93F49A3F4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EF74BC-3F24-4203-A0E4-EC120CEA1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519BFB-EDE7-40A3-B222-78338CC1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CA5789-BF4F-4030-B07E-512E524B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B3CB8A-A117-43A6-B540-CAD1275A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C8FAD-C824-4F62-935C-18E5120C9C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616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5172F5-1C3E-4F15-A8C4-0BA991306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3CA387-F507-4663-9FBC-2A19F0FAF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D9A53A-71E5-4C9E-8991-14E3BDFC6F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B7542B-27BD-4960-B8D4-D8C1A8C48E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B8FD123-E28F-4817-AE72-888875100E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63B3D8-2722-4B1B-AAB1-59D8FA5878A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>
            <a:extLst>
              <a:ext uri="{FF2B5EF4-FFF2-40B4-BE49-F238E27FC236}">
                <a16:creationId xmlns:a16="http://schemas.microsoft.com/office/drawing/2014/main" id="{DA838930-73A0-4689-9826-1F82A63A9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orelPhotoPaint.Image.9" r:id="rId3" imgW="8126984" imgH="6095238" progId="CorelPhotoPaint.Image.9">
                  <p:embed/>
                </p:oleObj>
              </mc:Choice>
              <mc:Fallback>
                <p:oleObj name="CorelPhotoPaint.Image.9" r:id="rId3" imgW="8126984" imgH="6095238" progId="CorelPhotoPaint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9">
            <a:extLst>
              <a:ext uri="{FF2B5EF4-FFF2-40B4-BE49-F238E27FC236}">
                <a16:creationId xmlns:a16="http://schemas.microsoft.com/office/drawing/2014/main" id="{67884894-7110-45CE-8782-60EA2CE5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60400"/>
            <a:ext cx="82931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FCF05C5A-5602-4E49-A366-229E0D45A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83050"/>
            <a:ext cx="5334000" cy="15557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APOCALIPSE - Um livro aberto</a:t>
            </a: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2655C8B9-84D8-4467-A179-BD9116B43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19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utoUpdateAnimBg="0"/>
      <p:bldP spid="2058" grpId="0" autoUpdateAnimBg="0"/>
      <p:bldP spid="205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>
            <a:extLst>
              <a:ext uri="{FF2B5EF4-FFF2-40B4-BE49-F238E27FC236}">
                <a16:creationId xmlns:a16="http://schemas.microsoft.com/office/drawing/2014/main" id="{32081C81-EB27-4C64-A961-1882DA38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F775DF61-D309-4D7C-B725-50BC6616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85975"/>
            <a:ext cx="74676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COMUNICAÇÃO   POR SÍMBOLOS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1FAB7030-18F8-4AF7-93CE-AFE3FACD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2" name="Object 14">
            <a:extLst>
              <a:ext uri="{FF2B5EF4-FFF2-40B4-BE49-F238E27FC236}">
                <a16:creationId xmlns:a16="http://schemas.microsoft.com/office/drawing/2014/main" id="{45943505-68BE-4EE5-89B2-CAAD67FF31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>
            <a:extLst>
              <a:ext uri="{FF2B5EF4-FFF2-40B4-BE49-F238E27FC236}">
                <a16:creationId xmlns:a16="http://schemas.microsoft.com/office/drawing/2014/main" id="{0BBC5C59-E70C-40C9-9B8A-8A909D6CD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7086600" cy="1031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método Deus usou para dar a João a revelação do Apocalipse?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648F4766-DB15-4CDA-B21C-33A9B0B8C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1522413"/>
            <a:ext cx="7737475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“O que vês escreve. ... Voltei-me para ver quem falava comigo e, voltado vi sete candeeiros de ouro” (Apocalipse 1:11 e 12). 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F104964B-A4EF-48D9-8A20-AA11F3B9E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24250"/>
            <a:ext cx="2590800" cy="2676525"/>
          </a:xfrm>
          <a:prstGeom prst="rect">
            <a:avLst/>
          </a:prstGeom>
          <a:solidFill>
            <a:srgbClr val="660033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73 vezes João diz “Eu vi” ou “olhei”    e “ouvi” no Apocalipse. Diríamos hoje que foram impressões audiovisuais. 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40FD9654-64A5-4455-9F35-BB44649F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46475"/>
            <a:ext cx="6019800" cy="3006725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1" name="Text Box 13">
            <a:extLst>
              <a:ext uri="{FF2B5EF4-FFF2-40B4-BE49-F238E27FC236}">
                <a16:creationId xmlns:a16="http://schemas.microsoft.com/office/drawing/2014/main" id="{F2F0D0E0-670B-4097-B5DA-9A4547FE4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utoUpdateAnimBg="0"/>
      <p:bldP spid="17415" grpId="0" autoUpdateAnimBg="0"/>
      <p:bldP spid="1741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4" name="Object 12">
            <a:extLst>
              <a:ext uri="{FF2B5EF4-FFF2-40B4-BE49-F238E27FC236}">
                <a16:creationId xmlns:a16="http://schemas.microsoft.com/office/drawing/2014/main" id="{1EB91A79-CE08-4D00-AE93-0335C5029D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5">
            <a:extLst>
              <a:ext uri="{FF2B5EF4-FFF2-40B4-BE49-F238E27FC236}">
                <a16:creationId xmlns:a16="http://schemas.microsoft.com/office/drawing/2014/main" id="{1850CDBC-15B5-4D31-B7D9-21DD25718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Por que Jesus falou em parábolas e nos deu o livro do Apocalipse em símbolos?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27E3D37E-2AB4-46B7-B2F9-BB426605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3200400" cy="4791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“A vós outros [aos discípulos] é dado conhecer os mistérios do reino   de Deus; aos demais, fala-se por parábolas, para que, vendo, não vejam; e, ouvindo, não entendam” (Lucas 8:10). 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5B461A54-CFAD-44AF-A644-ED0DC414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4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3" name="Object 13">
            <a:extLst>
              <a:ext uri="{FF2B5EF4-FFF2-40B4-BE49-F238E27FC236}">
                <a16:creationId xmlns:a16="http://schemas.microsoft.com/office/drawing/2014/main" id="{3F2B2B1A-F933-4150-895E-BA8A51C2C3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>
            <a:extLst>
              <a:ext uri="{FF2B5EF4-FFF2-40B4-BE49-F238E27FC236}">
                <a16:creationId xmlns:a16="http://schemas.microsoft.com/office/drawing/2014/main" id="{193FB107-7A7F-40C5-8016-2CD5B7104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67818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Dessa forma, somente os que estavam verdadeiramente interessados na mensagem de Deus compreendiam, pois buscavam explicação e persistiam na busca.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7AA0653E-057B-47CA-A39E-7C51602FA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19400"/>
            <a:ext cx="41910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Deve-se lembrar, também, que João estava preso em Patmos, e para que sua mensagem pudesse chegar até as igrejas, precisava estar codificada. Os cristãos entendiam a mensagem.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F360493C-1C25-4725-A5A6-6E502F4ED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  <p:graphicFrame>
        <p:nvGraphicFramePr>
          <p:cNvPr id="20494" name="Object 14">
            <a:extLst>
              <a:ext uri="{FF2B5EF4-FFF2-40B4-BE49-F238E27FC236}">
                <a16:creationId xmlns:a16="http://schemas.microsoft.com/office/drawing/2014/main" id="{DF5B8580-98AB-4AD5-A733-71C8FA010B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4550" y="3124200"/>
          <a:ext cx="291465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Image" r:id="rId5" imgW="3926580" imgH="4434875" progId="Photoshop.Image.5">
                  <p:embed/>
                </p:oleObj>
              </mc:Choice>
              <mc:Fallback>
                <p:oleObj name="Image" r:id="rId5" imgW="3926580" imgH="4434875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3124200"/>
                        <a:ext cx="2914650" cy="32924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utoUpdateAnimBg="0"/>
      <p:bldP spid="2048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8" name="Object 12">
            <a:extLst>
              <a:ext uri="{FF2B5EF4-FFF2-40B4-BE49-F238E27FC236}">
                <a16:creationId xmlns:a16="http://schemas.microsoft.com/office/drawing/2014/main" id="{CE2054BF-1F34-4AE0-96F1-3D708F9FCF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4" name="Picture 8">
            <a:extLst>
              <a:ext uri="{FF2B5EF4-FFF2-40B4-BE49-F238E27FC236}">
                <a16:creationId xmlns:a16="http://schemas.microsoft.com/office/drawing/2014/main" id="{BC959936-3F5B-4B20-A06D-08E41DA2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6" name="Line 10">
            <a:extLst>
              <a:ext uri="{FF2B5EF4-FFF2-40B4-BE49-F238E27FC236}">
                <a16:creationId xmlns:a16="http://schemas.microsoft.com/office/drawing/2014/main" id="{A10F612D-CCA9-4262-989B-5F59FC41D5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362200"/>
            <a:ext cx="76200" cy="1066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20AEB46C-720C-46CD-BD80-B153098A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311525"/>
            <a:ext cx="146526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FFFF00"/>
                </a:solidFill>
                <a:latin typeface="Tahoma" panose="020B0604030504040204" pitchFamily="34" charset="0"/>
              </a:rPr>
              <a:t>Patmos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4" name="Object 20">
            <a:extLst>
              <a:ext uri="{FF2B5EF4-FFF2-40B4-BE49-F238E27FC236}">
                <a16:creationId xmlns:a16="http://schemas.microsoft.com/office/drawing/2014/main" id="{8ADE2A90-983E-4714-AA99-850ED9DC4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5">
            <a:extLst>
              <a:ext uri="{FF2B5EF4-FFF2-40B4-BE49-F238E27FC236}">
                <a16:creationId xmlns:a16="http://schemas.microsoft.com/office/drawing/2014/main" id="{AD779FC3-6857-4C57-BB69-8D8990FBB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27050"/>
            <a:ext cx="7239000" cy="1031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Os símbolos não impedem a compreensão. A Bíblia provê a chave: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9C71472D-7D32-47CF-9ECC-22744F4C6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816100"/>
            <a:ext cx="4419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1.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Animal: Daniel 7:23  = 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D1B843BB-C166-4BC0-8C6B-C0D800707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1816100"/>
            <a:ext cx="1752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Reino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42172976-278F-48CF-AB45-765797668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501900"/>
            <a:ext cx="56388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2.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Águas: Apocalipse 17:15  = 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17856324-8CEF-464D-B7CD-86EF48616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501900"/>
            <a:ext cx="1752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Povos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1B8DFB7D-9373-484D-A05E-5E23E2B27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3246438"/>
            <a:ext cx="63246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3.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Dia profético: Ezequiel 4:6 e 7  = 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4D26BEC8-0B52-44D7-A95F-0E3A1B9D1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246438"/>
            <a:ext cx="1143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Ano</a:t>
            </a:r>
          </a:p>
        </p:txBody>
      </p:sp>
      <p:pic>
        <p:nvPicPr>
          <p:cNvPr id="21519" name="Picture 15">
            <a:extLst>
              <a:ext uri="{FF2B5EF4-FFF2-40B4-BE49-F238E27FC236}">
                <a16:creationId xmlns:a16="http://schemas.microsoft.com/office/drawing/2014/main" id="{409B4DB5-5325-4752-A421-2CB8F7E7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4181475"/>
            <a:ext cx="5251450" cy="2371725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3" name="Text Box 19">
            <a:extLst>
              <a:ext uri="{FF2B5EF4-FFF2-40B4-BE49-F238E27FC236}">
                <a16:creationId xmlns:a16="http://schemas.microsoft.com/office/drawing/2014/main" id="{6035DE37-25FA-4F0A-8F3F-582C1D2B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2" grpId="0" autoUpdateAnimBg="0"/>
      <p:bldP spid="21514" grpId="0" autoUpdateAnimBg="0"/>
      <p:bldP spid="21515" grpId="0" autoUpdateAnimBg="0"/>
      <p:bldP spid="21516" grpId="0" autoUpdateAnimBg="0"/>
      <p:bldP spid="21517" grpId="0" autoUpdateAnimBg="0"/>
      <p:bldP spid="2151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4" name="Picture 16">
            <a:extLst>
              <a:ext uri="{FF2B5EF4-FFF2-40B4-BE49-F238E27FC236}">
                <a16:creationId xmlns:a16="http://schemas.microsoft.com/office/drawing/2014/main" id="{5C63CB09-19B8-4CFB-9D9F-75CB54A6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47911EC8-546E-44C8-957B-02AE1262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33600"/>
            <a:ext cx="8153400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A AUTORIDADE DA PROFECIA BÍBLICA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A35C7236-EE5D-4360-9488-B53DB504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>
            <a:extLst>
              <a:ext uri="{FF2B5EF4-FFF2-40B4-BE49-F238E27FC236}">
                <a16:creationId xmlns:a16="http://schemas.microsoft.com/office/drawing/2014/main" id="{FFFFF5E3-01C8-40AC-928A-CB03FC2A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B69462CE-2739-422F-B292-31133C2C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7467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Quanta segurança existe        na palavra profética? 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3D61771F-23DB-4BCD-937E-FBFF3D409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4191000" cy="4702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“Porque não vos demos a conhecer o poder e a vinda de nosso Senhor Jesus Cristo seguindo fábulas engenhosamente inventadas, mas nós mesmos fomos testemunhas oculares da Sua majestade... Temos assim tanto mais confirmada a palavra profética, e fazeis bem em atendê-la” (II Pedro 1:16 e 19).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589B657F-F8F0-4263-96B2-08D5CDAE6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utoUpdateAnimBg="0"/>
      <p:bldP spid="2355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0" name="Object 14">
            <a:extLst>
              <a:ext uri="{FF2B5EF4-FFF2-40B4-BE49-F238E27FC236}">
                <a16:creationId xmlns:a16="http://schemas.microsoft.com/office/drawing/2014/main" id="{E1829A72-053A-4931-830A-8973AB9008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>
            <a:extLst>
              <a:ext uri="{FF2B5EF4-FFF2-40B4-BE49-F238E27FC236}">
                <a16:creationId xmlns:a16="http://schemas.microsoft.com/office/drawing/2014/main" id="{DD92FB94-E051-4CD0-A0A5-4E65C860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7467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De que coisas Deus nos adverte      ao interpretar a profecia? 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662CC3C1-81D6-4127-AD09-CCA07A3B7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57400"/>
            <a:ext cx="6834188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" panose="020B0604020202020204" pitchFamily="34" charset="0"/>
              </a:rPr>
              <a:t>“Nenhuma profecia da Escritura provém      de particular interpretação” (II Pedro 1:20).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5BF4686E-6087-463A-85B1-77FE7B723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3457575"/>
            <a:ext cx="6654800" cy="2187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" panose="020B0604020202020204" pitchFamily="34" charset="0"/>
              </a:rPr>
              <a:t>“...se alguém lhe fizer qualquer acréscimo... se alguém tirar qualquer coisa das palavras do livro desta profecia, Deus tirará a sua parte da árvore da vida” (Apocalipse 22:18 e 19).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7B39E52D-7853-444C-86A5-1F259C6DB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utoUpdateAnimBg="0"/>
      <p:bldP spid="24584" grpId="0" autoUpdateAnimBg="0"/>
      <p:bldP spid="2458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4" name="Picture 14">
            <a:extLst>
              <a:ext uri="{FF2B5EF4-FFF2-40B4-BE49-F238E27FC236}">
                <a16:creationId xmlns:a16="http://schemas.microsoft.com/office/drawing/2014/main" id="{E3CEBD91-2B7B-4D08-8E71-2BE2D366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D3C72D73-0217-4924-82BA-812EE20D6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"/>
            <a:ext cx="7467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Quanto da Santa Escritura                  é inspirado por Deus? 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55DCD9E0-4B5E-4DA0-85D7-86A00F0B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062538"/>
            <a:ext cx="4876800" cy="15668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“Toda a Escritura é divinamente inspirada” 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(II Timóteo 3:16).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2BCED182-1BF5-4A1C-8593-E9A0A5657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560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1" name="Object 19">
            <a:extLst>
              <a:ext uri="{FF2B5EF4-FFF2-40B4-BE49-F238E27FC236}">
                <a16:creationId xmlns:a16="http://schemas.microsoft.com/office/drawing/2014/main" id="{8463E2F4-E460-499E-8EFD-B271075A7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Text Box 9">
            <a:extLst>
              <a:ext uri="{FF2B5EF4-FFF2-40B4-BE49-F238E27FC236}">
                <a16:creationId xmlns:a16="http://schemas.microsoft.com/office/drawing/2014/main" id="{EF9766DE-BE7F-41A7-B2FD-D36FF0DA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BC1890AC-AC7F-4758-91DE-7DA78AE9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7924800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“Revelação de Jesus ... aos Seus servos”   (Apocalipse 1:1) 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21350C96-FC2C-4541-BFDE-81EA21E81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7467600" cy="1906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Tahoma" panose="020B0604030504040204" pitchFamily="34" charset="0"/>
              </a:rPr>
              <a:t>1.</a:t>
            </a: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 O Apocalipse não é um livro fechado. “Não seles as palavras deste livro” (Apoc. 22:10). Apo = Ocultar; Calipse = Revelar.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/>
              <a:t>  </a:t>
            </a:r>
          </a:p>
        </p:txBody>
      </p:sp>
      <p:sp>
        <p:nvSpPr>
          <p:cNvPr id="3088" name="Text Box 16">
            <a:extLst>
              <a:ext uri="{FF2B5EF4-FFF2-40B4-BE49-F238E27FC236}">
                <a16:creationId xmlns:a16="http://schemas.microsoft.com/office/drawing/2014/main" id="{98DDF78F-914F-4669-97C0-6126DBEC3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08325"/>
            <a:ext cx="8077200" cy="1522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Tahoma" panose="020B0604030504040204" pitchFamily="34" charset="0"/>
              </a:rPr>
              <a:t>2.</a:t>
            </a: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 É a revelação de Jesus Cristo. Nele Cristo é apresentado em Sua majestosa e sublime Pessoa.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/>
              <a:t>  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D7F28BF9-889A-4BC5-873E-9FED07B0B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283075"/>
            <a:ext cx="7239000" cy="2290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Tahoma" panose="020B0604030504040204" pitchFamily="34" charset="0"/>
              </a:rPr>
              <a:t>3.</a:t>
            </a: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 No Apocalipse Jesus revela Sua doutrina, Sua vontade e Seus planos para a humanidade - no presente, no futuro imediato e no futuro eterno.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  <p:bldP spid="3087" grpId="0" autoUpdateAnimBg="0"/>
      <p:bldP spid="3088" grpId="0" autoUpdateAnimBg="0"/>
      <p:bldP spid="308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035">
            <a:extLst>
              <a:ext uri="{FF2B5EF4-FFF2-40B4-BE49-F238E27FC236}">
                <a16:creationId xmlns:a16="http://schemas.microsoft.com/office/drawing/2014/main" id="{9B49CFFF-B277-43E4-ABCD-CF2BA556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1028">
            <a:extLst>
              <a:ext uri="{FF2B5EF4-FFF2-40B4-BE49-F238E27FC236}">
                <a16:creationId xmlns:a16="http://schemas.microsoft.com/office/drawing/2014/main" id="{05C84B17-9D21-431F-9419-EC6032775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3400"/>
            <a:ext cx="51816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 segurança temos        de que vamos entender         a mensagem do Livro Sagrado? </a:t>
            </a:r>
          </a:p>
        </p:txBody>
      </p:sp>
      <p:sp>
        <p:nvSpPr>
          <p:cNvPr id="26632" name="Text Box 1032">
            <a:extLst>
              <a:ext uri="{FF2B5EF4-FFF2-40B4-BE49-F238E27FC236}">
                <a16:creationId xmlns:a16="http://schemas.microsoft.com/office/drawing/2014/main" id="{F8D4272C-7C26-45F9-9BD4-97E9AABF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95600"/>
            <a:ext cx="4724400" cy="244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00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“Se alguém quiser fazer a vontade de Deus, conhecerá a respeito da doutrina, se ela é     de Deus ou se falo por Mim mesmo” (João 7:17).</a:t>
            </a:r>
          </a:p>
        </p:txBody>
      </p:sp>
      <p:sp>
        <p:nvSpPr>
          <p:cNvPr id="26634" name="Text Box 1034">
            <a:extLst>
              <a:ext uri="{FF2B5EF4-FFF2-40B4-BE49-F238E27FC236}">
                <a16:creationId xmlns:a16="http://schemas.microsoft.com/office/drawing/2014/main" id="{7DC7E53E-8E92-4EC6-BC9C-87079A789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3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5" name="Object 17">
            <a:extLst>
              <a:ext uri="{FF2B5EF4-FFF2-40B4-BE49-F238E27FC236}">
                <a16:creationId xmlns:a16="http://schemas.microsoft.com/office/drawing/2014/main" id="{DBFE34D7-0E97-4186-87AE-6DF6B399C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Picture 7">
            <a:extLst>
              <a:ext uri="{FF2B5EF4-FFF2-40B4-BE49-F238E27FC236}">
                <a16:creationId xmlns:a16="http://schemas.microsoft.com/office/drawing/2014/main" id="{51C2ACFE-238B-4CB1-BD77-F9D13955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5638800" cy="3736975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23BF7358-3A21-4C44-8B65-A501442A6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600200"/>
            <a:ext cx="2971800" cy="410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“Pois tudo quanto, outrora, foi escrito, para o nosso ensino foi escrito, a fim de que, pela paciência e pela consolação das Escrituras, </a:t>
            </a:r>
            <a:r>
              <a:rPr lang="pt-BR" altLang="pt-BR" b="1">
                <a:solidFill>
                  <a:srgbClr val="FFCC99"/>
                </a:solidFill>
                <a:latin typeface="Arial" panose="020B0604020202020204" pitchFamily="34" charset="0"/>
              </a:rPr>
              <a:t>tenhamos esperança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”        (Rom. 15:5).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77D1A521-5526-4E63-B562-578D63D3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9600"/>
            <a:ext cx="8001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Por que Deus nos deu a Bíblia?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5851A995-E2BE-4A15-8C27-7FFED637F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utoUpdateAnimBg="0"/>
      <p:bldP spid="717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1" name="Picture 13">
            <a:extLst>
              <a:ext uri="{FF2B5EF4-FFF2-40B4-BE49-F238E27FC236}">
                <a16:creationId xmlns:a16="http://schemas.microsoft.com/office/drawing/2014/main" id="{401486F2-AAEE-4F29-B8B9-1895E299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B070C048-FFA3-4D6B-8974-680FB0AD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133475"/>
            <a:ext cx="5610225" cy="799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8">
            <a:extLst>
              <a:ext uri="{FF2B5EF4-FFF2-40B4-BE49-F238E27FC236}">
                <a16:creationId xmlns:a16="http://schemas.microsoft.com/office/drawing/2014/main" id="{A08D837A-087A-41CD-A05B-37AAA67DF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38200"/>
            <a:ext cx="4495800" cy="13112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Arial" panose="020B0604020202020204" pitchFamily="34" charset="0"/>
              </a:rPr>
              <a:t>Você ama a     Palavra de Deus?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92FADA98-E8E1-4F68-873C-0253163ED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3246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Cartõezinhos verdes</a:t>
            </a:r>
            <a:endParaRPr lang="pt-BR" altLang="pt-BR" sz="2000" b="1">
              <a:latin typeface="Arial" panose="020B0604020202020204" pitchFamily="34" charset="0"/>
            </a:endParaRP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83D21688-12A0-45F4-ABE4-B8AF857D6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utoUpdateAnimBg="0"/>
      <p:bldP spid="1229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3" name="Object 11">
            <a:extLst>
              <a:ext uri="{FF2B5EF4-FFF2-40B4-BE49-F238E27FC236}">
                <a16:creationId xmlns:a16="http://schemas.microsoft.com/office/drawing/2014/main" id="{1E4F244A-1236-4131-BA1F-32564E9E46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6">
            <a:extLst>
              <a:ext uri="{FF2B5EF4-FFF2-40B4-BE49-F238E27FC236}">
                <a16:creationId xmlns:a16="http://schemas.microsoft.com/office/drawing/2014/main" id="{7AD2A304-26BE-4158-9CEA-D0E52BF4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35050"/>
            <a:ext cx="69342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CC"/>
                </a:solidFill>
                <a:latin typeface="Arial" panose="020B0604020202020204" pitchFamily="34" charset="0"/>
              </a:rPr>
              <a:t>Próximo estudo:</a:t>
            </a:r>
          </a:p>
        </p:txBody>
      </p:sp>
      <p:pic>
        <p:nvPicPr>
          <p:cNvPr id="28679" name="Picture 7">
            <a:extLst>
              <a:ext uri="{FF2B5EF4-FFF2-40B4-BE49-F238E27FC236}">
                <a16:creationId xmlns:a16="http://schemas.microsoft.com/office/drawing/2014/main" id="{E5B13D73-CB00-414A-8E14-F969CCE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7239000" cy="48768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9672BABB-4436-427B-9230-10AFC5AE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752600"/>
            <a:ext cx="5943600" cy="10668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O Personagem             central do Apocalipse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utoUpdateAnimBg="0"/>
      <p:bldP spid="286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038">
            <a:extLst>
              <a:ext uri="{FF2B5EF4-FFF2-40B4-BE49-F238E27FC236}">
                <a16:creationId xmlns:a16="http://schemas.microsoft.com/office/drawing/2014/main" id="{58A62059-4A18-4F4C-90C5-16C9775D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1029">
            <a:extLst>
              <a:ext uri="{FF2B5EF4-FFF2-40B4-BE49-F238E27FC236}">
                <a16:creationId xmlns:a16="http://schemas.microsoft.com/office/drawing/2014/main" id="{7592F3F8-A78E-4EA6-BCEA-63E2A55C7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527050"/>
            <a:ext cx="79248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Grandes descobertas </a:t>
            </a:r>
          </a:p>
        </p:txBody>
      </p:sp>
      <p:pic>
        <p:nvPicPr>
          <p:cNvPr id="27657" name="Picture 1033">
            <a:extLst>
              <a:ext uri="{FF2B5EF4-FFF2-40B4-BE49-F238E27FC236}">
                <a16:creationId xmlns:a16="http://schemas.microsoft.com/office/drawing/2014/main" id="{4C614737-555C-4577-B25E-A192D778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438400" cy="1754188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34">
            <a:extLst>
              <a:ext uri="{FF2B5EF4-FFF2-40B4-BE49-F238E27FC236}">
                <a16:creationId xmlns:a16="http://schemas.microsoft.com/office/drawing/2014/main" id="{DA75019F-0F2A-4ECC-97B1-37136615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05013"/>
            <a:ext cx="4800600" cy="3176587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9" name="Picture 1035">
            <a:extLst>
              <a:ext uri="{FF2B5EF4-FFF2-40B4-BE49-F238E27FC236}">
                <a16:creationId xmlns:a16="http://schemas.microsoft.com/office/drawing/2014/main" id="{4DB8DABF-C154-4003-B835-1CDF8BBB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447800"/>
            <a:ext cx="3276600" cy="24574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0" name="Text Box 1036">
            <a:extLst>
              <a:ext uri="{FF2B5EF4-FFF2-40B4-BE49-F238E27FC236}">
                <a16:creationId xmlns:a16="http://schemas.microsoft.com/office/drawing/2014/main" id="{51536EC9-083F-4BBD-9E73-8A3B74FAA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457825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Não perca nenhuma!</a:t>
            </a:r>
          </a:p>
        </p:txBody>
      </p:sp>
      <p:sp>
        <p:nvSpPr>
          <p:cNvPr id="27661" name="Text Box 1037">
            <a:extLst>
              <a:ext uri="{FF2B5EF4-FFF2-40B4-BE49-F238E27FC236}">
                <a16:creationId xmlns:a16="http://schemas.microsoft.com/office/drawing/2014/main" id="{3DA452E0-0DDE-4FCF-8E7E-46589CCC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utoUpdateAnimBg="0"/>
      <p:bldP spid="2766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>
            <a:extLst>
              <a:ext uri="{FF2B5EF4-FFF2-40B4-BE49-F238E27FC236}">
                <a16:creationId xmlns:a16="http://schemas.microsoft.com/office/drawing/2014/main" id="{80C7699C-72D3-45BF-B8E8-E1C3CB10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9ECF801E-4C6B-4983-8138-E5AE1870A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09775"/>
            <a:ext cx="7696200" cy="2105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COMO ENTENDER O APOCALIPSE</a:t>
            </a:r>
          </a:p>
        </p:txBody>
      </p:sp>
      <p:sp>
        <p:nvSpPr>
          <p:cNvPr id="4110" name="Text Box 14">
            <a:extLst>
              <a:ext uri="{FF2B5EF4-FFF2-40B4-BE49-F238E27FC236}">
                <a16:creationId xmlns:a16="http://schemas.microsoft.com/office/drawing/2014/main" id="{202190AD-F33F-433E-8F79-40D3B12F6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9" name="Object 19">
            <a:extLst>
              <a:ext uri="{FF2B5EF4-FFF2-40B4-BE49-F238E27FC236}">
                <a16:creationId xmlns:a16="http://schemas.microsoft.com/office/drawing/2014/main" id="{836BC1FA-B16D-4D92-8AA4-DE8A6E3AF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8">
            <a:extLst>
              <a:ext uri="{FF2B5EF4-FFF2-40B4-BE49-F238E27FC236}">
                <a16:creationId xmlns:a16="http://schemas.microsoft.com/office/drawing/2014/main" id="{06750A7E-6BB3-4C8C-AF72-258F3CFA6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"/>
            <a:ext cx="7696200" cy="1838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</a:t>
            </a: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Revelação de Jesus Cristo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, que Deus Lhe deu para mostrar aos </a:t>
            </a: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Seus servos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 as coisas que em breve </a:t>
            </a: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devem acontecer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 e que Ele, enviando por intermédio do Seu anjo, notificou ao Seu servo João” (Apocalipse 1:1).</a:t>
            </a: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93C4B10D-C177-4312-AA20-1B386947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5791200" cy="43434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1C2D11DA-8CA4-4A9E-8F5A-27D27B69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438400"/>
            <a:ext cx="5410200" cy="128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“Escreve, pois, as coisas que viste, e as que </a:t>
            </a: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são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, e as que </a:t>
            </a: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hão de acontecer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 depois destas” (Apocalipse 1:11).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9A96DB0E-5A41-43F2-8AF9-4DE3E3751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utoUpdateAnimBg="0"/>
      <p:bldP spid="51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" name="Picture 20">
            <a:extLst>
              <a:ext uri="{FF2B5EF4-FFF2-40B4-BE49-F238E27FC236}">
                <a16:creationId xmlns:a16="http://schemas.microsoft.com/office/drawing/2014/main" id="{C6432FFB-166F-4E6C-9DA9-5A83450F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Text Box 8">
            <a:extLst>
              <a:ext uri="{FF2B5EF4-FFF2-40B4-BE49-F238E27FC236}">
                <a16:creationId xmlns:a16="http://schemas.microsoft.com/office/drawing/2014/main" id="{DE17B8EE-198F-4197-B1C3-E294E175B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Deus</a:t>
            </a:r>
            <a:endParaRPr lang="pt-BR" altLang="pt-BR" sz="3600">
              <a:solidFill>
                <a:srgbClr val="FFFF00"/>
              </a:solidFill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47CED8E9-4D36-4A08-803E-30C94B6C6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26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Jesus</a:t>
            </a:r>
            <a:endParaRPr lang="pt-BR" altLang="pt-BR" sz="3600">
              <a:solidFill>
                <a:srgbClr val="FFFF00"/>
              </a:solidFill>
            </a:endParaRP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C4B1C09A-E665-41F1-B264-1963E0A1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Anjo</a:t>
            </a:r>
            <a:endParaRPr lang="pt-BR" altLang="pt-BR" sz="3600">
              <a:solidFill>
                <a:srgbClr val="FFFF00"/>
              </a:solidFill>
            </a:endParaRP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31AFA8CF-3D84-4A84-A8F2-E241A908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2672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João</a:t>
            </a:r>
            <a:endParaRPr lang="pt-BR" altLang="pt-BR" sz="3600">
              <a:solidFill>
                <a:srgbClr val="FFFF00"/>
              </a:solidFill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7B354C2D-5B6A-4792-80CC-8FFB827A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486400"/>
            <a:ext cx="2133600" cy="7016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Igrejas</a:t>
            </a:r>
            <a:endParaRPr lang="pt-BR" altLang="pt-BR" sz="3600">
              <a:solidFill>
                <a:srgbClr val="FFFF00"/>
              </a:solidFill>
            </a:endParaRPr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168EE0C9-E2BC-413C-A8C5-F9DAEEA4B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371600"/>
            <a:ext cx="457200" cy="4572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8A555C03-936B-4E68-B203-C691BBE41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514600"/>
            <a:ext cx="533400" cy="5334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7" name="Line 15">
            <a:extLst>
              <a:ext uri="{FF2B5EF4-FFF2-40B4-BE49-F238E27FC236}">
                <a16:creationId xmlns:a16="http://schemas.microsoft.com/office/drawing/2014/main" id="{57668C48-5895-4F00-93C0-3F01EC376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733800"/>
            <a:ext cx="457200" cy="4572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8" name="Line 16">
            <a:extLst>
              <a:ext uri="{FF2B5EF4-FFF2-40B4-BE49-F238E27FC236}">
                <a16:creationId xmlns:a16="http://schemas.microsoft.com/office/drawing/2014/main" id="{3BF3B327-BC23-48E2-9D29-3FB284C05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953000"/>
            <a:ext cx="457200" cy="4572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CFCB0115-A1E9-4238-8C73-744624AA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9600"/>
            <a:ext cx="4953000" cy="1165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Etapas pelas quais passou o Apocalipse até chegar a nós</a:t>
            </a:r>
          </a:p>
        </p:txBody>
      </p:sp>
      <p:sp>
        <p:nvSpPr>
          <p:cNvPr id="13331" name="Text Box 19">
            <a:extLst>
              <a:ext uri="{FF2B5EF4-FFF2-40B4-BE49-F238E27FC236}">
                <a16:creationId xmlns:a16="http://schemas.microsoft.com/office/drawing/2014/main" id="{4344951C-3C4D-4570-82B5-8E38752E0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utoUpdateAnimBg="0"/>
      <p:bldP spid="13321" grpId="0" autoUpdateAnimBg="0"/>
      <p:bldP spid="13322" grpId="0" autoUpdateAnimBg="0"/>
      <p:bldP spid="13323" grpId="0" autoUpdateAnimBg="0"/>
      <p:bldP spid="13324" grpId="0" autoUpdateAnimBg="0"/>
      <p:bldP spid="1332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376C873D-1628-460F-8F41-DAA09744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1">
            <a:extLst>
              <a:ext uri="{FF2B5EF4-FFF2-40B4-BE49-F238E27FC236}">
                <a16:creationId xmlns:a16="http://schemas.microsoft.com/office/drawing/2014/main" id="{19F2BC46-C980-435B-A892-2DF9B291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38100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A quem Deus prometeu uma bênção especial?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7530F49B-B704-4D95-AA8C-18F638252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95600"/>
            <a:ext cx="76200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“Bem-aventurados aqueles que lêem e aqueles que ouvem as palavras da profecia e guardam as coisas nela escritas” (Apocalipse 1:3).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184D19EE-E281-496B-9228-DEE6B07D7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073650"/>
            <a:ext cx="76200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“Examinais as Escrituras ... elas mesmas que testificam de Mim” (João 5:39).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5A42002A-A35B-4BB5-96DF-843A3946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  <p:bldP spid="8204" grpId="0" autoUpdateAnimBg="0"/>
      <p:bldP spid="820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51" name="Object 15">
            <a:extLst>
              <a:ext uri="{FF2B5EF4-FFF2-40B4-BE49-F238E27FC236}">
                <a16:creationId xmlns:a16="http://schemas.microsoft.com/office/drawing/2014/main" id="{8FEA3131-1A6B-46AD-A2F9-63C522D159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>
            <a:extLst>
              <a:ext uri="{FF2B5EF4-FFF2-40B4-BE49-F238E27FC236}">
                <a16:creationId xmlns:a16="http://schemas.microsoft.com/office/drawing/2014/main" id="{D2BE1B69-3D00-4DCD-AEB1-31F9A7DF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4800"/>
            <a:ext cx="6324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Que método Jesus usava para explicar a profecia?</a:t>
            </a:r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E8BCB331-1789-4D1C-BD79-73EDF402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724400" cy="35433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 Box 9">
            <a:extLst>
              <a:ext uri="{FF2B5EF4-FFF2-40B4-BE49-F238E27FC236}">
                <a16:creationId xmlns:a16="http://schemas.microsoft.com/office/drawing/2014/main" id="{A634D187-3DCD-42F2-B19D-836B85401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828800"/>
            <a:ext cx="3048000" cy="412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“E, começando por Moisés, discorrendo por todos os profetas, expunha-lhes o que a Seu respeito constava em </a:t>
            </a: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todas as Escrituras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”       (Lucas 24:27).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F6C44B84-D143-426B-B57D-3BA5C307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  <p:bldP spid="1434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>
            <a:extLst>
              <a:ext uri="{FF2B5EF4-FFF2-40B4-BE49-F238E27FC236}">
                <a16:creationId xmlns:a16="http://schemas.microsoft.com/office/drawing/2014/main" id="{139CA039-2A62-4E03-9B5D-0B86FA75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id="{F632B5EA-A9AF-4387-B7F5-632C9A7A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4876800" cy="446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27 livros dos 39 do Antigo Testamento são citados no Apocalipse; e de seus 404 versículos, 276 são citações          de outros autores bíblicos.              Por isso, a chave para               entender o Apocalipse                    é a própria Bíblia,                              e nada mais.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9B8C8670-09E9-4E8C-B506-3B4AEFD25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8956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14150202-D690-44B0-A630-F67AD05DF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1397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9/23</a:t>
            </a:r>
            <a:endParaRPr lang="pt-BR" altLang="pt-BR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838</Words>
  <Application>Microsoft Office PowerPoint</Application>
  <PresentationFormat>Apresentação na tela (4:3)</PresentationFormat>
  <Paragraphs>80</Paragraphs>
  <Slides>23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Times New Roman</vt:lpstr>
      <vt:lpstr>Tahoma</vt:lpstr>
      <vt:lpstr>Arial Narrow</vt:lpstr>
      <vt:lpstr>Arial</vt:lpstr>
      <vt:lpstr>Tema do Office</vt:lpstr>
      <vt:lpstr>Imagem do Corel Photopaint 9.0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38</cp:revision>
  <dcterms:created xsi:type="dcterms:W3CDTF">2002-03-08T10:34:03Z</dcterms:created>
  <dcterms:modified xsi:type="dcterms:W3CDTF">2021-01-08T06:49:54Z</dcterms:modified>
  <cp:category>EVANGELISMO</cp:category>
</cp:coreProperties>
</file>