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57" r:id="rId17"/>
    <p:sldId id="276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3300"/>
    <a:srgbClr val="FFCC99"/>
    <a:srgbClr val="A50021"/>
    <a:srgbClr val="CC3300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E1D94-AFB6-4E5A-8641-B43AC0C00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BFC629-EEA6-46E7-B4B6-B665F2CB9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A6E0F0-3619-44B5-9AE8-56DFF92D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AE92DA-7ABD-45C7-ADE8-C07D9C61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502DA8-38BA-4AD7-98B9-CF742109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AACC4-FBFC-4D2E-80CE-999F83BC22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72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F9B23-9D37-4A36-A36A-0805DE8D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26FF15-0432-4789-A7BC-8794B8DE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B03971-711F-4151-B521-52A78507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DDE089-0F3F-4DC6-AC35-727E1EB2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D0699B-016E-4037-AD8B-15EB3C15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6F30F-864C-4D76-8F57-71B45D897B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267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19F7E5-606C-4117-A115-BCE8CAC03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A61A713-4E1B-46A2-A68C-7F1315AD3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F2DFE6-94A6-4408-BE01-F3D2E056F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F9D419-C433-4E2B-BBA4-3CE8C917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05B763-A5E2-43D8-9B24-38C512AF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FDB4A-8277-47BE-BDAD-C312C28D57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723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82C3E-ADA0-4C78-8E75-63E6A614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11F20D-FF07-4AB6-A0B0-4238EFB9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6A7A23-202F-4C9F-8B4F-249E343A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D1AA21-D975-4BAB-B674-5989D752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6EFE59-B991-45DA-9462-8785AEEF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587F1-7B91-4966-8995-6660344FA9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609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AA3C1-FB16-4778-BE8A-F4309298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C35529-A9D5-4C12-B740-F7B62870D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CDA2E6-6639-4AED-8012-56537647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8D1728-2987-403C-A3C2-9BEAE222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F0B672-E175-4674-8004-69DFEECF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AA001-A1AF-4531-B21F-CF8B71040F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000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E570C-08D9-45FC-A792-BB149BD0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86CF6A-62A6-44AE-9545-23DCDA2AC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A5EBB8-DB46-4DE8-8E04-3F1773FA0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28BC27-4781-4CA7-84E3-C10FBA7C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719E0-D68D-4FD9-9458-22719490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7D9B31-7243-4869-B343-A472E9FE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48A4D-31C4-441F-88F1-4911EAF18B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307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C3536-8AEB-408A-9DB0-BE9F4A58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F5BF96-869B-4575-B9C2-3BE2AB745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8A0C0E-8BDF-4916-8A98-EA3680B2A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FD77B1-83E0-4C89-8B04-95B44972A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3FD505-A51B-4D0A-A1F9-2B7AC1B0D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241FE2A-AF4C-4444-AD9F-5B5A892F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EEE0319-9795-4254-AFFD-F840D9D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D99F0D2-9FFC-40D4-9A6C-AC189C6D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F26A3-2C7D-43FD-A048-B46C7AFA15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486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71050-36CA-476F-AA72-D26E1522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670E65-7A4D-46AB-832C-C198808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5AB3615-EA09-43B6-8730-166AAC19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683DCC-224C-415B-B160-4C57D1AF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C41BE-E95B-4BE2-8D77-1017DDE1BD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300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E6D7FA-228E-45FA-A5E5-6BD492EB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1D7733-BC61-4347-88E0-E4114420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AB08FE-C9E2-4B34-9A15-DAB0F3A9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DBEF2-1DEE-4F15-84C6-A959178DEB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573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D5FD2-AEEC-4B10-BEC7-DFCDDD82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7709EE-722A-47BE-A737-1F3088A9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D853F2-5E31-42B0-B5A0-9610CE38A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DCCA2D-87A3-44FE-B87A-6F5376A2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728A22F-AD15-4EA9-877F-894F7136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EAF221-B177-4FAC-AF75-52A20E2B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0C5C5-DF9F-4E4D-B785-5F54C268AC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901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CF7A1-8619-4997-905D-26612C48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2285A0-2A3E-421A-A074-9F3D173DA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DF98CE-9D04-4870-A483-17D46A2B9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ECDDAB-9CF1-4C6F-8933-E5730C27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BB6EFC-2FF5-4655-9B9F-BC0178EC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1654D9-268B-4460-B7CF-C15543E4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4094E-6EDB-4242-82C3-1BD17B9E52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145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66E032-EDCB-4011-93A1-B9C2C1225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1B24F3-036D-4875-AB14-05CC69260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C3F4A83-EF9E-4DB4-9DCC-411CDE89B2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521197-2A2F-492B-B994-68B8B583F3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D6444F9-AFDF-485C-B138-159C858C2C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1382E4-E3E2-464D-9244-D8826F2EAE9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42E4FCB6-1361-4C6B-ACC8-9BC37CC9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CF37AE1D-83B1-484D-BED8-2F2B0B2B8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58674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   do Apocalipse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0A3CBCD9-329C-4955-8B17-9187AF99E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95800"/>
            <a:ext cx="6553200" cy="14319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O Personagem      central do Apocalipse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516E5025-C6F6-47F8-B0EC-541C7C64E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6172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utoUpdateAnimBg="0"/>
      <p:bldP spid="2054" grpId="0" autoUpdateAnimBg="0"/>
      <p:bldP spid="205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80" name="Object 16">
            <a:extLst>
              <a:ext uri="{FF2B5EF4-FFF2-40B4-BE49-F238E27FC236}">
                <a16:creationId xmlns:a16="http://schemas.microsoft.com/office/drawing/2014/main" id="{A6616B73-F8A7-417B-9FCB-07204B37E4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11">
            <a:extLst>
              <a:ext uri="{FF2B5EF4-FFF2-40B4-BE49-F238E27FC236}">
                <a16:creationId xmlns:a16="http://schemas.microsoft.com/office/drawing/2014/main" id="{609E8BFD-27A5-434A-B75D-B835E4E0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152400"/>
            <a:ext cx="4648200" cy="34988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35EEC423-E375-459C-B21D-1706E693B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"/>
            <a:ext cx="35814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Por que a morte de Jesus tem valor substituinte?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2B0A6F4C-35AE-40D8-A938-A9FB3BE2A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828800"/>
            <a:ext cx="44196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“Porque o salário do pecado é a morte...” (Romanos 6:23).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5D899D51-D41A-441A-9F43-3411071A5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73152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“Antes foi Ele tentado em todas as coisas, à nossa semelhança, mas           sem pecado” (Hebreus 4:15).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76E4AEB9-EBED-4AA7-B790-BD16E2EC7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29200"/>
            <a:ext cx="7315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“Cristo morreu por nossos pecados”                (I Coríntios 15:3).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B8309D10-61CA-4D1A-B58B-64305F6D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utoUpdateAnimBg="0"/>
      <p:bldP spid="11272" grpId="0" autoUpdateAnimBg="0"/>
      <p:bldP spid="11273" grpId="0" autoUpdateAnimBg="0"/>
      <p:bldP spid="1127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6" name="Picture 18">
            <a:extLst>
              <a:ext uri="{FF2B5EF4-FFF2-40B4-BE49-F238E27FC236}">
                <a16:creationId xmlns:a16="http://schemas.microsoft.com/office/drawing/2014/main" id="{3FB505F6-68EF-4CA0-8047-2385991E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305" name="Object 17">
            <a:extLst>
              <a:ext uri="{FF2B5EF4-FFF2-40B4-BE49-F238E27FC236}">
                <a16:creationId xmlns:a16="http://schemas.microsoft.com/office/drawing/2014/main" id="{7DB1043E-00A0-4154-960D-00E3BBD225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5225"/>
          <a:ext cx="9144000" cy="386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Image" r:id="rId4" imgW="11881398" imgH="5019414" progId="Photoshop.Image.5">
                  <p:embed/>
                </p:oleObj>
              </mc:Choice>
              <mc:Fallback>
                <p:oleObj name="Image" r:id="rId4" imgW="11881398" imgH="5019414" progId="Photoshop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5225"/>
                        <a:ext cx="9144000" cy="386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Text Box 12">
            <a:extLst>
              <a:ext uri="{FF2B5EF4-FFF2-40B4-BE49-F238E27FC236}">
                <a16:creationId xmlns:a16="http://schemas.microsoft.com/office/drawing/2014/main" id="{0E2C25D4-1E60-4356-8B71-E633E3DA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0292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O menino e o barquinho</a:t>
            </a:r>
            <a:endParaRPr lang="pt-BR" altLang="pt-BR">
              <a:latin typeface="Arial Narrow" panose="020B0606020202030204" pitchFamily="34" charset="0"/>
            </a:endParaRPr>
          </a:p>
        </p:txBody>
      </p:sp>
      <p:sp>
        <p:nvSpPr>
          <p:cNvPr id="12304" name="Text Box 16">
            <a:extLst>
              <a:ext uri="{FF2B5EF4-FFF2-40B4-BE49-F238E27FC236}">
                <a16:creationId xmlns:a16="http://schemas.microsoft.com/office/drawing/2014/main" id="{55C4CAC1-2449-40FA-A74B-D3435E8E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4" name="Object 12">
            <a:extLst>
              <a:ext uri="{FF2B5EF4-FFF2-40B4-BE49-F238E27FC236}">
                <a16:creationId xmlns:a16="http://schemas.microsoft.com/office/drawing/2014/main" id="{A43988AD-0983-4060-9B19-43BDC9386A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1" name="Picture 9">
            <a:extLst>
              <a:ext uri="{FF2B5EF4-FFF2-40B4-BE49-F238E27FC236}">
                <a16:creationId xmlns:a16="http://schemas.microsoft.com/office/drawing/2014/main" id="{B1E1999D-9775-420A-BAFF-788100A8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703263"/>
            <a:ext cx="5241925" cy="61722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8" name="Text Box 6">
            <a:extLst>
              <a:ext uri="{FF2B5EF4-FFF2-40B4-BE49-F238E27FC236}">
                <a16:creationId xmlns:a16="http://schemas.microsoft.com/office/drawing/2014/main" id="{F3720716-2215-41B8-A619-3BCB5A7C1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85800"/>
            <a:ext cx="7772400" cy="8509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Que outro privilégio recebemos da parte de nosso Salvador ao aceitar Seu sacrifício?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AB984549-165A-4AB7-A530-875A17756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2819400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“E nos constituiu reino e sacerdotes para o Seu Deus e Pai” (Apoc. 1:6).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F8668E1C-4874-4622-8D0D-AC3A4FEC8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19800"/>
            <a:ext cx="243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200" b="1">
                <a:solidFill>
                  <a:srgbClr val="FFFFCC"/>
                </a:solidFill>
                <a:latin typeface="Arial Narrow" panose="020B0606020202030204" pitchFamily="34" charset="0"/>
              </a:rPr>
              <a:t>Podemos ir diretamente a Deus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1C33BAA7-4F3C-4CF7-AE8A-BB0C2DDE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 autoUpdateAnimBg="0"/>
      <p:bldP spid="13319" grpId="0" autoUpdateAnimBg="0"/>
      <p:bldP spid="1332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Picture 13">
            <a:extLst>
              <a:ext uri="{FF2B5EF4-FFF2-40B4-BE49-F238E27FC236}">
                <a16:creationId xmlns:a16="http://schemas.microsoft.com/office/drawing/2014/main" id="{015536DC-0E38-4ABF-9121-F636A0C84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58AD0B36-DAD7-434D-8C34-0045496D2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149475"/>
            <a:ext cx="7848600" cy="1736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5400" b="1">
                <a:solidFill>
                  <a:schemeClr val="bg1"/>
                </a:solidFill>
                <a:latin typeface="Tahoma" panose="020B0604030504040204" pitchFamily="34" charset="0"/>
              </a:rPr>
              <a:t>SUA ORIGEM E A FONTE DE SEU PODER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FA43149D-D531-4AD1-A63B-969FCA41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>
            <a:extLst>
              <a:ext uri="{FF2B5EF4-FFF2-40B4-BE49-F238E27FC236}">
                <a16:creationId xmlns:a16="http://schemas.microsoft.com/office/drawing/2014/main" id="{AF109B32-B7A8-432F-9DA4-F99614A7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6">
            <a:extLst>
              <a:ext uri="{FF2B5EF4-FFF2-40B4-BE49-F238E27FC236}">
                <a16:creationId xmlns:a16="http://schemas.microsoft.com/office/drawing/2014/main" id="{82F6B4E7-151E-4426-B6F5-B42F503C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871538"/>
            <a:ext cx="4191000" cy="5715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Com séculos de antecipação, o Antigo Testamento profetizou que o Messias haveria de nascer de uma virgem (Isa. 7:14), e na pequena cidade de Belém        (Miq. 5:2). Mas este nascimento só tem a ver com a natureza    humana de Jesus.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F9E46A0C-5DD7-4778-A2EB-C80A919D3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5" name="Object 11">
            <a:extLst>
              <a:ext uri="{FF2B5EF4-FFF2-40B4-BE49-F238E27FC236}">
                <a16:creationId xmlns:a16="http://schemas.microsoft.com/office/drawing/2014/main" id="{CB46DBD1-38DF-4E13-B1E2-7411ACEADF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7">
            <a:extLst>
              <a:ext uri="{FF2B5EF4-FFF2-40B4-BE49-F238E27FC236}">
                <a16:creationId xmlns:a16="http://schemas.microsoft.com/office/drawing/2014/main" id="{65592A3A-973D-4F95-889B-24F5539F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76200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Desde quando existia nosso             Senhor Jesus Cristo?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4D894C63-FDFD-4CB9-8DD3-A99CE2AF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33600"/>
            <a:ext cx="7107238" cy="1401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" panose="020B0604020202020204" pitchFamily="34" charset="0"/>
              </a:rPr>
              <a:t>“Glorifica-Me, ó Pai, contigo mesmo, com   a Glória que Eu tive junto de Ti, antes que houvesse mundo” (João 17:8).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6F6819E7-1954-4EBB-AD2A-FA65305E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10000"/>
            <a:ext cx="7620000" cy="1838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" panose="020B0604020202020204" pitchFamily="34" charset="0"/>
              </a:rPr>
              <a:t>“De ti [Belém] me sairá o que há de reinar em Israel, e cujas origens são desde os tempos antigos, desde os dias da eternidade” (Miquéias 5:2).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58825DB0-9A9E-42EC-92EA-6F3B61ECA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utoUpdateAnimBg="0"/>
      <p:bldP spid="16392" grpId="0" autoUpdateAnimBg="0"/>
      <p:bldP spid="1639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>
            <a:extLst>
              <a:ext uri="{FF2B5EF4-FFF2-40B4-BE49-F238E27FC236}">
                <a16:creationId xmlns:a16="http://schemas.microsoft.com/office/drawing/2014/main" id="{F0AACD8B-7711-44B6-AF47-126A1564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1626C20-E798-4D12-8522-43C288A4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740025" cy="36576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3" name="Text Box 11">
            <a:extLst>
              <a:ext uri="{FF2B5EF4-FFF2-40B4-BE49-F238E27FC236}">
                <a16:creationId xmlns:a16="http://schemas.microsoft.com/office/drawing/2014/main" id="{E54DD7D6-9B1A-44D5-B988-0C5B217E8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48006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A natureza de Cristo antes de Sua encarnação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2BE22F32-3E7F-4A5F-BEEB-B396153B1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8458200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  <a:t>“[Dos judeus] descende o Cristo, segundo a carne,           o qual é sobre todos, 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Deus</a:t>
            </a:r>
            <a: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  <a:t> bendito para todo                     o sempre. Amém!” (Romanos 9:5).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AB88029-762D-4151-B795-DF052C38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utoUpdateAnimBg="0"/>
      <p:bldP spid="308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>
            <a:extLst>
              <a:ext uri="{FF2B5EF4-FFF2-40B4-BE49-F238E27FC236}">
                <a16:creationId xmlns:a16="http://schemas.microsoft.com/office/drawing/2014/main" id="{4C5E63BB-60A8-49D6-9513-ED9D0824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" name="Text Box 10">
            <a:extLst>
              <a:ext uri="{FF2B5EF4-FFF2-40B4-BE49-F238E27FC236}">
                <a16:creationId xmlns:a16="http://schemas.microsoft.com/office/drawing/2014/main" id="{070AB996-3B8C-46F2-AC54-C9E250BEB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50925"/>
            <a:ext cx="3962400" cy="5078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300" b="1">
                <a:solidFill>
                  <a:schemeClr val="bg1"/>
                </a:solidFill>
                <a:latin typeface="Arial Narrow" panose="020B0606020202030204" pitchFamily="34" charset="0"/>
              </a:rPr>
              <a:t>“No princípio era o Verbo, e o Verbo estava com Deus, e o Verbo era Deus. Todas  as coisas foram feitas por intermédio dEle,    e, sem Ele, nada do que foi feito se fez”            (João 1:1 e 2).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BD5F1948-A99E-46C3-83A5-1A8CB26F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3" name="Picture 15">
            <a:extLst>
              <a:ext uri="{FF2B5EF4-FFF2-40B4-BE49-F238E27FC236}">
                <a16:creationId xmlns:a16="http://schemas.microsoft.com/office/drawing/2014/main" id="{D993BB02-B0C5-40DF-B845-66F02CFD0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8" name="Text Box 10">
            <a:extLst>
              <a:ext uri="{FF2B5EF4-FFF2-40B4-BE49-F238E27FC236}">
                <a16:creationId xmlns:a16="http://schemas.microsoft.com/office/drawing/2014/main" id="{F8224341-BB6D-4EC4-BA2C-79F747C6C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38375"/>
            <a:ext cx="7010400" cy="210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NOSSO ETERNO SALVADOR</a:t>
            </a:r>
          </a:p>
        </p:txBody>
      </p:sp>
      <p:sp>
        <p:nvSpPr>
          <p:cNvPr id="17422" name="Text Box 14">
            <a:extLst>
              <a:ext uri="{FF2B5EF4-FFF2-40B4-BE49-F238E27FC236}">
                <a16:creationId xmlns:a16="http://schemas.microsoft.com/office/drawing/2014/main" id="{ED3580D3-BCBD-4918-A4E6-63E6F013E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>
            <a:extLst>
              <a:ext uri="{FF2B5EF4-FFF2-40B4-BE49-F238E27FC236}">
                <a16:creationId xmlns:a16="http://schemas.microsoft.com/office/drawing/2014/main" id="{B0E0E1DD-B9E1-4374-ACC5-E18C5E24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0411D9AC-6EEE-4C66-B314-E0DBD16F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579120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Desde quando estava decidido que, se o ser humano caísse em pecado, Jesus haveria de morrer em seu lugar?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DC59B87E-A838-489A-823C-E34CA83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82875"/>
            <a:ext cx="4191000" cy="3425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" panose="020B0604020202020204" pitchFamily="34" charset="0"/>
              </a:rPr>
              <a:t>“...o sangue de Cristo, ... Conhecido, com efeito, antes da fundação         do mundo, porém manifestado no fim dos tempos, por amor de vós” (I Pedro 1:19 e 20).</a:t>
            </a:r>
          </a:p>
        </p:txBody>
      </p:sp>
      <p:sp>
        <p:nvSpPr>
          <p:cNvPr id="18445" name="Text Box 13">
            <a:extLst>
              <a:ext uri="{FF2B5EF4-FFF2-40B4-BE49-F238E27FC236}">
                <a16:creationId xmlns:a16="http://schemas.microsoft.com/office/drawing/2014/main" id="{68549DAF-3421-4310-8BDE-40218CD00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  <p:bldP spid="1843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38F9999-8DA9-4DC2-8758-93E1A04CC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7B8DFE0C-B019-4BEA-A372-B2E3906B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2A5DECDF-1410-4336-82BB-BB231C6C8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4EDC64EA-28DD-44AB-9E2E-2EB707980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1</a:t>
            </a:r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325B15F7-5B5A-4BA1-9DCC-EF6ADE4A6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61BB5F9A-2756-4079-8C1D-14802E7DD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3" name="Text Box 11">
            <a:extLst>
              <a:ext uri="{FF2B5EF4-FFF2-40B4-BE49-F238E27FC236}">
                <a16:creationId xmlns:a16="http://schemas.microsoft.com/office/drawing/2014/main" id="{09545553-679E-4FFC-AED4-C1E55DF05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1F08DA64-F0E8-4E21-B125-1A8CDFFE5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23561" name="Rectangle 9">
            <a:extLst>
              <a:ext uri="{FF2B5EF4-FFF2-40B4-BE49-F238E27FC236}">
                <a16:creationId xmlns:a16="http://schemas.microsoft.com/office/drawing/2014/main" id="{2332C70E-58B3-4243-9BC9-BB340926E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FD5D9BEC-11BB-4537-9801-285034379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O Apocalipse é a revelação de Jesus Cristo.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B3CBA8B7-1D81-43C7-AFA8-4ACB95A03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O Apocalipse deve ser estudado    e interpretado pela Bíblia.</a:t>
            </a: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C01769C8-53BA-4541-93F8-153B06DC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Um dia profético simboliza sete mil anos.</a:t>
            </a:r>
          </a:p>
        </p:txBody>
      </p:sp>
      <p:sp>
        <p:nvSpPr>
          <p:cNvPr id="23569" name="Text Box 17">
            <a:extLst>
              <a:ext uri="{FF2B5EF4-FFF2-40B4-BE49-F238E27FC236}">
                <a16:creationId xmlns:a16="http://schemas.microsoft.com/office/drawing/2014/main" id="{52B29457-25AF-4CF2-A3B4-93E618A3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2672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Os animais proféticos simbolizam seres extraterrestres.</a:t>
            </a:r>
          </a:p>
        </p:txBody>
      </p:sp>
      <p:sp>
        <p:nvSpPr>
          <p:cNvPr id="23570" name="Text Box 18">
            <a:extLst>
              <a:ext uri="{FF2B5EF4-FFF2-40B4-BE49-F238E27FC236}">
                <a16:creationId xmlns:a16="http://schemas.microsoft.com/office/drawing/2014/main" id="{E2EB4371-689C-4A8F-891E-5A86FB75B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Jesus disse que, quem quiser fazer Sua vontade, conhecerá se a doutrina vem de Deus.</a:t>
            </a:r>
          </a:p>
        </p:txBody>
      </p:sp>
      <p:sp>
        <p:nvSpPr>
          <p:cNvPr id="23571" name="Text Box 19">
            <a:extLst>
              <a:ext uri="{FF2B5EF4-FFF2-40B4-BE49-F238E27FC236}">
                <a16:creationId xmlns:a16="http://schemas.microsoft.com/office/drawing/2014/main" id="{14EC3EC9-6D41-4750-B9DE-AEA29496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3572" name="Text Box 20">
            <a:extLst>
              <a:ext uri="{FF2B5EF4-FFF2-40B4-BE49-F238E27FC236}">
                <a16:creationId xmlns:a16="http://schemas.microsoft.com/office/drawing/2014/main" id="{18EFFF46-1C01-445C-9BEE-7AD97C791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3573" name="Text Box 21">
            <a:extLst>
              <a:ext uri="{FF2B5EF4-FFF2-40B4-BE49-F238E27FC236}">
                <a16:creationId xmlns:a16="http://schemas.microsoft.com/office/drawing/2014/main" id="{2F3A11F7-AFB2-421D-90AE-C51AAFD4D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3574" name="Text Box 22">
            <a:extLst>
              <a:ext uri="{FF2B5EF4-FFF2-40B4-BE49-F238E27FC236}">
                <a16:creationId xmlns:a16="http://schemas.microsoft.com/office/drawing/2014/main" id="{92E745F7-3B27-4497-81D6-0BB7CD543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4357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3575" name="Text Box 23">
            <a:extLst>
              <a:ext uri="{FF2B5EF4-FFF2-40B4-BE49-F238E27FC236}">
                <a16:creationId xmlns:a16="http://schemas.microsoft.com/office/drawing/2014/main" id="{C756EC32-06CF-4837-8D76-EF2086AA9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348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 autoUpdateAnimBg="0"/>
      <p:bldP spid="23567" grpId="0" autoUpdateAnimBg="0"/>
      <p:bldP spid="23568" grpId="0" autoUpdateAnimBg="0"/>
      <p:bldP spid="23569" grpId="0" autoUpdateAnimBg="0"/>
      <p:bldP spid="23570" grpId="0" autoUpdateAnimBg="0"/>
      <p:bldP spid="23571" grpId="0" autoUpdateAnimBg="0"/>
      <p:bldP spid="23572" grpId="0" autoUpdateAnimBg="0"/>
      <p:bldP spid="23573" grpId="0" autoUpdateAnimBg="0"/>
      <p:bldP spid="23574" grpId="0" autoUpdateAnimBg="0"/>
      <p:bldP spid="2357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1" name="Picture 15">
            <a:extLst>
              <a:ext uri="{FF2B5EF4-FFF2-40B4-BE49-F238E27FC236}">
                <a16:creationId xmlns:a16="http://schemas.microsoft.com/office/drawing/2014/main" id="{4733D571-7A46-4CEC-989A-FF99EE53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Text Box 10">
            <a:extLst>
              <a:ext uri="{FF2B5EF4-FFF2-40B4-BE49-F238E27FC236}">
                <a16:creationId xmlns:a16="http://schemas.microsoft.com/office/drawing/2014/main" id="{74FB5886-4473-41BD-B6FC-1BDA15903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85800"/>
            <a:ext cx="57912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Quão abrangente é a capacidade salvadora                 de nosso Senhor                  Jesus Cristo?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C743208D-64B7-449B-A178-6C795509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838575"/>
            <a:ext cx="4876800" cy="197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“...pode salvar totalmente os que      por Ele se chegam a Deus, vivendo sempre para interceder por eles” (Hebreus 7:25).</a:t>
            </a: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76814C3F-07C5-4BEF-ABD2-4AD5A48A3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6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4" name="Object 14">
            <a:extLst>
              <a:ext uri="{FF2B5EF4-FFF2-40B4-BE49-F238E27FC236}">
                <a16:creationId xmlns:a16="http://schemas.microsoft.com/office/drawing/2014/main" id="{14D40119-771E-4F78-9140-67BAB2CAAA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Picture 7">
            <a:extLst>
              <a:ext uri="{FF2B5EF4-FFF2-40B4-BE49-F238E27FC236}">
                <a16:creationId xmlns:a16="http://schemas.microsoft.com/office/drawing/2014/main" id="{1D70C3BA-3256-41F0-826C-40DA03A6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5867400" cy="45148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A792A294-0E44-4791-B6EB-29D51FE8A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14375"/>
            <a:ext cx="5943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preço foi pago.            Você aceita esse dom?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6EE37EC3-7B57-4443-A88E-C48E30B97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6" name="Object 12">
            <a:extLst>
              <a:ext uri="{FF2B5EF4-FFF2-40B4-BE49-F238E27FC236}">
                <a16:creationId xmlns:a16="http://schemas.microsoft.com/office/drawing/2014/main" id="{30021921-E34B-4423-8240-9DB78ED87E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8">
            <a:extLst>
              <a:ext uri="{FF2B5EF4-FFF2-40B4-BE49-F238E27FC236}">
                <a16:creationId xmlns:a16="http://schemas.microsoft.com/office/drawing/2014/main" id="{665ADAED-B3DF-4EC2-8654-6044C29FD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35050"/>
            <a:ext cx="59436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Próximo estudo:</a:t>
            </a:r>
          </a:p>
        </p:txBody>
      </p:sp>
      <p:pic>
        <p:nvPicPr>
          <p:cNvPr id="21513" name="Picture 9">
            <a:extLst>
              <a:ext uri="{FF2B5EF4-FFF2-40B4-BE49-F238E27FC236}">
                <a16:creationId xmlns:a16="http://schemas.microsoft.com/office/drawing/2014/main" id="{8B0AAE80-3A5C-4D50-9E09-061621CF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6781800" cy="4953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4" name="Text Box 10">
            <a:extLst>
              <a:ext uri="{FF2B5EF4-FFF2-40B4-BE49-F238E27FC236}">
                <a16:creationId xmlns:a16="http://schemas.microsoft.com/office/drawing/2014/main" id="{FE170057-7894-483E-930C-3517B6DBF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13300"/>
            <a:ext cx="5991225" cy="17399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grande traidor desmascarado                      pelo Apocalipse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utoUpdateAnimBg="0"/>
      <p:bldP spid="215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>
            <a:extLst>
              <a:ext uri="{FF2B5EF4-FFF2-40B4-BE49-F238E27FC236}">
                <a16:creationId xmlns:a16="http://schemas.microsoft.com/office/drawing/2014/main" id="{D23D1ACF-CB61-42CE-9BEE-57FF1FA0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17A6B89A-6BD2-4065-B00F-9B5710698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3581400" cy="3549650"/>
          </a:xfrm>
          <a:prstGeom prst="rect">
            <a:avLst/>
          </a:prstGeom>
          <a:solidFill>
            <a:schemeClr val="tx2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Arial Narrow" panose="020B0606020202030204" pitchFamily="34" charset="0"/>
              </a:rPr>
              <a:t>No Apocalipse Jesus é identificado por 38 nomes              e títulos descritivos diferentes. Nos primeiros três capítulos é mencionado 137 vezes      e em todo o livro existem cerca de 250 referências   a Sua sublime pessoa.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2ADD1666-0412-4FDA-B628-1653DB1B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41" name="Object 21">
            <a:extLst>
              <a:ext uri="{FF2B5EF4-FFF2-40B4-BE49-F238E27FC236}">
                <a16:creationId xmlns:a16="http://schemas.microsoft.com/office/drawing/2014/main" id="{32436C69-A918-4A71-967E-C398C7CBE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>
            <a:extLst>
              <a:ext uri="{FF2B5EF4-FFF2-40B4-BE49-F238E27FC236}">
                <a16:creationId xmlns:a16="http://schemas.microsoft.com/office/drawing/2014/main" id="{85EABE25-4901-4D8D-8E46-CF557591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"/>
            <a:ext cx="68580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Como o Apocalipse descreve                a grandiosidade de Jesus?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A3BCB83B-CCBD-4E92-9F1C-C2DAE7C08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867400"/>
            <a:ext cx="3581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" panose="020B0604020202020204" pitchFamily="34" charset="0"/>
              </a:rPr>
              <a:t>Apocalipse 1:13-16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D1AEEE85-88FF-41E3-8864-7C3D3683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828800"/>
            <a:ext cx="5521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1.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Roupa comprida (Apoc. 1:13)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C5B506CD-4C4D-4A30-BBF9-78AB3330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62200"/>
            <a:ext cx="5521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2.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Cinto de ouro (Apoc. 1:13)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E7F1F149-114D-47AD-AF29-FB2B8809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913063"/>
            <a:ext cx="7010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3.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Cabelos brancos como a lã (Apoc. 1:14)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87D53C55-F5F7-4601-A76F-B1C02F288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63925"/>
            <a:ext cx="7010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4.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Olhos, chamas de fogo (Apoc. 1:14)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65E48830-B280-4F91-96EA-7C177DF3C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8" y="4038600"/>
            <a:ext cx="7010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5.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Pés como de latão reluzente (Apoc. 1:15)</a:t>
            </a:r>
          </a:p>
        </p:txBody>
      </p:sp>
      <p:sp>
        <p:nvSpPr>
          <p:cNvPr id="5132" name="Text Box 12">
            <a:extLst>
              <a:ext uri="{FF2B5EF4-FFF2-40B4-BE49-F238E27FC236}">
                <a16:creationId xmlns:a16="http://schemas.microsoft.com/office/drawing/2014/main" id="{5A184B53-A2CB-4D4B-870B-53C3146B4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4606925"/>
            <a:ext cx="7010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6.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Voz como de muitas águas (Apoc. 1:15)</a:t>
            </a: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25F9BC76-B399-4E5C-837A-E613583E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175250"/>
            <a:ext cx="7010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CCFF33"/>
                </a:solidFill>
                <a:latin typeface="Arial" panose="020B0604020202020204" pitchFamily="34" charset="0"/>
              </a:rPr>
              <a:t>7.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 Rosto brilhante como o Sol (Apoc. 1:16)</a:t>
            </a:r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4C5E3787-B4F8-4A8F-9085-9ADCD2311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utoUpdateAnimBg="0"/>
      <p:bldP spid="5125" grpId="0" autoUpdateAnimBg="0"/>
      <p:bldP spid="5127" grpId="0" autoUpdateAnimBg="0"/>
      <p:bldP spid="5128" grpId="0" autoUpdateAnimBg="0"/>
      <p:bldP spid="5129" grpId="0" autoUpdateAnimBg="0"/>
      <p:bldP spid="5130" grpId="0" autoUpdateAnimBg="0"/>
      <p:bldP spid="5131" grpId="0" autoUpdateAnimBg="0"/>
      <p:bldP spid="5132" grpId="0" autoUpdateAnimBg="0"/>
      <p:bldP spid="513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0" name="Object 16">
            <a:extLst>
              <a:ext uri="{FF2B5EF4-FFF2-40B4-BE49-F238E27FC236}">
                <a16:creationId xmlns:a16="http://schemas.microsoft.com/office/drawing/2014/main" id="{CE3A948F-8EAA-47E4-8985-36B2CDD15A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>
            <a:extLst>
              <a:ext uri="{FF2B5EF4-FFF2-40B4-BE49-F238E27FC236}">
                <a16:creationId xmlns:a16="http://schemas.microsoft.com/office/drawing/2014/main" id="{C55FA676-4A95-49FA-8F2B-4BC731099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200"/>
            <a:ext cx="7162800" cy="499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800">
                <a:solidFill>
                  <a:schemeClr val="bg1"/>
                </a:solidFill>
                <a:latin typeface="Tahoma" panose="020B0604030504040204" pitchFamily="34" charset="0"/>
              </a:rPr>
              <a:t>O Apocalipse apresenta Jesus como o majestoso Rei dos reis, o que está de acordo com Mateus 28:18: </a:t>
            </a:r>
            <a:r>
              <a:rPr lang="pt-BR" altLang="pt-BR" sz="2800">
                <a:solidFill>
                  <a:srgbClr val="FFFF00"/>
                </a:solidFill>
                <a:latin typeface="Tahoma" panose="020B0604030504040204" pitchFamily="34" charset="0"/>
              </a:rPr>
              <a:t>“Toda a autoridade Me foi dada no Céu e na Terra.”</a:t>
            </a:r>
            <a:r>
              <a:rPr lang="pt-BR" altLang="pt-BR" sz="2800">
                <a:solidFill>
                  <a:schemeClr val="bg1"/>
                </a:solidFill>
                <a:latin typeface="Tahoma" panose="020B0604030504040204" pitchFamily="34" charset="0"/>
              </a:rPr>
              <a:t> Ele é o Alfa e o Ômega; o Primeiro e o Último; o que venceu Satanás no Céu, venceu-o na cruz e o destruirá no final do grande conflito entre o bem e o mal; o que venceu a morte e vive pelos séculos dos séculos. Jesus é o eterno Todo-poderoso.</a:t>
            </a:r>
          </a:p>
        </p:txBody>
      </p:sp>
      <p:sp>
        <p:nvSpPr>
          <p:cNvPr id="6158" name="Text Box 14">
            <a:extLst>
              <a:ext uri="{FF2B5EF4-FFF2-40B4-BE49-F238E27FC236}">
                <a16:creationId xmlns:a16="http://schemas.microsoft.com/office/drawing/2014/main" id="{23DFFC4F-0560-4209-983A-347C58948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260975"/>
            <a:ext cx="6629400" cy="121602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Tahoma" panose="020B0604030504040204" pitchFamily="34" charset="0"/>
              </a:rPr>
              <a:t>Por isso, também, o inimigo tem interesse em que as pessoas desconheçam a mensagem do Apocalipse.</a:t>
            </a:r>
          </a:p>
        </p:txBody>
      </p:sp>
      <p:sp>
        <p:nvSpPr>
          <p:cNvPr id="6159" name="Text Box 15">
            <a:extLst>
              <a:ext uri="{FF2B5EF4-FFF2-40B4-BE49-F238E27FC236}">
                <a16:creationId xmlns:a16="http://schemas.microsoft.com/office/drawing/2014/main" id="{754BDB4B-00CC-4511-AF21-0A3657F4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58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2" name="Object 14">
            <a:extLst>
              <a:ext uri="{FF2B5EF4-FFF2-40B4-BE49-F238E27FC236}">
                <a16:creationId xmlns:a16="http://schemas.microsoft.com/office/drawing/2014/main" id="{59095E3C-1396-4A66-93CF-3A7F06E99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8">
            <a:extLst>
              <a:ext uri="{FF2B5EF4-FFF2-40B4-BE49-F238E27FC236}">
                <a16:creationId xmlns:a16="http://schemas.microsoft.com/office/drawing/2014/main" id="{1E32561F-7C1A-4EC4-B73C-652C033ED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30250"/>
            <a:ext cx="7620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Nas visões do Apocalipse aparecem livros que afetam diretamente nosso destino.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0171FC8C-D26F-4C49-B982-D98C7761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00263"/>
            <a:ext cx="73914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Apocalipse 3:5 fala do </a:t>
            </a:r>
            <a:r>
              <a:rPr lang="pt-BR" altLang="pt-BR" sz="2800" b="1">
                <a:solidFill>
                  <a:srgbClr val="CCFF33"/>
                </a:solidFill>
                <a:latin typeface="Arial Narrow" panose="020B0606020202030204" pitchFamily="34" charset="0"/>
              </a:rPr>
              <a:t>livro da vida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9C185162-7BF6-4912-ACA9-68906FE8E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86063"/>
            <a:ext cx="81534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Apocalipse 21:27 se refere ao </a:t>
            </a:r>
            <a:r>
              <a:rPr lang="pt-BR" altLang="pt-BR" sz="2800" b="1">
                <a:solidFill>
                  <a:srgbClr val="CCFF33"/>
                </a:solidFill>
                <a:latin typeface="Arial Narrow" panose="020B0606020202030204" pitchFamily="34" charset="0"/>
              </a:rPr>
              <a:t>livro da vida do Cordeiro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A0CD6A84-017D-4CE6-80BE-31F0A6154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3519488"/>
            <a:ext cx="784225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E Apocalipse 20:12 menciona outros </a:t>
            </a:r>
            <a:r>
              <a:rPr lang="pt-BR" altLang="pt-BR" sz="2800" b="1">
                <a:solidFill>
                  <a:srgbClr val="CCFF33"/>
                </a:solidFill>
                <a:latin typeface="Arial Narrow" panose="020B0606020202030204" pitchFamily="34" charset="0"/>
              </a:rPr>
              <a:t>livros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 no plural.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4A3D810C-BF10-43A4-831F-BF4F190A2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54525"/>
            <a:ext cx="7696200" cy="194627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89803" dir="81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Todos os livros são mencionados em conexão com o Juízo. Os salvos têm o nome escrito no livro da vida. Nos capítulos   4 e 5 encontra-se uma cena de angústia vivida por João ao descobrir que ninguém tinha poder para abrir os selos             do misterioso livro selado com sete selos.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B9A2E4DE-2C52-4F90-ADA6-4A776B41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7177" grpId="0" autoUpdateAnimBg="0"/>
      <p:bldP spid="7178" grpId="0" autoUpdateAnimBg="0"/>
      <p:bldP spid="7179" grpId="0" autoUpdateAnimBg="0"/>
      <p:bldP spid="718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>
            <a:extLst>
              <a:ext uri="{FF2B5EF4-FFF2-40B4-BE49-F238E27FC236}">
                <a16:creationId xmlns:a16="http://schemas.microsoft.com/office/drawing/2014/main" id="{7BB8020B-36D9-42A1-831D-E0EEB78A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16B2765E-280F-47EC-89D9-F72EDF414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"/>
            <a:ext cx="7620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Quem foi o único ser em todo o Universo capaz de abrir o livro dos sete selos?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6FD0E83B-7BC6-4EB7-A4AD-321250D3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079750"/>
            <a:ext cx="3581400" cy="3578225"/>
          </a:xfrm>
          <a:prstGeom prst="rect">
            <a:avLst/>
          </a:prstGeom>
          <a:solidFill>
            <a:schemeClr val="tx2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“Digno és [Cordeiro] de tomar o livro e de abrir-lhe os selos, porque foste morto e com o Teu sangue compraste para Deus os que procedem de toda tribo, língua, povo e nação” (Apocalipse 5:9).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D1CD0D90-2EA0-4834-B2A6-E8D46588A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utoUpdateAnimBg="0"/>
      <p:bldP spid="820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>
            <a:extLst>
              <a:ext uri="{FF2B5EF4-FFF2-40B4-BE49-F238E27FC236}">
                <a16:creationId xmlns:a16="http://schemas.microsoft.com/office/drawing/2014/main" id="{CDCF8DDA-9E01-4C9C-B04B-C55CCF56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A85CA812-6E1E-459A-850A-2496D654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87588"/>
            <a:ext cx="4267200" cy="3848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“Abaixo do céu não existe nenhum outro nome, dado entre os homens, pelo qual importa que sejamos salvos.” 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14CFD299-AFF5-48F0-BBBE-C0F5F864D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8/22</a:t>
            </a:r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1A624B81-E9F2-4C31-87CA-A5CB3B97E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85800"/>
            <a:ext cx="1890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Atos 4:12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1" name="Object 11">
            <a:extLst>
              <a:ext uri="{FF2B5EF4-FFF2-40B4-BE49-F238E27FC236}">
                <a16:creationId xmlns:a16="http://schemas.microsoft.com/office/drawing/2014/main" id="{037261A3-A97A-4EE7-975B-0CCB1E94FE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>
            <a:extLst>
              <a:ext uri="{FF2B5EF4-FFF2-40B4-BE49-F238E27FC236}">
                <a16:creationId xmlns:a16="http://schemas.microsoft.com/office/drawing/2014/main" id="{52531E68-D857-48BA-9EC0-BC822FEC4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76200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Qual a força motivadora que impulsionou o sublime sacrifício de nosso Senhor Jesus Cristo?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349EA9A5-637D-4485-A48B-0100FA7FA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62200"/>
            <a:ext cx="2514600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“Aquele que nos ama, e pelo Seu sangue nos libertou dos nossos pecados”  (Apoc. 1:5).</a:t>
            </a:r>
          </a:p>
        </p:txBody>
      </p:sp>
      <p:pic>
        <p:nvPicPr>
          <p:cNvPr id="10249" name="Picture 9">
            <a:extLst>
              <a:ext uri="{FF2B5EF4-FFF2-40B4-BE49-F238E27FC236}">
                <a16:creationId xmlns:a16="http://schemas.microsoft.com/office/drawing/2014/main" id="{82899F96-6CFC-4199-917B-D4187535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5562600" cy="41719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 Box 10">
            <a:extLst>
              <a:ext uri="{FF2B5EF4-FFF2-40B4-BE49-F238E27FC236}">
                <a16:creationId xmlns:a16="http://schemas.microsoft.com/office/drawing/2014/main" id="{8F83D4B1-0F94-4F8C-8815-86B7D489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utoUpdateAnimBg="0"/>
      <p:bldP spid="10247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985</Words>
  <Application>Microsoft Office PowerPoint</Application>
  <PresentationFormat>Apresentação na tela (4:3)</PresentationFormat>
  <Paragraphs>82</Paragraphs>
  <Slides>22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40</cp:revision>
  <dcterms:created xsi:type="dcterms:W3CDTF">2002-03-20T11:55:10Z</dcterms:created>
  <dcterms:modified xsi:type="dcterms:W3CDTF">2021-01-08T06:50:19Z</dcterms:modified>
  <cp:category>EVANGELISMO</cp:category>
</cp:coreProperties>
</file>