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84" r:id="rId3"/>
    <p:sldId id="264" r:id="rId4"/>
    <p:sldId id="257" r:id="rId5"/>
    <p:sldId id="266" r:id="rId6"/>
    <p:sldId id="265" r:id="rId7"/>
    <p:sldId id="258" r:id="rId8"/>
    <p:sldId id="283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59" r:id="rId25"/>
    <p:sldId id="260" r:id="rId26"/>
    <p:sldId id="261" r:id="rId27"/>
    <p:sldId id="281" r:id="rId28"/>
    <p:sldId id="262" r:id="rId29"/>
    <p:sldId id="282" r:id="rId3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CCFF"/>
    <a:srgbClr val="FF66FF"/>
    <a:srgbClr val="66FFFF"/>
    <a:srgbClr val="FF9933"/>
    <a:srgbClr val="CC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1EE29-52AC-4EDE-8442-8FFCF3E7B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FBA951-2B2D-4EE1-AB12-4920D95A3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0B8FC3-F766-4A21-A795-1A8B1345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2DCB47-B531-435B-AC71-5A948515B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53576E-7291-45BB-81B4-2868D24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5FDFE-4B57-4392-82C4-78F48E38AF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348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68AF7-3DFA-41B3-AE41-C180E294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3E48003-BF0A-41E5-A5D4-E06DC3308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6E2B89-6BA7-49EA-9060-CD8DE243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234EA1-E8B1-48CF-A102-B53A85EC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F63DAE-2568-4925-8C97-7C79010E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55079-8EC5-4E87-B721-EFC3A375FB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44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89E8A2-6DF5-4A21-ACA5-6AA387A1B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2CE42EC-A505-429C-B16E-A37C6E894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7EB379-7478-4AF5-A06F-0B8B5AC3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9A1DF6-D844-4D07-AC17-064C78F6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FFB851-7221-4143-A9B5-71C5E0C8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98D52-CF19-462B-BDF1-5D05CE8033C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193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309B6-E4CB-434E-A56A-93ACD5AE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A2ED57-AE99-4609-8427-B702980DC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5C0A1A-A41B-4AD9-BFB7-AB44241F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7A49C4-0B6E-4C78-95D6-8024213C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2F828F-B850-488E-9A0F-4DBBFD22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E9312-FDE2-46CF-B6C8-0F127E5596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371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43F08-D77D-4EB9-BA8A-BAF91B8F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B864DA-B409-434A-8A27-88395D2F2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4AAFF1-66D5-4AE1-86C8-26AADA55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F40409-AD0D-46B8-B949-272E93F2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1564E0-44DA-4CCD-B74D-4BEC0B81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AD439-AECC-471A-A1BA-4B0E3E859AF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665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6A122-2B14-4873-8E1F-2699BC4C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341A1E-2A50-4437-8AD2-3CA745D5F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2C3DA3-FE28-482C-939E-52420203E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161D905-ECFB-4353-A981-DD89F574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43E0A-52EB-478C-892F-10F7EC64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0BC9F2-AFDB-4C76-B45E-7AA9FF44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AB84F-7181-49A5-9A4A-1E26C0BF10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522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8B973-78D4-410C-9CD9-DCEDD75A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2B87D6-7E74-46FA-BDFE-1EC491D74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B3F52C-147C-45F3-A436-FB90C7602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EFE8FB-8DD8-4417-B1B2-5B75A3BAD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02F0EA-839C-457D-8982-4C6A09656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C4BED5-893D-4401-9D85-1723A46C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7031793-0357-4BC8-AA2D-1E1C3C69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020BC3E-4CB0-440F-A0BD-649DF192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53756-7F42-4FC0-8D84-08602980CD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86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AC76E-3492-4360-941E-DD340EAE1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A5CE9A6-3167-4B48-ACC2-2A1460A2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C847B0-99C6-4BB4-AF05-E1C27D57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171C7A-4D7F-40BB-83BB-39CF8002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163F2-593F-4AB4-A204-ABBCA80EDE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706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AC22CB-DD79-450D-AACF-F9FCCEE2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5BB653-99FE-4D02-A418-181B7B0A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07985A-3383-4764-98B1-413FF3F8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5B770-2C4E-498A-85AB-91A9C9B2C86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749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D0688-22D8-4AEF-934F-8308DC0F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E6F8B9-006E-48D5-83F9-657729609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313FDE-2B0E-4D18-9876-22075C4C4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700CE9-D577-4292-830E-3291F4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20C379-02BC-46DB-8954-1858696A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90DB83-E8CB-40B9-9D6D-23A668BE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20F95-7822-4B9E-BC08-15D010B61D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075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F1A3C-327E-4A44-89C7-8A2DFD76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D00B4ED-DCF4-49C6-872F-D94BDE047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B957E2-EFF4-40C9-8412-1EF48E99A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0333BF-6AF6-4CA2-8315-A76394A03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D5CF90F-20DB-44C2-AC7F-11C996D9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D9B086-3E21-4252-94E1-226FF377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95681-38D9-4DF7-8258-DF4DAA6BA8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228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1FC43E7-22F0-4F56-AABE-C3FB09597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43760A5-07D7-4E54-AC07-6468B618B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DFDF404-F979-4E57-9BAF-640C2A851F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57728E-CEC9-4D67-B263-FB314B8145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454EFB-898C-4060-B079-8C866BC079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FC51BC-F13E-4263-8C58-50379E59A42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D0BEBB4-B1A5-40D4-ADDC-47F2FFF8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60E71712-8F8D-4444-B778-8914BBEB9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60400"/>
            <a:ext cx="82931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E1D919A9-35FD-4E30-B313-942921250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0"/>
            <a:ext cx="5943600" cy="1920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O grande traidor desmascarado                      pelo Apocalipse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2B1BB924-80D4-4776-AB54-FDE472082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6119813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utoUpdateAnimBg="0"/>
      <p:bldP spid="2054" grpId="0" autoUpdateAnimBg="0"/>
      <p:bldP spid="205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14">
            <a:extLst>
              <a:ext uri="{FF2B5EF4-FFF2-40B4-BE49-F238E27FC236}">
                <a16:creationId xmlns:a16="http://schemas.microsoft.com/office/drawing/2014/main" id="{FE3393BE-17BC-47B4-821D-A75FF281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Text Box 8">
            <a:extLst>
              <a:ext uri="{FF2B5EF4-FFF2-40B4-BE49-F238E27FC236}">
                <a16:creationId xmlns:a16="http://schemas.microsoft.com/office/drawing/2014/main" id="{62228B12-13B5-4A0D-B4A3-5545912C2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46325"/>
            <a:ext cx="7467600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IDENTIFICANDO  O ARQUIINIMIGO</a:t>
            </a:r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3AEC5811-8A46-4B5D-841C-4D5D0FAA3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56" name="Object 20">
            <a:extLst>
              <a:ext uri="{FF2B5EF4-FFF2-40B4-BE49-F238E27FC236}">
                <a16:creationId xmlns:a16="http://schemas.microsoft.com/office/drawing/2014/main" id="{EC424C5F-A747-4032-816C-C511C8EFFE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>
            <a:extLst>
              <a:ext uri="{FF2B5EF4-FFF2-40B4-BE49-F238E27FC236}">
                <a16:creationId xmlns:a16="http://schemas.microsoft.com/office/drawing/2014/main" id="{FC3F29CD-148E-4C1D-8140-4C2708566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49275"/>
            <a:ext cx="81534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solidFill>
                  <a:srgbClr val="FFFF00"/>
                </a:solidFill>
                <a:latin typeface="Tahoma" panose="020B0604030504040204" pitchFamily="34" charset="0"/>
              </a:rPr>
              <a:t>Satanás é mencionado 55 vezes no Apocalipse. Quais são alguns dos nomes que o identificam?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B8828B40-AA6C-4694-8670-C5667FAF6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828800"/>
            <a:ext cx="31242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Dragão</a:t>
            </a: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46447A71-ABAC-4B7A-870B-32A1DE7C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05050"/>
            <a:ext cx="5257800" cy="39433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6" name="Text Box 10">
            <a:extLst>
              <a:ext uri="{FF2B5EF4-FFF2-40B4-BE49-F238E27FC236}">
                <a16:creationId xmlns:a16="http://schemas.microsoft.com/office/drawing/2014/main" id="{27A14B47-DA31-4759-AD30-4F173BFE8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79688"/>
            <a:ext cx="31242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Serpente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600082E4-EE41-4A28-8465-17747C479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3371850"/>
            <a:ext cx="31242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Diabo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2F43D534-EC09-40C0-8962-BFEFD856F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168775"/>
            <a:ext cx="31242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Satanás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B84071AE-0B03-48C5-9E21-EA7A797EE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4941888"/>
            <a:ext cx="31242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Acusador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C581974C-AD95-4F72-BB0A-516479CDC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600200"/>
            <a:ext cx="3352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solidFill>
                  <a:srgbClr val="FFFFCC"/>
                </a:solidFill>
                <a:latin typeface="Arial" panose="020B0604020202020204" pitchFamily="34" charset="0"/>
              </a:rPr>
              <a:t>Apocalipse 12:7-10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8F89305D-259C-4FA6-BBE5-9F4423328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63087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000" b="1">
                <a:solidFill>
                  <a:srgbClr val="FFFFCC"/>
                </a:solidFill>
                <a:latin typeface="Arial" panose="020B0604020202020204" pitchFamily="34" charset="0"/>
              </a:rPr>
              <a:t>História dos salteadores</a:t>
            </a:r>
          </a:p>
        </p:txBody>
      </p:sp>
      <p:sp>
        <p:nvSpPr>
          <p:cNvPr id="14355" name="Text Box 19">
            <a:extLst>
              <a:ext uri="{FF2B5EF4-FFF2-40B4-BE49-F238E27FC236}">
                <a16:creationId xmlns:a16="http://schemas.microsoft.com/office/drawing/2014/main" id="{66E74889-E9EA-410F-8E6A-F434F67D4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utoUpdateAnimBg="0"/>
      <p:bldP spid="14343" grpId="0" autoUpdateAnimBg="0"/>
      <p:bldP spid="14346" grpId="0" autoUpdateAnimBg="0"/>
      <p:bldP spid="14347" grpId="0" autoUpdateAnimBg="0"/>
      <p:bldP spid="14348" grpId="0" autoUpdateAnimBg="0"/>
      <p:bldP spid="14349" grpId="0" autoUpdateAnimBg="0"/>
      <p:bldP spid="14350" grpId="0" autoUpdateAnimBg="0"/>
      <p:bldP spid="1435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79" name="Object 19">
            <a:extLst>
              <a:ext uri="{FF2B5EF4-FFF2-40B4-BE49-F238E27FC236}">
                <a16:creationId xmlns:a16="http://schemas.microsoft.com/office/drawing/2014/main" id="{E493A4C0-85B5-45FA-A7D7-53C4981C6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Text Box 12">
            <a:extLst>
              <a:ext uri="{FF2B5EF4-FFF2-40B4-BE49-F238E27FC236}">
                <a16:creationId xmlns:a16="http://schemas.microsoft.com/office/drawing/2014/main" id="{EF63A18B-767E-45BA-8897-6A23A367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2400"/>
            <a:ext cx="81534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Deus criou um anjo perfeito,       dotado de livre-arbítrio</a:t>
            </a:r>
          </a:p>
        </p:txBody>
      </p:sp>
      <p:sp>
        <p:nvSpPr>
          <p:cNvPr id="15373" name="Text Box 13">
            <a:extLst>
              <a:ext uri="{FF2B5EF4-FFF2-40B4-BE49-F238E27FC236}">
                <a16:creationId xmlns:a16="http://schemas.microsoft.com/office/drawing/2014/main" id="{E06383AD-E79F-4026-9184-B65F76D25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95400"/>
            <a:ext cx="3352800" cy="4702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2400" b="1">
                <a:solidFill>
                  <a:schemeClr val="bg1"/>
                </a:solidFill>
                <a:latin typeface="Arial Narrow" panose="020B0606020202030204" pitchFamily="34" charset="0"/>
              </a:rPr>
              <a:t>“Tu eras querubim da guarda ungido, ... Perfeito eras nos teus caminhos, desde o dia em que foste criado até que se achou iniqüidade em ti. ... Elevou-se o teu coração por causa da tua formosura, corrompeste a tua sabedoria por causa do teu resplendor” (Ezequiel 28:14, 15 e 17).</a:t>
            </a:r>
          </a:p>
        </p:txBody>
      </p:sp>
      <p:pic>
        <p:nvPicPr>
          <p:cNvPr id="15374" name="Picture 14">
            <a:extLst>
              <a:ext uri="{FF2B5EF4-FFF2-40B4-BE49-F238E27FC236}">
                <a16:creationId xmlns:a16="http://schemas.microsoft.com/office/drawing/2014/main" id="{BE189B18-7FE0-4AF7-9686-6B1C6BEC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572000" cy="3429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:a16="http://schemas.microsoft.com/office/drawing/2014/main" id="{ABFF006B-27C4-4292-9FF9-500EDA740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 autoUpdateAnimBg="0"/>
      <p:bldP spid="153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01" name="Object 17">
            <a:extLst>
              <a:ext uri="{FF2B5EF4-FFF2-40B4-BE49-F238E27FC236}">
                <a16:creationId xmlns:a16="http://schemas.microsoft.com/office/drawing/2014/main" id="{2A364126-B69F-454C-BD50-A3A37E89D3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6" name="Picture 12">
            <a:extLst>
              <a:ext uri="{FF2B5EF4-FFF2-40B4-BE49-F238E27FC236}">
                <a16:creationId xmlns:a16="http://schemas.microsoft.com/office/drawing/2014/main" id="{1508609E-1937-4050-BA09-52C9F7F8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51054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 Box 8">
            <a:extLst>
              <a:ext uri="{FF2B5EF4-FFF2-40B4-BE49-F238E27FC236}">
                <a16:creationId xmlns:a16="http://schemas.microsoft.com/office/drawing/2014/main" id="{7D0B4CED-8F41-410C-997E-D47A5964B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85800"/>
            <a:ext cx="3505200" cy="5292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“Como caíste do céu, ó estrela da manhã, filho da alva! Como foste lançado por terra, tu que debilitavas as nações! Tu dizias no teu coração: Eu subirei ao céu; acima das estrelas de Deus exaltarei o meu trono ... Subirei acima das mais altas nuvens e serei semelhante ao Altíssimo”                (Isaías 14:12-14).</a:t>
            </a:r>
          </a:p>
        </p:txBody>
      </p:sp>
      <p:sp>
        <p:nvSpPr>
          <p:cNvPr id="16400" name="Text Box 16">
            <a:extLst>
              <a:ext uri="{FF2B5EF4-FFF2-40B4-BE49-F238E27FC236}">
                <a16:creationId xmlns:a16="http://schemas.microsoft.com/office/drawing/2014/main" id="{657B0EAF-92B4-4BF0-B6D7-51AC87D81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26" name="Object 18">
            <a:extLst>
              <a:ext uri="{FF2B5EF4-FFF2-40B4-BE49-F238E27FC236}">
                <a16:creationId xmlns:a16="http://schemas.microsoft.com/office/drawing/2014/main" id="{3A55F930-A71D-4E82-8963-B94B32DD5A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Text Box 8">
            <a:extLst>
              <a:ext uri="{FF2B5EF4-FFF2-40B4-BE49-F238E27FC236}">
                <a16:creationId xmlns:a16="http://schemas.microsoft.com/office/drawing/2014/main" id="{AF2D6314-DFFF-46CC-9104-23AE1256D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"/>
            <a:ext cx="72390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A quem satanás arrastou em sua rebelião contra Deus?</a:t>
            </a:r>
          </a:p>
        </p:txBody>
      </p:sp>
      <p:pic>
        <p:nvPicPr>
          <p:cNvPr id="17420" name="Picture 12">
            <a:extLst>
              <a:ext uri="{FF2B5EF4-FFF2-40B4-BE49-F238E27FC236}">
                <a16:creationId xmlns:a16="http://schemas.microsoft.com/office/drawing/2014/main" id="{99EAB5CD-FF89-432F-82D1-57D0EBC01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105400" cy="38290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9" name="Text Box 11">
            <a:extLst>
              <a:ext uri="{FF2B5EF4-FFF2-40B4-BE49-F238E27FC236}">
                <a16:creationId xmlns:a16="http://schemas.microsoft.com/office/drawing/2014/main" id="{CBFECE6A-48BA-4395-AC19-87395DE1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95400"/>
            <a:ext cx="3733800" cy="466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“Houve peleja no Céu. Miguel e os seus anjos pelejaram contra o dragão. Também pelejaram o dragão e seus anjos; todavia, não prevaleceram; nem mais se achou no céu o lugar deles. E foi expulso o grande dragão ..., sim, foi atirado para a terra, e, com ele,      os seus anjos”       (Apocalipse 12:7-9). </a:t>
            </a:r>
          </a:p>
        </p:txBody>
      </p:sp>
      <p:sp>
        <p:nvSpPr>
          <p:cNvPr id="17425" name="Text Box 17">
            <a:extLst>
              <a:ext uri="{FF2B5EF4-FFF2-40B4-BE49-F238E27FC236}">
                <a16:creationId xmlns:a16="http://schemas.microsoft.com/office/drawing/2014/main" id="{D4674F7C-81A7-449D-83AA-41392AEF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utoUpdateAnimBg="0"/>
      <p:bldP spid="1741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11">
            <a:extLst>
              <a:ext uri="{FF2B5EF4-FFF2-40B4-BE49-F238E27FC236}">
                <a16:creationId xmlns:a16="http://schemas.microsoft.com/office/drawing/2014/main" id="{649FC8C9-E5EB-49A4-9CE9-93A241990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47F58652-44D6-4EB3-B6E3-C15F5AB3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400175"/>
            <a:ext cx="5562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Quantos anjos caíram com Satanás?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BCCCD8B1-46E8-4EE2-BC56-3167EA1B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124200"/>
            <a:ext cx="3810000" cy="3313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“Viu-se, também, outro sinal no céu, e eis um dragão, grande e vermelho. ... A sua cauda arrastava a terça parte das estrelas do céu”                </a:t>
            </a:r>
            <a:r>
              <a:rPr lang="pt-BR" altLang="pt-BR" sz="2400" b="1">
                <a:solidFill>
                  <a:schemeClr val="bg1"/>
                </a:solidFill>
                <a:latin typeface="Arial Narrow" panose="020B0606020202030204" pitchFamily="34" charset="0"/>
              </a:rPr>
              <a:t>(Apocalipse 12:3 e 4).</a:t>
            </a:r>
            <a:endParaRPr lang="pt-BR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1B6C54CC-B931-4145-B509-E4757AA0B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762000"/>
            <a:ext cx="37338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Estrelas = anjos (Apoc. 1:20).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36EEA472-7730-4AC0-A42C-FFD227546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18439" grpId="0" autoUpdateAnimBg="0"/>
      <p:bldP spid="1844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>
            <a:extLst>
              <a:ext uri="{FF2B5EF4-FFF2-40B4-BE49-F238E27FC236}">
                <a16:creationId xmlns:a16="http://schemas.microsoft.com/office/drawing/2014/main" id="{177DADD8-B229-48C8-9523-FFBE7471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8">
            <a:extLst>
              <a:ext uri="{FF2B5EF4-FFF2-40B4-BE49-F238E27FC236}">
                <a16:creationId xmlns:a16="http://schemas.microsoft.com/office/drawing/2014/main" id="{A8EAD051-5E5F-4751-9962-A3F6A5F68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95800"/>
            <a:ext cx="6934200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5400" b="1">
                <a:solidFill>
                  <a:schemeClr val="bg1"/>
                </a:solidFill>
                <a:latin typeface="Tahoma" panose="020B0604030504040204" pitchFamily="34" charset="0"/>
              </a:rPr>
              <a:t>O CONFLITO ALCANÇA A TERRA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C4EC7AB1-BEAF-466A-8681-7B186F8B3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6" name="Object 16">
            <a:extLst>
              <a:ext uri="{FF2B5EF4-FFF2-40B4-BE49-F238E27FC236}">
                <a16:creationId xmlns:a16="http://schemas.microsoft.com/office/drawing/2014/main" id="{B5D897CD-7B01-4F1A-8659-C277062771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7">
            <a:extLst>
              <a:ext uri="{FF2B5EF4-FFF2-40B4-BE49-F238E27FC236}">
                <a16:creationId xmlns:a16="http://schemas.microsoft.com/office/drawing/2014/main" id="{834671F4-9CAA-4046-9E0E-10607D6D8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8001000" cy="1449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Tahoma" panose="020B0604030504040204" pitchFamily="34" charset="0"/>
              </a:rPr>
              <a:t>Usando a serpente como instrumento, que estratégia Satanás utilizou para envolver            o ser humano no grande conflito?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BE0B02CF-A9D1-48A1-B087-21758FCC1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84400"/>
            <a:ext cx="2971800" cy="3549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“Mas receio que, assim como a serpente enganou a Eva com a sua astúcia, assim também seja corrompida a vossa mente”            (II Coríntios 11:4).</a:t>
            </a:r>
          </a:p>
        </p:txBody>
      </p:sp>
      <p:pic>
        <p:nvPicPr>
          <p:cNvPr id="20491" name="Picture 11">
            <a:extLst>
              <a:ext uri="{FF2B5EF4-FFF2-40B4-BE49-F238E27FC236}">
                <a16:creationId xmlns:a16="http://schemas.microsoft.com/office/drawing/2014/main" id="{1D385670-052D-4027-967C-AC694E07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52675"/>
            <a:ext cx="5029200" cy="3900488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5" name="Text Box 15">
            <a:extLst>
              <a:ext uri="{FF2B5EF4-FFF2-40B4-BE49-F238E27FC236}">
                <a16:creationId xmlns:a16="http://schemas.microsoft.com/office/drawing/2014/main" id="{2B863D9F-1940-4C4A-8579-CB3B8B31E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utoUpdateAnimBg="0"/>
      <p:bldP spid="2049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42EEB14A-91C2-4DB3-A131-FBF0CD98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Text Box 9">
            <a:extLst>
              <a:ext uri="{FF2B5EF4-FFF2-40B4-BE49-F238E27FC236}">
                <a16:creationId xmlns:a16="http://schemas.microsoft.com/office/drawing/2014/main" id="{2B38EF3B-F58B-4C5C-B09F-3FED223E3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3962400" cy="385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Por usurpação, Satanás se tornou      o príncipe deste mundo (João 14:30), e os seres humanos, ao pecar, chegaram          a ser seus cativos         (Rom. 6:16).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2BB3C845-82E2-443D-B5C9-8CEA9CADA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84813"/>
            <a:ext cx="6781800" cy="1173162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300" b="1">
                <a:solidFill>
                  <a:schemeClr val="bg1"/>
                </a:solidFill>
                <a:latin typeface="Arial Narrow" panose="020B0606020202030204" pitchFamily="34" charset="0"/>
              </a:rPr>
              <a:t>Mas Cristo põe ao alcance de Seus filhos                              armas para vencer os enganos satânicos. “E conhecereis          a verdade e a verdade vos libertará” (João 8:32).</a:t>
            </a:r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F401D6B2-0D98-420F-BB11-95ACB318A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utoUpdateAnimBg="0"/>
      <p:bldP spid="2151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>
            <a:extLst>
              <a:ext uri="{FF2B5EF4-FFF2-40B4-BE49-F238E27FC236}">
                <a16:creationId xmlns:a16="http://schemas.microsoft.com/office/drawing/2014/main" id="{D6556306-04E6-4DD3-867A-B72F7FFAD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Text Box 8">
            <a:extLst>
              <a:ext uri="{FF2B5EF4-FFF2-40B4-BE49-F238E27FC236}">
                <a16:creationId xmlns:a16="http://schemas.microsoft.com/office/drawing/2014/main" id="{17E476AA-B2CC-406E-89B3-F283042D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28600"/>
            <a:ext cx="42672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Como sabemos que a batalha contra o mal, e seu originador, não    está perdida?</a:t>
            </a:r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FDA36A64-85BE-476A-BFDD-74D51EA3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146550"/>
            <a:ext cx="3810000" cy="240665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Arial Narrow" panose="020B0606020202030204" pitchFamily="34" charset="0"/>
              </a:rPr>
              <a:t>“Para isso Se manifestou o Filho de Deus, para destruir      as obras do diabo”                 (I João 3:8).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utoUpdateAnimBg="0"/>
      <p:bldP spid="2253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ACE4659-A3FA-4393-99C2-39E03D0D9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A0738BA-7797-4239-9C0A-4B3C3C44F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1FA80F17-6088-48CB-AAA9-37808C492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85598B85-A5DA-4283-AF7F-0E965F174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</a:rPr>
              <a:t>Revisão - Lição 2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CA1CABA7-AF9A-4297-9DB5-6161FB684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B8364036-B0CC-4DCE-85F0-3D70F0768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5714BF6C-61EA-4181-BF1A-9C642AA3C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51EF17B6-9FD3-4239-825C-9945D4275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31754" name="Rectangle 10">
            <a:extLst>
              <a:ext uri="{FF2B5EF4-FFF2-40B4-BE49-F238E27FC236}">
                <a16:creationId xmlns:a16="http://schemas.microsoft.com/office/drawing/2014/main" id="{A6B17863-92C5-49F3-BCE0-81D448629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55" name="Text Box 11">
            <a:extLst>
              <a:ext uri="{FF2B5EF4-FFF2-40B4-BE49-F238E27FC236}">
                <a16:creationId xmlns:a16="http://schemas.microsoft.com/office/drawing/2014/main" id="{746CCE40-DA13-46EA-AEF3-FAB95A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latin typeface="Tahoma" panose="020B0604030504040204" pitchFamily="34" charset="0"/>
              </a:rPr>
              <a:t>1.</a:t>
            </a:r>
            <a:r>
              <a:rPr lang="pt-BR" altLang="pt-BR" sz="2400">
                <a:latin typeface="Tahoma" panose="020B0604030504040204" pitchFamily="34" charset="0"/>
              </a:rPr>
              <a:t> Um dos títulos de Jesus, no Apocalipse, é Cordeiro.</a:t>
            </a:r>
          </a:p>
        </p:txBody>
      </p:sp>
      <p:sp>
        <p:nvSpPr>
          <p:cNvPr id="31756" name="Text Box 12">
            <a:extLst>
              <a:ext uri="{FF2B5EF4-FFF2-40B4-BE49-F238E27FC236}">
                <a16:creationId xmlns:a16="http://schemas.microsoft.com/office/drawing/2014/main" id="{725F4C6A-1B77-4365-AFC9-DD84AE1F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558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latin typeface="Tahoma" panose="020B0604030504040204" pitchFamily="34" charset="0"/>
              </a:rPr>
              <a:t>2.</a:t>
            </a:r>
            <a:r>
              <a:rPr lang="pt-BR" altLang="pt-BR" sz="2400">
                <a:latin typeface="Tahoma" panose="020B0604030504040204" pitchFamily="34" charset="0"/>
              </a:rPr>
              <a:t> Como Jesus foi tentado como nós, pode compreender-nos.</a:t>
            </a:r>
          </a:p>
        </p:txBody>
      </p:sp>
      <p:sp>
        <p:nvSpPr>
          <p:cNvPr id="31757" name="Text Box 13">
            <a:extLst>
              <a:ext uri="{FF2B5EF4-FFF2-40B4-BE49-F238E27FC236}">
                <a16:creationId xmlns:a16="http://schemas.microsoft.com/office/drawing/2014/main" id="{CD8B5536-04C2-48DC-A6A2-69C07A15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646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latin typeface="Tahoma" panose="020B0604030504040204" pitchFamily="34" charset="0"/>
              </a:rPr>
              <a:t>3.</a:t>
            </a:r>
            <a:r>
              <a:rPr lang="pt-BR" altLang="pt-BR" sz="2400">
                <a:latin typeface="Tahoma" panose="020B0604030504040204" pitchFamily="34" charset="0"/>
              </a:rPr>
              <a:t> Apesar de ter sido tentado como nós, Jesus não pecou.</a:t>
            </a:r>
          </a:p>
        </p:txBody>
      </p:sp>
      <p:sp>
        <p:nvSpPr>
          <p:cNvPr id="31758" name="Text Box 14">
            <a:extLst>
              <a:ext uri="{FF2B5EF4-FFF2-40B4-BE49-F238E27FC236}">
                <a16:creationId xmlns:a16="http://schemas.microsoft.com/office/drawing/2014/main" id="{88C03E0F-F20D-4BF8-8C36-8CBC627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343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latin typeface="Tahoma" panose="020B0604030504040204" pitchFamily="34" charset="0"/>
              </a:rPr>
              <a:t>4.</a:t>
            </a:r>
            <a:r>
              <a:rPr lang="pt-BR" altLang="pt-BR" sz="2400">
                <a:latin typeface="Tahoma" panose="020B0604030504040204" pitchFamily="34" charset="0"/>
              </a:rPr>
              <a:t> Jesus é Deus eterno que, por amor ao pecador, fez-Se homem.</a:t>
            </a:r>
          </a:p>
        </p:txBody>
      </p:sp>
      <p:sp>
        <p:nvSpPr>
          <p:cNvPr id="31759" name="Text Box 15">
            <a:extLst>
              <a:ext uri="{FF2B5EF4-FFF2-40B4-BE49-F238E27FC236}">
                <a16:creationId xmlns:a16="http://schemas.microsoft.com/office/drawing/2014/main" id="{20AF475C-A7DC-44EA-B52A-A1E84A466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latin typeface="Tahoma" panose="020B0604030504040204" pitchFamily="34" charset="0"/>
              </a:rPr>
              <a:t>5.</a:t>
            </a:r>
            <a:r>
              <a:rPr lang="pt-BR" altLang="pt-BR" sz="2400">
                <a:latin typeface="Tahoma" panose="020B0604030504040204" pitchFamily="34" charset="0"/>
              </a:rPr>
              <a:t> O plano da redenção foi traçado antes da fundação do mundo.</a:t>
            </a:r>
          </a:p>
        </p:txBody>
      </p:sp>
      <p:sp>
        <p:nvSpPr>
          <p:cNvPr id="31760" name="Text Box 16">
            <a:extLst>
              <a:ext uri="{FF2B5EF4-FFF2-40B4-BE49-F238E27FC236}">
                <a16:creationId xmlns:a16="http://schemas.microsoft.com/office/drawing/2014/main" id="{093D8FF8-FFB3-4D05-BDAE-E35944F51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 sz="2400"/>
          </a:p>
        </p:txBody>
      </p:sp>
      <p:sp>
        <p:nvSpPr>
          <p:cNvPr id="31761" name="Text Box 17">
            <a:extLst>
              <a:ext uri="{FF2B5EF4-FFF2-40B4-BE49-F238E27FC236}">
                <a16:creationId xmlns:a16="http://schemas.microsoft.com/office/drawing/2014/main" id="{D29A3EC2-CF0A-4667-98C0-F86B50540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 sz="2400"/>
          </a:p>
        </p:txBody>
      </p:sp>
      <p:sp>
        <p:nvSpPr>
          <p:cNvPr id="31762" name="Text Box 18">
            <a:extLst>
              <a:ext uri="{FF2B5EF4-FFF2-40B4-BE49-F238E27FC236}">
                <a16:creationId xmlns:a16="http://schemas.microsoft.com/office/drawing/2014/main" id="{D8F73610-A176-4E6D-9F52-629D32359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4750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 sz="2400"/>
          </a:p>
        </p:txBody>
      </p:sp>
      <p:sp>
        <p:nvSpPr>
          <p:cNvPr id="31763" name="Text Box 19">
            <a:extLst>
              <a:ext uri="{FF2B5EF4-FFF2-40B4-BE49-F238E27FC236}">
                <a16:creationId xmlns:a16="http://schemas.microsoft.com/office/drawing/2014/main" id="{97987EEB-2F52-4E04-B120-656FC0C95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357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 sz="2400"/>
          </a:p>
        </p:txBody>
      </p:sp>
      <p:sp>
        <p:nvSpPr>
          <p:cNvPr id="31764" name="Text Box 20">
            <a:extLst>
              <a:ext uri="{FF2B5EF4-FFF2-40B4-BE49-F238E27FC236}">
                <a16:creationId xmlns:a16="http://schemas.microsoft.com/office/drawing/2014/main" id="{FE66B61C-1C02-4FC3-A02E-55A1DBA15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348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utoUpdateAnimBg="0"/>
      <p:bldP spid="31756" grpId="0" autoUpdateAnimBg="0"/>
      <p:bldP spid="31757" grpId="0" autoUpdateAnimBg="0"/>
      <p:bldP spid="31758" grpId="0" autoUpdateAnimBg="0"/>
      <p:bldP spid="31759" grpId="0" autoUpdateAnimBg="0"/>
      <p:bldP spid="31760" grpId="0" autoUpdateAnimBg="0"/>
      <p:bldP spid="31761" grpId="0" autoUpdateAnimBg="0"/>
      <p:bldP spid="31762" grpId="0" autoUpdateAnimBg="0"/>
      <p:bldP spid="31763" grpId="0" autoUpdateAnimBg="0"/>
      <p:bldP spid="3176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>
            <a:extLst>
              <a:ext uri="{FF2B5EF4-FFF2-40B4-BE49-F238E27FC236}">
                <a16:creationId xmlns:a16="http://schemas.microsoft.com/office/drawing/2014/main" id="{B36592F4-D155-46CD-9622-AD2AAAFF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Text Box 7">
            <a:extLst>
              <a:ext uri="{FF2B5EF4-FFF2-40B4-BE49-F238E27FC236}">
                <a16:creationId xmlns:a16="http://schemas.microsoft.com/office/drawing/2014/main" id="{E74D59F7-D6D7-4042-88A8-F5B3A3520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6200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b="1">
                <a:solidFill>
                  <a:schemeClr val="bg1"/>
                </a:solidFill>
                <a:latin typeface="Tahoma" panose="020B0604030504040204" pitchFamily="34" charset="0"/>
              </a:rPr>
              <a:t>REVELADA A ESTRATÉGIA                                  DE SATANÁS</a:t>
            </a:r>
          </a:p>
        </p:txBody>
      </p:sp>
      <p:pic>
        <p:nvPicPr>
          <p:cNvPr id="23560" name="Picture 8">
            <a:extLst>
              <a:ext uri="{FF2B5EF4-FFF2-40B4-BE49-F238E27FC236}">
                <a16:creationId xmlns:a16="http://schemas.microsoft.com/office/drawing/2014/main" id="{3867EA58-4490-458E-893F-8350F7EA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600200"/>
            <a:ext cx="3305175" cy="46101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4" name="Text Box 12">
            <a:extLst>
              <a:ext uri="{FF2B5EF4-FFF2-40B4-BE49-F238E27FC236}">
                <a16:creationId xmlns:a16="http://schemas.microsoft.com/office/drawing/2014/main" id="{8809E8C0-0F99-4AB7-9340-DD5154C90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2" name="Picture 16">
            <a:extLst>
              <a:ext uri="{FF2B5EF4-FFF2-40B4-BE49-F238E27FC236}">
                <a16:creationId xmlns:a16="http://schemas.microsoft.com/office/drawing/2014/main" id="{2EE0B510-4025-4107-920D-288A9C52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797B1627-A058-4398-A5C3-3479D666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"/>
            <a:ext cx="80010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Tahoma" panose="020B0604030504040204" pitchFamily="34" charset="0"/>
              </a:rPr>
              <a:t>“Quais são dois dos enganos mais sutis de Satanás, dos quais devemos acautelar-nos? 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E44DCCBD-D060-45D6-844B-B101E33EA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63700"/>
            <a:ext cx="6553200" cy="2647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“E não é de admirar, porque o próprio Satanás se transforma em anjo de luz.        Não é muito, pois, que os seus ministros     se transformem em ministros de justiça;        e o fim deles será conforme                            as suas obras”                                                   (II Coríntios 11:14 e 15).</a:t>
            </a:r>
          </a:p>
        </p:txBody>
      </p:sp>
      <p:sp>
        <p:nvSpPr>
          <p:cNvPr id="24589" name="Text Box 13">
            <a:extLst>
              <a:ext uri="{FF2B5EF4-FFF2-40B4-BE49-F238E27FC236}">
                <a16:creationId xmlns:a16="http://schemas.microsoft.com/office/drawing/2014/main" id="{2A372ABB-D684-4D04-9AA7-062F61516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15000"/>
            <a:ext cx="1981200" cy="711200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000" b="1">
                <a:solidFill>
                  <a:schemeClr val="bg1"/>
                </a:solidFill>
                <a:latin typeface="Arial" panose="020B0604020202020204" pitchFamily="34" charset="0"/>
              </a:rPr>
              <a:t>Desde o Éden                  ele age assim</a:t>
            </a:r>
          </a:p>
        </p:txBody>
      </p:sp>
      <p:sp>
        <p:nvSpPr>
          <p:cNvPr id="24590" name="Text Box 14">
            <a:extLst>
              <a:ext uri="{FF2B5EF4-FFF2-40B4-BE49-F238E27FC236}">
                <a16:creationId xmlns:a16="http://schemas.microsoft.com/office/drawing/2014/main" id="{8D9C5C5C-47A2-42C4-ABB5-5E0A9AAF6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utoUpdateAnimBg="0"/>
      <p:bldP spid="24583" grpId="0" autoUpdateAnimBg="0"/>
      <p:bldP spid="2458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18" name="Object 18">
            <a:extLst>
              <a:ext uri="{FF2B5EF4-FFF2-40B4-BE49-F238E27FC236}">
                <a16:creationId xmlns:a16="http://schemas.microsoft.com/office/drawing/2014/main" id="{5A5E0695-23BD-4B67-9EF8-D26B2875A0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>
            <a:extLst>
              <a:ext uri="{FF2B5EF4-FFF2-40B4-BE49-F238E27FC236}">
                <a16:creationId xmlns:a16="http://schemas.microsoft.com/office/drawing/2014/main" id="{6D0C3C17-1F1B-4A96-B777-3BB0329B2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80010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Satanás pode fazer realmente milagres ou só aparenta que os faz? </a:t>
            </a:r>
          </a:p>
        </p:txBody>
      </p:sp>
      <p:sp>
        <p:nvSpPr>
          <p:cNvPr id="25612" name="Text Box 12">
            <a:extLst>
              <a:ext uri="{FF2B5EF4-FFF2-40B4-BE49-F238E27FC236}">
                <a16:creationId xmlns:a16="http://schemas.microsoft.com/office/drawing/2014/main" id="{ED8D5471-0352-4876-A822-DE34A6A0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050" y="1828800"/>
            <a:ext cx="5949950" cy="1601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Arial" panose="020B0604020202020204" pitchFamily="34" charset="0"/>
              </a:rPr>
              <a:t>“...são espíritos de demônios, operadores de sinais” (Apocalipse 16:13 e 14).</a:t>
            </a: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28128382-B7F2-4A8E-A81F-62BCDA6BC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49675"/>
            <a:ext cx="5943600" cy="2105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Arial" panose="020B0604020202020204" pitchFamily="34" charset="0"/>
              </a:rPr>
              <a:t>...é segundo a eficácia de Satanás, com todo poder, e sinais e prodígios da mentira”              (II Tessalonicenses 2:9).</a:t>
            </a:r>
          </a:p>
        </p:txBody>
      </p:sp>
      <p:sp>
        <p:nvSpPr>
          <p:cNvPr id="25617" name="Text Box 17">
            <a:extLst>
              <a:ext uri="{FF2B5EF4-FFF2-40B4-BE49-F238E27FC236}">
                <a16:creationId xmlns:a16="http://schemas.microsoft.com/office/drawing/2014/main" id="{63A3C901-0E35-4BA8-A155-8637276C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22/29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utoUpdateAnimBg="0"/>
      <p:bldP spid="25612" grpId="0" autoUpdateAnimBg="0"/>
      <p:bldP spid="2561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7" name="Object 13">
            <a:extLst>
              <a:ext uri="{FF2B5EF4-FFF2-40B4-BE49-F238E27FC236}">
                <a16:creationId xmlns:a16="http://schemas.microsoft.com/office/drawing/2014/main" id="{E9F22CD9-8039-4F5D-8648-D9A7D768C0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5">
            <a:extLst>
              <a:ext uri="{FF2B5EF4-FFF2-40B4-BE49-F238E27FC236}">
                <a16:creationId xmlns:a16="http://schemas.microsoft.com/office/drawing/2014/main" id="{4819C6D9-4E0E-43AA-A6A4-6D7AAD30D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"/>
            <a:ext cx="800100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000" b="1">
                <a:solidFill>
                  <a:srgbClr val="FFFF00"/>
                </a:solidFill>
                <a:latin typeface="Tahoma" panose="020B0604030504040204" pitchFamily="34" charset="0"/>
              </a:rPr>
              <a:t>Satanás tem obtido êxito ao tratar de enganar por meio de seus milagres? 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9D0FA5A9-C8D9-4518-A7F2-1137CEDC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828800"/>
            <a:ext cx="5715000" cy="2441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“Porque surgirão falsos cristos e falsos profetas operando grandes sinais e prodígios para enganar, se possível, os próprios eleitos” (Mateus 24:24).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E89EE519-01FC-4D84-939E-3CE9277F8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8013"/>
            <a:ext cx="77724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“...em Teu nome não fizemos muitos milagres? Então lhes direi: Nunca vos conheci...” (Mateus 7:21-23).</a:t>
            </a:r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FEA45703-0DBB-46B0-8A0E-4DC4ED90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23/29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30" grpId="0" autoUpdateAnimBg="0"/>
      <p:bldP spid="2663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28BFBBFC-DCDC-45F9-AAD0-62DF4CC4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Text Box 7">
            <a:extLst>
              <a:ext uri="{FF2B5EF4-FFF2-40B4-BE49-F238E27FC236}">
                <a16:creationId xmlns:a16="http://schemas.microsoft.com/office/drawing/2014/main" id="{65ED7C59-C86C-4C04-BE2C-B032629F9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1000"/>
            <a:ext cx="563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Nossa arma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1823B950-106A-4FBC-9F4F-7D2193911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876800"/>
            <a:ext cx="5486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“À lei e ao testemunho! Se eles não falarem desta maneira, jamais verão a alva”            (Isaías 8:20).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CF7894DA-6AD1-4AA6-B785-EDA6B8A2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24/29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utoUpdateAnimBg="0"/>
      <p:bldP spid="512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AB848136-8F21-4B94-A938-10766BDA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id="{97FF974B-569B-4662-A364-4B3551EDA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7696200" cy="1031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Contra quem Satanás está especialmente enfurecido nestes últimos tempos?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3AACAE0E-B9B9-475F-B490-261F458CA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0"/>
            <a:ext cx="4343400" cy="397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" panose="020B0604020202020204" pitchFamily="34" charset="0"/>
              </a:rPr>
              <a:t>“Irou-se o dragão contra a mulher e foi pelejar com os restantes da sua descendência, os          que guardam os mandamentos de Deus e têm o testemunho de Jesus” (Apocalipse 12:17).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utoUpdateAnimBg="0"/>
      <p:bldP spid="615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C6ECA65D-B74F-47A0-B03B-D2B8E3DFD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:a16="http://schemas.microsoft.com/office/drawing/2014/main" id="{796BA432-CF0E-4051-AD6A-8E1D95A71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81600"/>
            <a:ext cx="65532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O SEGREDO INFALÍVEL PARA VENCER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8907F37A-3447-403D-9F21-2CBF4E12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26/29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3" name="Picture 15">
            <a:extLst>
              <a:ext uri="{FF2B5EF4-FFF2-40B4-BE49-F238E27FC236}">
                <a16:creationId xmlns:a16="http://schemas.microsoft.com/office/drawing/2014/main" id="{021B7838-0E8F-49A6-B156-77FB8B58A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E1B1FD3B-79A9-4E1B-B96E-264019D5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70866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De acordo com a revelação do Apocalipse, como os seres humanos podem vencer a Satanás?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8843664C-CF78-465E-A2DA-349A6423A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70175"/>
            <a:ext cx="3810000" cy="300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“Eles, pois, o venceram por causa do sangue do Cordeiro e por causa da palavra do testemunho que deram...” (Apocalipse 12:11).</a:t>
            </a:r>
          </a:p>
        </p:txBody>
      </p:sp>
      <p:sp>
        <p:nvSpPr>
          <p:cNvPr id="27661" name="Text Box 13">
            <a:extLst>
              <a:ext uri="{FF2B5EF4-FFF2-40B4-BE49-F238E27FC236}">
                <a16:creationId xmlns:a16="http://schemas.microsoft.com/office/drawing/2014/main" id="{51E4A35E-C230-4D41-BF34-DE86E6FF0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27/29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utoUpdateAnimBg="0"/>
      <p:bldP spid="2765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>
            <a:extLst>
              <a:ext uri="{FF2B5EF4-FFF2-40B4-BE49-F238E27FC236}">
                <a16:creationId xmlns:a16="http://schemas.microsoft.com/office/drawing/2014/main" id="{447E1656-2BB6-4147-8FC5-1A4F7BA7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F4FE3200-2A6A-4FCF-9754-F852EEA06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85800"/>
            <a:ext cx="6858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A promessa de Jesus: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3CFB4DE0-3D97-4C46-B3E0-804B7A802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027238"/>
            <a:ext cx="5715000" cy="1449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" panose="020B0604020202020204" pitchFamily="34" charset="0"/>
              </a:rPr>
              <a:t>“E eis que estou convosco todos os dias até à consumação do século” (Mateus 28:20).</a:t>
            </a: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977CC1BC-F641-4069-B977-7B30F87BD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28/29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utoUpdateAnimBg="0"/>
      <p:bldP spid="820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>
            <a:extLst>
              <a:ext uri="{FF2B5EF4-FFF2-40B4-BE49-F238E27FC236}">
                <a16:creationId xmlns:a16="http://schemas.microsoft.com/office/drawing/2014/main" id="{D5A368C2-622F-45A9-9C28-51DA8E78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174C472C-7882-45D1-9C0C-3C3BB74D2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68580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A34BCD96-CEC2-43CB-9156-A3BBFE8C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30675"/>
            <a:ext cx="44958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chemeClr val="bg1"/>
                </a:solidFill>
                <a:latin typeface="Tahoma" panose="020B0604030504040204" pitchFamily="34" charset="0"/>
              </a:rPr>
              <a:t>As boas novas do Apocalipse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8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>
            <a:extLst>
              <a:ext uri="{FF2B5EF4-FFF2-40B4-BE49-F238E27FC236}">
                <a16:creationId xmlns:a16="http://schemas.microsoft.com/office/drawing/2014/main" id="{5372B2A7-F1E0-4E86-AE09-4994949D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EC8427EA-1965-4DAA-A51A-7138C4562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590800"/>
            <a:ext cx="7315200" cy="396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54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2A44ACE9-0B45-492D-B3B2-7DDD3E0FA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3/29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653F46B1-FF08-4AF0-BB83-C07056E1D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90800"/>
            <a:ext cx="7315200" cy="3902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“‘Deus é amor’, está escrito sobre cada botão que desabrocha, sobre cada haste de erva que brota. Os amáveis passarinhos, a encher de música o ar, com seus alegres trinos; as flores de delicados matizes, em sua perfeição, impregnando os ares de perfume; as altaneiras árvores da floresta, com sua luxuriante ramagem de um verde vivo - todos testificam da terna e paternal solicitude de nosso Deus, e de Seu desejo         de tornar felizes Seus filhos”                                                                                      (Ellen G. White. </a:t>
            </a:r>
            <a:r>
              <a:rPr lang="pt-BR" altLang="pt-BR" sz="2500" b="1" i="1">
                <a:solidFill>
                  <a:schemeClr val="bg1"/>
                </a:solidFill>
                <a:latin typeface="Arial Narrow" panose="020B0606020202030204" pitchFamily="34" charset="0"/>
              </a:rPr>
              <a:t>Caminho a Cristo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, pág. 10).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>
            <a:extLst>
              <a:ext uri="{FF2B5EF4-FFF2-40B4-BE49-F238E27FC236}">
                <a16:creationId xmlns:a16="http://schemas.microsoft.com/office/drawing/2014/main" id="{4C239C99-C7E4-46BB-913E-A18E0B77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6" name="Text Box 14">
            <a:extLst>
              <a:ext uri="{FF2B5EF4-FFF2-40B4-BE49-F238E27FC236}">
                <a16:creationId xmlns:a16="http://schemas.microsoft.com/office/drawing/2014/main" id="{A4B7F8BD-06AF-430A-9BBC-B9ECE4E4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738313"/>
            <a:ext cx="28194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latin typeface="Arial" panose="020B0604020202020204" pitchFamily="34" charset="0"/>
              </a:rPr>
              <a:t>“Viu Deus tudo quanto fizera,  e eis que era muito bom” (Gênesis 1:31).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1029">
            <a:extLst>
              <a:ext uri="{FF2B5EF4-FFF2-40B4-BE49-F238E27FC236}">
                <a16:creationId xmlns:a16="http://schemas.microsoft.com/office/drawing/2014/main" id="{D3664457-ED6A-4BFA-B2D6-D96C6C606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1030">
            <a:extLst>
              <a:ext uri="{FF2B5EF4-FFF2-40B4-BE49-F238E27FC236}">
                <a16:creationId xmlns:a16="http://schemas.microsoft.com/office/drawing/2014/main" id="{7121E54E-C3D0-438E-A2DE-F1AA98497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4267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Deus planejou um mundo de paz</a:t>
            </a:r>
          </a:p>
        </p:txBody>
      </p:sp>
      <p:sp>
        <p:nvSpPr>
          <p:cNvPr id="12295" name="Text Box 1031">
            <a:extLst>
              <a:ext uri="{FF2B5EF4-FFF2-40B4-BE49-F238E27FC236}">
                <a16:creationId xmlns:a16="http://schemas.microsoft.com/office/drawing/2014/main" id="{38033319-3E39-46B7-A0AC-F73EBF781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550" y="18097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72" name="Object 8">
            <a:extLst>
              <a:ext uri="{FF2B5EF4-FFF2-40B4-BE49-F238E27FC236}">
                <a16:creationId xmlns:a16="http://schemas.microsoft.com/office/drawing/2014/main" id="{4BBBF00C-420F-472E-8F95-104FF5D5AC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>
            <a:extLst>
              <a:ext uri="{FF2B5EF4-FFF2-40B4-BE49-F238E27FC236}">
                <a16:creationId xmlns:a16="http://schemas.microsoft.com/office/drawing/2014/main" id="{610462AA-4C10-4EE1-AA27-BD1E9180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6934200" cy="52006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7509C063-1DF4-4FDF-904B-0D34B56D7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3250"/>
            <a:ext cx="76962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Como explicar, então, a fome?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F3CDF376-5F0C-488E-80C0-FF49C3C6D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7010C3E2-EDD6-47E3-B098-7D917AB0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602A220-9B34-4403-A96A-D90D00AA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85800"/>
            <a:ext cx="37338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A violência?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1C031015-8C18-4728-BB74-14874B33F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031">
            <a:extLst>
              <a:ext uri="{FF2B5EF4-FFF2-40B4-BE49-F238E27FC236}">
                <a16:creationId xmlns:a16="http://schemas.microsoft.com/office/drawing/2014/main" id="{131E2BA2-97D9-4A66-B7ED-E9244E12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30726" name="Text Box 1030">
            <a:extLst>
              <a:ext uri="{FF2B5EF4-FFF2-40B4-BE49-F238E27FC236}">
                <a16:creationId xmlns:a16="http://schemas.microsoft.com/office/drawing/2014/main" id="{5415C30C-60F4-4A18-B7B9-4435D1EB3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0"/>
            <a:ext cx="37338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A morte?</a:t>
            </a:r>
          </a:p>
        </p:txBody>
      </p:sp>
      <p:sp>
        <p:nvSpPr>
          <p:cNvPr id="30728" name="Text Box 1032">
            <a:extLst>
              <a:ext uri="{FF2B5EF4-FFF2-40B4-BE49-F238E27FC236}">
                <a16:creationId xmlns:a16="http://schemas.microsoft.com/office/drawing/2014/main" id="{9A303E56-C9F9-4C9D-AE86-77BE4148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F8A4710-5342-44E9-82A8-1F98CFC47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47987AB2-90FB-4B66-A8A5-77E5FD49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751388" cy="61722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 Box 7">
            <a:extLst>
              <a:ext uri="{FF2B5EF4-FFF2-40B4-BE49-F238E27FC236}">
                <a16:creationId xmlns:a16="http://schemas.microsoft.com/office/drawing/2014/main" id="{56BB31DE-6126-41AC-A565-E20C9066B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143000"/>
            <a:ext cx="34290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As tragédias?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FA1CEE76-CDD6-4582-99AF-4A427F3D5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667000"/>
            <a:ext cx="2819400" cy="385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No estudo anterior identificamos o grande herói do Apocalipse. Neste, veremos seu inimigo e entenderemos a origem do mal.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6BDA9726-4925-47DC-AC47-5168505A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  <p:bldP spid="9224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1072</Words>
  <Application>Microsoft Office PowerPoint</Application>
  <PresentationFormat>Apresentação na tela (4:3)</PresentationFormat>
  <Paragraphs>92</Paragraphs>
  <Slides>29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Times New Roman</vt:lpstr>
      <vt:lpstr>Tahoma</vt:lpstr>
      <vt:lpstr>Arial Narrow</vt:lpstr>
      <vt:lpstr>Arial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34</cp:revision>
  <dcterms:created xsi:type="dcterms:W3CDTF">2002-03-21T13:26:10Z</dcterms:created>
  <dcterms:modified xsi:type="dcterms:W3CDTF">2021-01-08T06:50:34Z</dcterms:modified>
  <cp:category>EVANGELISMO</cp:category>
</cp:coreProperties>
</file>