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CC99"/>
    <a:srgbClr val="FF7C80"/>
    <a:srgbClr val="66FFFF"/>
    <a:srgbClr val="FFCC66"/>
    <a:srgbClr val="CCFF33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0422B8E-F677-4738-A7D9-96A5F20991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D4DDAE6-30FC-4778-A362-79B3FC81DB1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A32363BC-1E4D-458D-8BFC-C47873104C20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5A2B75C6-B709-4D3B-B8B9-68327560A4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9D1A9166-CFCA-4A12-9AB1-4CDCC0F1BA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7DF814E3-EC17-4EEE-9CF8-5D8913811A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995CA4-AA39-44F2-9173-FBB0A61B3C0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ABFE1D-11F9-466B-A353-0210359FDD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4C6A39-6EF4-4284-A280-38F51F92FC98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37890" name="Rectangle 1026">
            <a:extLst>
              <a:ext uri="{FF2B5EF4-FFF2-40B4-BE49-F238E27FC236}">
                <a16:creationId xmlns:a16="http://schemas.microsoft.com/office/drawing/2014/main" id="{F77575F0-7FCD-44D8-983F-FE0D169D24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1027">
            <a:extLst>
              <a:ext uri="{FF2B5EF4-FFF2-40B4-BE49-F238E27FC236}">
                <a16:creationId xmlns:a16="http://schemas.microsoft.com/office/drawing/2014/main" id="{A1473F85-DF28-43FC-9984-43780C707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9AC8A-997F-466A-8B56-433DFE880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D78BED-1775-4AA6-8A2B-538CD7A07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970045-518B-4598-960C-AAD441D8D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6CEBCF-2FA2-4518-B8ED-3DD1B0EC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D408EB-4639-4873-A32A-FEF0A5E7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5FF06-19E2-4548-9584-4ACBE1AD05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78152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4458C8-DF91-4013-94D7-901BA19D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61F20E3-FD07-4802-AE67-50D4CDEB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82A8EC-F448-4F03-942E-3B96D408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D477EC-4C40-4510-BE48-719F37789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DE49C4-C410-4C50-B0F1-50D8C331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7F6F-B436-4D02-9661-3274660BB7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80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960672-766A-4BF8-AE30-6CB3D3D08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E422C7-60AA-476E-935F-D1B2ACEC7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E1E85F-1952-4E16-A4EF-11DBDAE9B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B752D6-39FF-42DD-8E8A-36E60935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97EBBE-F8AF-4A7E-9403-C484585D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7D3D2-0077-4204-931D-F088346794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753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2F56C-9B40-49C3-A8AC-95F3C3232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6DF11A-B1B3-4E1F-B4F3-CD98F3EFE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7DA0DB-1CEA-4962-9269-D77A4E89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D83B72-20CD-4BFE-9672-5C4A535B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354C02-C568-4783-81A9-644057C9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A6C11-1025-4605-9676-B9DBCFE3A00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835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3502F-29DB-42D2-B350-4CFC8CEC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1AD679-AB47-4E21-8944-DBB78C16A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AEB58B-6581-419E-BB5B-269C5EE2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5BA443-CF0B-447B-879B-3C7958702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F2E762-F13E-458C-90E4-D76A1DC4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E746A-6B79-4832-A3C8-2BDEF8D0DA7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706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FD446-2DD2-4B18-A1C1-E28BBD4F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7C5EE7-B059-4DF8-8482-72CC33ADD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B4F4613-37D8-4024-8528-1FDC96A97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C51492-E5F1-4739-B610-8BC66FA7A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211862-9AA4-485B-B1DA-D5D916AC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B711D3-F800-4BB1-B33C-F80FB481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B0C19-0DF4-4DF7-A62C-4FE6BAA7EAE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531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64C7D-B1CE-4F59-83E0-39AC0B00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FAC50A-B048-4426-826B-8F94C412F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314FAE-9B7D-4136-99F2-FF4080C5C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B2C44A1-9E23-4069-9D3B-B364D37D1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24174E1-EBEA-4416-B50E-D14E57BC1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3DE3808-000D-4ADC-94CF-B295947B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B02C7C-368E-473B-97A7-AAF42457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9FC03B5-ACDB-4432-A500-48E7B9F3B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C1FBB-444E-4461-A416-CBDAA199E2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308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0DBA3-664B-4CFB-8A5F-A908BB44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2127788-E951-4290-9534-D1DE18445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8532243-536D-4523-8C56-E83BB1DC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1330BD-FB8A-4650-B359-CFDFDEDF1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E49FA-E0F1-461B-ABF7-23119DF1B4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924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96AD1D9-C17A-4B12-881C-A86A243C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1DC5E49-A10C-4581-9B73-4BE56093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20D763-20D2-43B8-990A-786C34C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564B0-6FEA-4BCC-BB59-FAB2C8CB35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825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1D1B0-FFB6-4236-ABB8-35B88C0E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683CCA-3236-42F7-B3C9-11B839E7F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C60F4D-8D74-4683-9487-FE31395FE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47B114-FBEA-463F-B49B-B06ABD986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940C89-0AFB-404B-AD07-342D9B6F3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44705A-3B35-4EC5-B58D-D74C673E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98AB5-A128-4BD6-A2D6-F2635307CD3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075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4CFC68-092D-40B7-8F64-BFCF6C74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DE2C16B-BA77-4B83-8CE4-FEBFA0840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23FE54-8308-4606-B424-3173F65FA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C45327-BE1E-4E02-AB55-FA822BD3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B98854-115A-46B6-B68D-263F81CE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C7944F-187A-49C8-8ACB-876B41F1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D5E49-1EA2-4B1B-8F47-4D25D5454A0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713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4A572B4-D5E9-4A5B-BE72-C599A6D84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306E66-9A85-45D6-91F6-3AE97E9B2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CB3647E-5613-4F98-8EF4-7379ACA884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551E4D-4F45-4422-A39D-AC6EC02BB9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C915D7B-D8E8-407F-A4B2-864DF9EAC4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0E9D2D-FEF5-4D09-B0FF-34E05BA8DE7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5">
            <a:extLst>
              <a:ext uri="{FF2B5EF4-FFF2-40B4-BE49-F238E27FC236}">
                <a16:creationId xmlns:a16="http://schemas.microsoft.com/office/drawing/2014/main" id="{A20573C0-972A-4BFC-A02B-7EEBFBAF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3" name="Text Box 15">
            <a:extLst>
              <a:ext uri="{FF2B5EF4-FFF2-40B4-BE49-F238E27FC236}">
                <a16:creationId xmlns:a16="http://schemas.microsoft.com/office/drawing/2014/main" id="{8F2500A8-71ED-4882-8A1B-F34F5A4CA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124200"/>
            <a:ext cx="4419600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As sete cartas     de Jesus e suas mensagens esquecidas</a:t>
            </a:r>
          </a:p>
        </p:txBody>
      </p:sp>
      <p:sp>
        <p:nvSpPr>
          <p:cNvPr id="2070" name="Text Box 22">
            <a:extLst>
              <a:ext uri="{FF2B5EF4-FFF2-40B4-BE49-F238E27FC236}">
                <a16:creationId xmlns:a16="http://schemas.microsoft.com/office/drawing/2014/main" id="{4AEFD3E8-AFC7-4395-80DB-3DAE83F72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60400"/>
            <a:ext cx="55626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71" name="Text Box 23">
            <a:extLst>
              <a:ext uri="{FF2B5EF4-FFF2-40B4-BE49-F238E27FC236}">
                <a16:creationId xmlns:a16="http://schemas.microsoft.com/office/drawing/2014/main" id="{72C52A66-BCD8-484F-9CF2-35F2546B1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 autoUpdateAnimBg="0"/>
      <p:bldP spid="2070" grpId="0" autoUpdateAnimBg="0"/>
      <p:bldP spid="207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>
            <a:extLst>
              <a:ext uri="{FF2B5EF4-FFF2-40B4-BE49-F238E27FC236}">
                <a16:creationId xmlns:a16="http://schemas.microsoft.com/office/drawing/2014/main" id="{46F869EF-9102-40F9-947C-BB9374D9F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EA05C07D-B3C0-498D-8686-25BEAC7F5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00200"/>
            <a:ext cx="75438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Quais são as características mais destacadas da igreja durante o período profético de Éfeso?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F56EBDA5-9C9D-4FF5-8326-FC6E19FA5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292475"/>
            <a:ext cx="7239000" cy="210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Elogio: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“Conheço as tuas obras, assim o teu labor como a tua perseverança ... e que puseste à prova os que a si mesmos se declaram apóstolos e não o são, e os achaste mentirosos” (Apocalipse 2:2).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685193E9-568D-4868-9991-EB41C5DB9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502275"/>
            <a:ext cx="7239000" cy="895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Reprovação: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“Abandonaste o teu primeiro amor” (Apocalipse 2:4).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C13195C9-12A9-4F25-A090-BC00754D7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85800"/>
            <a:ext cx="3429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CC66"/>
                </a:solidFill>
                <a:latin typeface="Arial" panose="020B0604020202020204" pitchFamily="34" charset="0"/>
              </a:rPr>
              <a:t>Apocalipse 2:1-7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869CC4CB-5341-44CE-8D70-C4DFCF932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utoUpdateAnimBg="0"/>
      <p:bldP spid="10246" grpId="0" autoUpdateAnimBg="0"/>
      <p:bldP spid="10247" grpId="0" autoUpdateAnimBg="0"/>
      <p:bldP spid="1024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73" name="Object 9">
            <a:extLst>
              <a:ext uri="{FF2B5EF4-FFF2-40B4-BE49-F238E27FC236}">
                <a16:creationId xmlns:a16="http://schemas.microsoft.com/office/drawing/2014/main" id="{7844348A-BEC3-47D4-997E-4EEB57309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>
            <a:extLst>
              <a:ext uri="{FF2B5EF4-FFF2-40B4-BE49-F238E27FC236}">
                <a16:creationId xmlns:a16="http://schemas.microsoft.com/office/drawing/2014/main" id="{ACEDCE3B-D605-4EEC-95F4-843B53263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"/>
            <a:ext cx="76962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Essa época, a dos apóstolos (século I), foi de grande crescimento. Gibbons diz que os cristãos chegaram a ser uns 6 milhões. Os apóstolos deixaram bem claro, na Bíblia, a doutrina pura de Cristo.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5EC4E246-4EE0-4F09-BFB8-06E178E4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6248400" cy="4294188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AA8BB450-F51B-40D6-B7BB-1A4D2F5AE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438400"/>
            <a:ext cx="1981200" cy="3378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Arial" panose="020B0604020202020204" pitchFamily="34" charset="0"/>
              </a:rPr>
              <a:t>“E puseste à prova...” - Os cristãos da era apostólica lutaram contra as doutrinas pagãs.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658D610F-5473-4CB8-9DFE-D03BEBF78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utoUpdateAnimBg="0"/>
      <p:bldP spid="1127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>
            <a:extLst>
              <a:ext uri="{FF2B5EF4-FFF2-40B4-BE49-F238E27FC236}">
                <a16:creationId xmlns:a16="http://schemas.microsoft.com/office/drawing/2014/main" id="{0C3B8F76-19CA-425F-9266-17656F2F8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DB35F9D5-34AD-4EEF-90BA-7CF2A4901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57800"/>
            <a:ext cx="55626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Esmirna: época de perseguição e martírio</a:t>
            </a: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E00318B5-0AB2-4955-BD7B-48438E808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12/33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8A5826F3-3D8B-458E-86A0-F2B7E387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762000"/>
            <a:ext cx="274320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Ano 100 a 313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utoUpdateAnimBg="0"/>
      <p:bldP spid="1230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>
            <a:extLst>
              <a:ext uri="{FF2B5EF4-FFF2-40B4-BE49-F238E27FC236}">
                <a16:creationId xmlns:a16="http://schemas.microsoft.com/office/drawing/2014/main" id="{0ADC1F42-8801-45CE-A3BC-24645CB1E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66F72F9C-B1D7-4869-A02D-6ED618AB1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828800"/>
            <a:ext cx="7772400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Quais são as características mais notáveis de época da igreja simbolizada por Esmirna?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A7EDA38B-F366-445D-BA00-0FECCF7CA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14800"/>
            <a:ext cx="7848600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CCFF33"/>
                </a:solidFill>
                <a:latin typeface="Arial" panose="020B0604020202020204" pitchFamily="34" charset="0"/>
              </a:rPr>
              <a:t>Elogio:</a:t>
            </a: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 “Conheço a tua tribulação,           a tua pobreza, mas tu és rico...” (Apocalipse 2:9).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57B0CA6C-FB43-4DAE-B97A-6883F2D76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85800"/>
            <a:ext cx="4419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Apocalipse 2:8-11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2EDD892B-602D-4A66-9654-A04101C1D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  <p:bldP spid="13318" grpId="0" autoUpdateAnimBg="0"/>
      <p:bldP spid="13319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>
            <a:extLst>
              <a:ext uri="{FF2B5EF4-FFF2-40B4-BE49-F238E27FC236}">
                <a16:creationId xmlns:a16="http://schemas.microsoft.com/office/drawing/2014/main" id="{65677B6D-C6F6-4634-8BD8-DD7EAA48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799CBBBB-D1C6-465A-BF47-480A2B32F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2625"/>
            <a:ext cx="7696200" cy="1384300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100" b="1">
                <a:solidFill>
                  <a:srgbClr val="FFFF00"/>
                </a:solidFill>
                <a:latin typeface="Tahoma" panose="020B0604030504040204" pitchFamily="34" charset="0"/>
              </a:rPr>
              <a:t>Período de horrendas perseguições do Império Romano contra os cristãos. Para esses fiéis não há reprovação. O período termina com o edito de tolerância de Milão, assinado por Constantino no ano 313.  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6DAFEBE6-1C96-4D8A-9D71-EFE5C797D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65750"/>
            <a:ext cx="7772400" cy="1196975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“E tereis uma tribulação de 10 dias”, refere-se aos dez períodos de perseguições gerais, de 303 a 313. Mas o sangue dos mártires foi como semente. 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945F31F4-8B12-42A2-A2E6-A7C2552EE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 autoUpdateAnimBg="0"/>
      <p:bldP spid="14342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1" name="Picture 11">
            <a:extLst>
              <a:ext uri="{FF2B5EF4-FFF2-40B4-BE49-F238E27FC236}">
                <a16:creationId xmlns:a16="http://schemas.microsoft.com/office/drawing/2014/main" id="{CDFA3618-3BD2-4B63-982C-E694F4EB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E3DEE834-1913-4CC8-8B17-831536F2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Text Box 6">
            <a:extLst>
              <a:ext uri="{FF2B5EF4-FFF2-40B4-BE49-F238E27FC236}">
                <a16:creationId xmlns:a16="http://schemas.microsoft.com/office/drawing/2014/main" id="{48D56887-0706-4435-BBBB-4E6A385C1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81000"/>
            <a:ext cx="41910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500" b="1">
                <a:latin typeface="Arial Narrow" panose="020B0606020202030204" pitchFamily="34" charset="0"/>
              </a:rPr>
              <a:t>O Estado exigia que Policarpo, pastor de Esmirna, adorasse César como se fosse um deus. Policarpo respondeu: “Servi a meu Jesus por 50 anos e Ele não falhou para comigo um só dia. Como poderia traí-Lo agora?” Foi queimado vivo na encosta do Monte Pagus,         no ano 168.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6" name="Picture 12">
            <a:extLst>
              <a:ext uri="{FF2B5EF4-FFF2-40B4-BE49-F238E27FC236}">
                <a16:creationId xmlns:a16="http://schemas.microsoft.com/office/drawing/2014/main" id="{D8073C54-FAA7-43E5-946E-45A0D1B44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DAFC9550-AB61-4066-8053-83710AF74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105400"/>
            <a:ext cx="57912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Pérgamo: era                  de compromissos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D1B5F52F-20B0-4C72-8E7E-9E5432A1C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0"/>
            <a:ext cx="327660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chemeClr val="hlink"/>
                </a:solidFill>
                <a:latin typeface="Arial" panose="020B0604020202020204" pitchFamily="34" charset="0"/>
              </a:rPr>
              <a:t>Satanás muda         de tática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6B740CC2-DDBC-47AB-8AA9-236639744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16/33</a:t>
            </a: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id="{9926056B-3561-46A4-AEF5-F2E876C0B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81000"/>
            <a:ext cx="2438400" cy="1196975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Séculos 4, 5                       e a primeira                  metade do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utoUpdateAnimBg="0"/>
      <p:bldP spid="16391" grpId="0" autoUpdateAnimBg="0"/>
      <p:bldP spid="16398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9" name="Picture 11">
            <a:extLst>
              <a:ext uri="{FF2B5EF4-FFF2-40B4-BE49-F238E27FC236}">
                <a16:creationId xmlns:a16="http://schemas.microsoft.com/office/drawing/2014/main" id="{1011F3A0-F89C-460F-A5B0-D04F62A2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2D66DE0A-7511-4091-9EA2-4DE730EB9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447800"/>
            <a:ext cx="7620000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Quais os principais traços do cristianismo durante a época representada por Pérgamo?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B06DFEAD-1449-4203-B403-74CA89BA6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Apocalipse 2:12-17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0A4DB040-55CB-4344-8A59-F2C0D145F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444875"/>
            <a:ext cx="7315200" cy="895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Elogio: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“...conservas o Meu nome e não negaste a Minha fé...” (Apocalipse 2:13).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01D0D1D1-18C5-46E9-9EA9-83ED145B0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695825"/>
            <a:ext cx="7315200" cy="1698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Reprovação: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“...e tens aí os que sustentam a doutrina de Balaão.. Sustentam a doutrina dos nicolaítas... Portanto, arrepende-te...”           (Apocalipse 2:14-16).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9963300D-7E61-4B01-A8FF-9698F62E2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  <p:bldP spid="17414" grpId="0" autoUpdateAnimBg="0"/>
      <p:bldP spid="17415" grpId="0" autoUpdateAnimBg="0"/>
      <p:bldP spid="1741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41" name="Object 9">
            <a:extLst>
              <a:ext uri="{FF2B5EF4-FFF2-40B4-BE49-F238E27FC236}">
                <a16:creationId xmlns:a16="http://schemas.microsoft.com/office/drawing/2014/main" id="{52DE0C25-D796-45C8-BAE4-A6BEDEEE04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4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6">
            <a:extLst>
              <a:ext uri="{FF2B5EF4-FFF2-40B4-BE49-F238E27FC236}">
                <a16:creationId xmlns:a16="http://schemas.microsoft.com/office/drawing/2014/main" id="{6AF807A8-BEE1-4CD7-8B89-6A9B833B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81300"/>
            <a:ext cx="4724400" cy="35433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E3617C90-0948-40DD-A65C-CE9D8A50E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981200"/>
            <a:ext cx="3657600" cy="396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sz="2200" b="1">
                <a:solidFill>
                  <a:srgbClr val="FFFF00"/>
                </a:solidFill>
                <a:latin typeface="Arial Narrow" panose="020B0606020202030204" pitchFamily="34" charset="0"/>
              </a:rPr>
              <a:t>O Imperador, porém, continuou sendo o pontífice máximo do paganismo, intrometendo-se em assuntos eclesiásticos e exercendo sua influência. Por exemplo, no dia 7 de março de 321, ditou a primeira lei tornando obrigatória a observância do dia em que os pagãos adoravam o Sol, prática que se infiltrou na igreja.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2F615763-EC0E-425A-9182-92ED2ABA4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7696200" cy="1692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Arial Narrow" panose="020B0606020202030204" pitchFamily="34" charset="0"/>
              </a:rPr>
              <a:t>No ano 313, o Imperador Constantino assinou o edito de tolerância, em Milão, dando liberdade de culto aos cristãos, e pouco depois se disse convertido, despertando a natural gratidão e admiração da igreja perseguida.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6AE007CF-808B-4DB2-9F86-3B21AB5CF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  <p:bldP spid="1843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9" name="Picture 13">
            <a:extLst>
              <a:ext uri="{FF2B5EF4-FFF2-40B4-BE49-F238E27FC236}">
                <a16:creationId xmlns:a16="http://schemas.microsoft.com/office/drawing/2014/main" id="{C174D65B-FF8A-47A7-B9EB-32D431A4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690EB627-7FB1-4F48-86EF-6D49560AD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41910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Tiatira: era      de apostasia</a:t>
            </a: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BEE07A3C-FF30-4A9D-9032-78ECD893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19/33</a:t>
            </a:r>
          </a:p>
        </p:txBody>
      </p:sp>
      <p:sp>
        <p:nvSpPr>
          <p:cNvPr id="19471" name="Text Box 15">
            <a:extLst>
              <a:ext uri="{FF2B5EF4-FFF2-40B4-BE49-F238E27FC236}">
                <a16:creationId xmlns:a16="http://schemas.microsoft.com/office/drawing/2014/main" id="{54D50BA8-C9DB-4F91-947A-67C9427D2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0075"/>
            <a:ext cx="281940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Séculos 6 ao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utoUpdateAnimBg="0"/>
      <p:bldP spid="1947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>
            <a:extLst>
              <a:ext uri="{FF2B5EF4-FFF2-40B4-BE49-F238E27FC236}">
                <a16:creationId xmlns:a16="http://schemas.microsoft.com/office/drawing/2014/main" id="{2366F455-3477-4F24-BCC2-EC0709427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3" name="Rectangle 1027">
            <a:extLst>
              <a:ext uri="{FF2B5EF4-FFF2-40B4-BE49-F238E27FC236}">
                <a16:creationId xmlns:a16="http://schemas.microsoft.com/office/drawing/2014/main" id="{04AA3AF6-DA56-4807-8574-F803D996A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4" name="Rectangle 1028">
            <a:extLst>
              <a:ext uri="{FF2B5EF4-FFF2-40B4-BE49-F238E27FC236}">
                <a16:creationId xmlns:a16="http://schemas.microsoft.com/office/drawing/2014/main" id="{6E319721-509A-422D-9A03-DD2B4ACEC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5" name="Text Box 1029">
            <a:extLst>
              <a:ext uri="{FF2B5EF4-FFF2-40B4-BE49-F238E27FC236}">
                <a16:creationId xmlns:a16="http://schemas.microsoft.com/office/drawing/2014/main" id="{3F032426-0C92-4785-BB2A-4FFBD40FA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96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4</a:t>
            </a:r>
          </a:p>
        </p:txBody>
      </p:sp>
      <p:sp>
        <p:nvSpPr>
          <p:cNvPr id="35846" name="Rectangle 1030">
            <a:extLst>
              <a:ext uri="{FF2B5EF4-FFF2-40B4-BE49-F238E27FC236}">
                <a16:creationId xmlns:a16="http://schemas.microsoft.com/office/drawing/2014/main" id="{775D9EDD-AAAB-4D96-AB69-7FD311827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7" name="Rectangle 1031">
            <a:extLst>
              <a:ext uri="{FF2B5EF4-FFF2-40B4-BE49-F238E27FC236}">
                <a16:creationId xmlns:a16="http://schemas.microsoft.com/office/drawing/2014/main" id="{9A936810-D507-44E9-928D-53302D8DD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8" name="Text Box 1032">
            <a:extLst>
              <a:ext uri="{FF2B5EF4-FFF2-40B4-BE49-F238E27FC236}">
                <a16:creationId xmlns:a16="http://schemas.microsoft.com/office/drawing/2014/main" id="{8E0797F0-5C85-4168-9E79-FD78385CB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35849" name="Text Box 1033">
            <a:extLst>
              <a:ext uri="{FF2B5EF4-FFF2-40B4-BE49-F238E27FC236}">
                <a16:creationId xmlns:a16="http://schemas.microsoft.com/office/drawing/2014/main" id="{271E7F91-1520-4E8D-9DC5-DB327898E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35850" name="Rectangle 1034">
            <a:extLst>
              <a:ext uri="{FF2B5EF4-FFF2-40B4-BE49-F238E27FC236}">
                <a16:creationId xmlns:a16="http://schemas.microsoft.com/office/drawing/2014/main" id="{D0FCA3F4-71C6-4611-B8B3-ACEE325B3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51" name="Text Box 1035">
            <a:extLst>
              <a:ext uri="{FF2B5EF4-FFF2-40B4-BE49-F238E27FC236}">
                <a16:creationId xmlns:a16="http://schemas.microsoft.com/office/drawing/2014/main" id="{1B3831C1-5BD9-4FC3-A2E8-7EF7B994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O tema central do Apocalipse é guerra, destruição e catástrofes.</a:t>
            </a:r>
          </a:p>
        </p:txBody>
      </p:sp>
      <p:sp>
        <p:nvSpPr>
          <p:cNvPr id="35852" name="Text Box 1036">
            <a:extLst>
              <a:ext uri="{FF2B5EF4-FFF2-40B4-BE49-F238E27FC236}">
                <a16:creationId xmlns:a16="http://schemas.microsoft.com/office/drawing/2014/main" id="{D30C2C31-1C64-4A59-9CBC-7D1BD004A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558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Deus Pai entregou Seu Filho para salvar-nos porque nos ama.</a:t>
            </a:r>
          </a:p>
        </p:txBody>
      </p:sp>
      <p:sp>
        <p:nvSpPr>
          <p:cNvPr id="35853" name="Text Box 1037">
            <a:extLst>
              <a:ext uri="{FF2B5EF4-FFF2-40B4-BE49-F238E27FC236}">
                <a16:creationId xmlns:a16="http://schemas.microsoft.com/office/drawing/2014/main" id="{36FB71BF-3652-47F4-8315-16DFBE47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46463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Há um único Salvador e Mediador.</a:t>
            </a:r>
          </a:p>
        </p:txBody>
      </p:sp>
      <p:sp>
        <p:nvSpPr>
          <p:cNvPr id="35854" name="Text Box 1038">
            <a:extLst>
              <a:ext uri="{FF2B5EF4-FFF2-40B4-BE49-F238E27FC236}">
                <a16:creationId xmlns:a16="http://schemas.microsoft.com/office/drawing/2014/main" id="{93452176-6FEA-45CC-863A-DBFFC921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343400"/>
            <a:ext cx="50117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Quando Jesus abre as portas da salvação, ninguém pode fechar.</a:t>
            </a:r>
          </a:p>
        </p:txBody>
      </p:sp>
      <p:sp>
        <p:nvSpPr>
          <p:cNvPr id="35855" name="Text Box 1039">
            <a:extLst>
              <a:ext uri="{FF2B5EF4-FFF2-40B4-BE49-F238E27FC236}">
                <a16:creationId xmlns:a16="http://schemas.microsoft.com/office/drawing/2014/main" id="{9DF77013-52C4-4F59-9CEC-B315B7310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Devemos purificar-nos de nossos pecados por meio de penitências e sofrimentos.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 autoUpdateAnimBg="0"/>
      <p:bldP spid="35852" grpId="0" autoUpdateAnimBg="0"/>
      <p:bldP spid="35853" grpId="0" autoUpdateAnimBg="0"/>
      <p:bldP spid="35854" grpId="0" autoUpdateAnimBg="0"/>
      <p:bldP spid="3585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>
            <a:extLst>
              <a:ext uri="{FF2B5EF4-FFF2-40B4-BE49-F238E27FC236}">
                <a16:creationId xmlns:a16="http://schemas.microsoft.com/office/drawing/2014/main" id="{65818DDC-E290-4217-BB8F-75F3B3C3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5">
            <a:extLst>
              <a:ext uri="{FF2B5EF4-FFF2-40B4-BE49-F238E27FC236}">
                <a16:creationId xmlns:a16="http://schemas.microsoft.com/office/drawing/2014/main" id="{E1655A86-D86D-40CD-950D-6636B2DF1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13" y="1447800"/>
            <a:ext cx="7304087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Quais são os pontos principais da mensagem à época representada         por Tiatira?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CE534D28-CF7F-4AE9-9A77-3ABC8E47C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85800"/>
            <a:ext cx="4724400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500" b="1">
                <a:solidFill>
                  <a:srgbClr val="FFCC99"/>
                </a:solidFill>
                <a:latin typeface="Arial" panose="020B0604020202020204" pitchFamily="34" charset="0"/>
              </a:rPr>
              <a:t>Apocalipse 2:18-29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DE4576AA-0E3D-47F1-8234-FA3A9FC30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124200"/>
            <a:ext cx="7391400" cy="1296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Elogio: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“Conheço as tuas obras, o teu amor,          a tua fé, o teu serviço e a tua perseverança...” (Apocalipse 2:19).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4A3A770A-3EBB-4A25-AA41-203F2344B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59300"/>
            <a:ext cx="7391400" cy="210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Reprovação: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“...que essa mulher, Jezabel, ...       não somente ensine, mas ainda seduza                 os meus servos a praticarem prostituição               e a comerem coisas sacrificadas aos ídolos”                     (Apocalipse 2:19).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448AC585-89E6-4EA5-A31C-700385955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utoUpdateAnimBg="0"/>
      <p:bldP spid="20486" grpId="0" autoUpdateAnimBg="0"/>
      <p:bldP spid="20487" grpId="0" autoUpdateAnimBg="0"/>
      <p:bldP spid="2048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5" name="Object 11">
            <a:extLst>
              <a:ext uri="{FF2B5EF4-FFF2-40B4-BE49-F238E27FC236}">
                <a16:creationId xmlns:a16="http://schemas.microsoft.com/office/drawing/2014/main" id="{6A8DA97A-AE8B-478D-9D06-2A6A20BB1B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Text Box 5">
            <a:extLst>
              <a:ext uri="{FF2B5EF4-FFF2-40B4-BE49-F238E27FC236}">
                <a16:creationId xmlns:a16="http://schemas.microsoft.com/office/drawing/2014/main" id="{31F7D423-F278-4B17-A48C-7EDC29E3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"/>
            <a:ext cx="7696200" cy="2720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Tiatira é a igreja da Idade Média (século VI ao XV). Jezabel, aqui usada como símbolo de apostasia, era adoradora do deus Baal. Ela introduziu a idolatria e a corrupção religiosa em Israel. No período de Tiatira, a situação               é semelhante. 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64A31F85-AF2B-44E3-B79B-969E25AA8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46425"/>
            <a:ext cx="7467600" cy="2720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Em 538, entrou em vigor o edito de Justiniano, que permitia condenar, até com a pena de morte, os que não respeitassem os ensinos do bispo de Roma. A igreja cristã paganizada tornou-se a religião oficial do Império. A minoria fiel às Escrituras foi perseguida. 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0B704128-BCB1-44C2-B8F2-5BB5B3408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>
            <a:extLst>
              <a:ext uri="{FF2B5EF4-FFF2-40B4-BE49-F238E27FC236}">
                <a16:creationId xmlns:a16="http://schemas.microsoft.com/office/drawing/2014/main" id="{11FCB7B6-576A-439B-B134-B0D8B3F9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pic>
        <p:nvPicPr>
          <p:cNvPr id="22537" name="Picture 9">
            <a:extLst>
              <a:ext uri="{FF2B5EF4-FFF2-40B4-BE49-F238E27FC236}">
                <a16:creationId xmlns:a16="http://schemas.microsoft.com/office/drawing/2014/main" id="{6830A86D-AED0-4171-AE73-DEB58A8A4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EFC09E8D-E9C8-4B9B-9024-6074EDEED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3048000" cy="2520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Que palavras indicam que ainda ficava   um pequeno remanescente?</a:t>
            </a: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id="{D40E2443-823B-4DE8-9759-2BBB79DE4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53000"/>
            <a:ext cx="7391400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“...os demais de Tiatira, a tantos quantos não têm essa doutrina...”         (Apocalipse 2:24).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utoUpdateAnimBg="0"/>
      <p:bldP spid="2253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3" name="Picture 11">
            <a:extLst>
              <a:ext uri="{FF2B5EF4-FFF2-40B4-BE49-F238E27FC236}">
                <a16:creationId xmlns:a16="http://schemas.microsoft.com/office/drawing/2014/main" id="{00F62AE9-4D5A-49C2-96C1-F8AED480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0DDAE158-18DB-4CB0-BF3E-2BF6D35D1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953000"/>
            <a:ext cx="54102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Sardes: era             da Reforma</a:t>
            </a: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703D6A59-DB44-4D11-96B1-95428EA2A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23/33</a:t>
            </a: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C81A3999-574F-4C34-A8C8-13EBE81EB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92150"/>
            <a:ext cx="3200400" cy="831850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Século 17 e primeira parte do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utoUpdateAnimBg="0"/>
      <p:bldP spid="23565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7" name="Picture 11">
            <a:extLst>
              <a:ext uri="{FF2B5EF4-FFF2-40B4-BE49-F238E27FC236}">
                <a16:creationId xmlns:a16="http://schemas.microsoft.com/office/drawing/2014/main" id="{459CB42C-9C2E-47CA-8308-4554C3C6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AD270CE8-A8BC-4DCC-A8B1-3FC9F0E5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371600"/>
            <a:ext cx="78486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Quais são as características mais destacadas da igreja durante o período representado por Sardes?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EC16CBA5-3FA4-41B5-9736-BAA383984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700088"/>
            <a:ext cx="44958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Apocalipse 3:1-6</a:t>
            </a: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B9603B2B-A7B0-46B2-8165-3565BBC1B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22613"/>
            <a:ext cx="73914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Arial" panose="020B0604020202020204" pitchFamily="34" charset="0"/>
              </a:rPr>
              <a:t>Reprovação: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“Conheço as tuas obras, que tens nome de que vives, e estás morto” (Apocalipse 3:1).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CEFB9ED6-7C33-4EAF-8292-48ECEC56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951413"/>
            <a:ext cx="73914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Arial" panose="020B0604020202020204" pitchFamily="34" charset="0"/>
              </a:rPr>
              <a:t>Elogio: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“Umas poucas pessoas que        não contaminaram as suas vestiduras...” (Apocalipse 3:4).</a:t>
            </a: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B31073E5-D040-4397-8C72-CF58A976B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24/33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utoUpdateAnimBg="0"/>
      <p:bldP spid="24582" grpId="0" autoUpdateAnimBg="0"/>
      <p:bldP spid="24583" grpId="0" autoUpdateAnimBg="0"/>
      <p:bldP spid="2458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>
            <a:extLst>
              <a:ext uri="{FF2B5EF4-FFF2-40B4-BE49-F238E27FC236}">
                <a16:creationId xmlns:a16="http://schemas.microsoft.com/office/drawing/2014/main" id="{5BAC5497-90C7-42D9-873F-0AF45BD4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6">
            <a:extLst>
              <a:ext uri="{FF2B5EF4-FFF2-40B4-BE49-F238E27FC236}">
                <a16:creationId xmlns:a16="http://schemas.microsoft.com/office/drawing/2014/main" id="{68456035-DF19-49F5-98A7-FF9B77A2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15938"/>
            <a:ext cx="3733800" cy="194627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Arial" panose="020B0604020202020204" pitchFamily="34" charset="0"/>
              </a:rPr>
              <a:t>A verdade bíblica começa a abrir caminho por meio dos reformadores (século XVII até início do XVIII).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>
            <a:extLst>
              <a:ext uri="{FF2B5EF4-FFF2-40B4-BE49-F238E27FC236}">
                <a16:creationId xmlns:a16="http://schemas.microsoft.com/office/drawing/2014/main" id="{1BB9E6EF-66CD-4DAB-B833-C805B358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Text Box 7">
            <a:extLst>
              <a:ext uri="{FF2B5EF4-FFF2-40B4-BE49-F238E27FC236}">
                <a16:creationId xmlns:a16="http://schemas.microsoft.com/office/drawing/2014/main" id="{51D52243-C977-4892-857D-CC2801731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4950"/>
            <a:ext cx="4038600" cy="365125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900" b="1">
                <a:solidFill>
                  <a:srgbClr val="FFFFCC"/>
                </a:solidFill>
                <a:latin typeface="Arial Narrow" panose="020B0606020202030204" pitchFamily="34" charset="0"/>
              </a:rPr>
              <a:t>Infelizmente, com a morte dos reformadores, as igrejas deixaram morrer parte das verdades descobertas por seus fundadores e não avançaram na pesquisa    da verdade.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9" name="Picture 11">
            <a:extLst>
              <a:ext uri="{FF2B5EF4-FFF2-40B4-BE49-F238E27FC236}">
                <a16:creationId xmlns:a16="http://schemas.microsoft.com/office/drawing/2014/main" id="{A62B7CD0-C2A4-453A-A312-3D8449E4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54044329-6770-47A6-9512-6CFD3134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33975"/>
            <a:ext cx="43434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Filadélfia: era do reavivamento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8235B0AB-487B-445D-BFEF-904496521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27/33</a:t>
            </a:r>
          </a:p>
        </p:txBody>
      </p:sp>
      <p:sp>
        <p:nvSpPr>
          <p:cNvPr id="27661" name="Text Box 13">
            <a:extLst>
              <a:ext uri="{FF2B5EF4-FFF2-40B4-BE49-F238E27FC236}">
                <a16:creationId xmlns:a16="http://schemas.microsoft.com/office/drawing/2014/main" id="{DBF6FE9A-CE8F-4EF7-A99A-CC3DDED4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15950"/>
            <a:ext cx="3276600" cy="831850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Século18 e primeira parte do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utoUpdateAnimBg="0"/>
      <p:bldP spid="27661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1" name="Picture 9">
            <a:extLst>
              <a:ext uri="{FF2B5EF4-FFF2-40B4-BE49-F238E27FC236}">
                <a16:creationId xmlns:a16="http://schemas.microsoft.com/office/drawing/2014/main" id="{EB223FD1-D4A3-4B8B-A320-4577617C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F91CED42-F4A3-4356-A004-5F2261EAE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905000"/>
            <a:ext cx="7696200" cy="170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Quais são os traços preeminentes     do período da igreja profetizado        por Filadélfia?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D9778D3A-BD22-4631-AD99-256FAC847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00088"/>
            <a:ext cx="51054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Apocalipse 3:7-13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ACCCBD40-B4F6-4EB8-A2FE-9BD35EFFC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14800"/>
            <a:ext cx="7239000" cy="223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CCFF33"/>
                </a:solidFill>
                <a:latin typeface="Arial" panose="020B0604020202020204" pitchFamily="34" charset="0"/>
              </a:rPr>
              <a:t>Elogio:</a:t>
            </a: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 “...que tens pouca força, entretanto guardaste a Minha palavra e não negaste o Meu nome” (Apocalipse 3:8).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FA1D04B4-8D76-464A-908D-66E8F2D4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28/33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78" grpId="0" autoUpdateAnimBg="0"/>
      <p:bldP spid="2867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>
            <a:extLst>
              <a:ext uri="{FF2B5EF4-FFF2-40B4-BE49-F238E27FC236}">
                <a16:creationId xmlns:a16="http://schemas.microsoft.com/office/drawing/2014/main" id="{904F8FC3-6B41-493B-85A0-898823F56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Text Box 6">
            <a:extLst>
              <a:ext uri="{FF2B5EF4-FFF2-40B4-BE49-F238E27FC236}">
                <a16:creationId xmlns:a16="http://schemas.microsoft.com/office/drawing/2014/main" id="{0F392479-39E6-4860-AE16-B830A2B3D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600450"/>
            <a:ext cx="5257800" cy="318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Na última parte do século XVIII e a primeira do século XIX, começa-se a estudar Daniel e Apocalipse e surgem os maiores reavivamentos da História. Organizam-se as Sociedades Bíblicas e dá-se       início à expansão missionária.</a:t>
            </a: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849A3241-7CD4-4CB2-BDC7-C039811BE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29/33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1" name="Object 19">
            <a:extLst>
              <a:ext uri="{FF2B5EF4-FFF2-40B4-BE49-F238E27FC236}">
                <a16:creationId xmlns:a16="http://schemas.microsoft.com/office/drawing/2014/main" id="{8299A61E-7604-4AA5-B05B-89719B10DE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7" name="Picture 15">
            <a:extLst>
              <a:ext uri="{FF2B5EF4-FFF2-40B4-BE49-F238E27FC236}">
                <a16:creationId xmlns:a16="http://schemas.microsoft.com/office/drawing/2014/main" id="{2EE467F6-A1E6-452B-BE89-EF475FCD9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685800"/>
            <a:ext cx="5392737" cy="5715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8" name="Text Box 16">
            <a:extLst>
              <a:ext uri="{FF2B5EF4-FFF2-40B4-BE49-F238E27FC236}">
                <a16:creationId xmlns:a16="http://schemas.microsoft.com/office/drawing/2014/main" id="{1EB79B40-EFA6-4618-8D72-AB325A31F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3/33</a:t>
            </a:r>
          </a:p>
        </p:txBody>
      </p:sp>
      <p:sp>
        <p:nvSpPr>
          <p:cNvPr id="3089" name="Text Box 17">
            <a:extLst>
              <a:ext uri="{FF2B5EF4-FFF2-40B4-BE49-F238E27FC236}">
                <a16:creationId xmlns:a16="http://schemas.microsoft.com/office/drawing/2014/main" id="{9D14BC4F-6A16-481D-9594-59E061972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62000"/>
            <a:ext cx="24384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800" b="1">
                <a:solidFill>
                  <a:srgbClr val="FFFF00"/>
                </a:solidFill>
                <a:latin typeface="Tahoma" panose="020B0604030504040204" pitchFamily="34" charset="0"/>
              </a:rPr>
              <a:t>As sete igrejas</a:t>
            </a:r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0A67E928-207E-457D-BF15-48A9F5CC5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505200"/>
            <a:ext cx="2438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Ásia menor, atual Turquia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 autoUpdateAnimBg="0"/>
      <p:bldP spid="309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Picture 11">
            <a:extLst>
              <a:ext uri="{FF2B5EF4-FFF2-40B4-BE49-F238E27FC236}">
                <a16:creationId xmlns:a16="http://schemas.microsoft.com/office/drawing/2014/main" id="{8F285ACC-8969-4926-BDEF-3B649BE87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EF1D9F62-CC6B-4298-A19E-EC91C481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800600"/>
            <a:ext cx="52578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Laodicéia:             a era presente</a:t>
            </a:r>
          </a:p>
        </p:txBody>
      </p:sp>
      <p:sp>
        <p:nvSpPr>
          <p:cNvPr id="30730" name="Text Box 10">
            <a:extLst>
              <a:ext uri="{FF2B5EF4-FFF2-40B4-BE49-F238E27FC236}">
                <a16:creationId xmlns:a16="http://schemas.microsoft.com/office/drawing/2014/main" id="{A512DEB6-4199-4731-BCB4-62708EBF1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30/33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5" name="Picture 11">
            <a:extLst>
              <a:ext uri="{FF2B5EF4-FFF2-40B4-BE49-F238E27FC236}">
                <a16:creationId xmlns:a16="http://schemas.microsoft.com/office/drawing/2014/main" id="{D51264B0-439F-4EB9-B7A9-64D1E4B8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id="{DEBB09A9-500E-4965-9782-386FF9267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417638"/>
            <a:ext cx="7543800" cy="1554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Quais as características profetizadas para nosso tempo, representado por Laodicéia?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0F513EFA-864D-4780-ACBD-407609DFA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77850"/>
            <a:ext cx="48006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Apocalipse</a:t>
            </a:r>
            <a:r>
              <a:rPr lang="pt-BR" altLang="pt-BR" sz="3600" b="1">
                <a:solidFill>
                  <a:srgbClr val="FFCC99"/>
                </a:solidFill>
                <a:latin typeface="Arial" panose="020B0604020202020204" pitchFamily="34" charset="0"/>
              </a:rPr>
              <a:t> </a:t>
            </a: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3:14-22</a:t>
            </a:r>
            <a:endParaRPr lang="pt-BR" altLang="pt-BR" sz="3600" b="1">
              <a:solidFill>
                <a:srgbClr val="FFCC99"/>
              </a:solidFill>
              <a:latin typeface="Arial" panose="020B0604020202020204" pitchFamily="34" charset="0"/>
            </a:endParaRP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D6AE528B-D88D-43D4-BE9E-8722778E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24200"/>
            <a:ext cx="7162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Elogio:</a:t>
            </a:r>
            <a:r>
              <a:rPr lang="pt-BR" altLang="pt-BR" b="1">
                <a:latin typeface="Arial" panose="020B0604020202020204" pitchFamily="34" charset="0"/>
              </a:rPr>
              <a:t> 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não há</a:t>
            </a:r>
            <a:endParaRPr lang="pt-BR" altLang="pt-BR" sz="2000">
              <a:solidFill>
                <a:schemeClr val="bg1"/>
              </a:solidFill>
            </a:endParaRP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7A9DC1E8-08D7-447C-9CB7-C0308CB09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3657600"/>
            <a:ext cx="7162800" cy="1296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Reprovação:</a:t>
            </a:r>
            <a:r>
              <a:rPr lang="pt-BR" altLang="pt-BR" b="1">
                <a:latin typeface="Arial" panose="020B0604020202020204" pitchFamily="34" charset="0"/>
              </a:rPr>
              <a:t> 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“...nem és frio nem quente... Porque és morno, estou a ponto de vomitar-te da Minha boca” (Apocalipse 3:15 e 16).</a:t>
            </a:r>
            <a:endParaRPr lang="pt-BR" altLang="pt-BR" sz="2000">
              <a:solidFill>
                <a:schemeClr val="bg1"/>
              </a:solidFill>
            </a:endParaRP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7D119AD7-A980-42D2-A4FA-ED1C4ED38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029200"/>
            <a:ext cx="7162800" cy="1698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Conselho:</a:t>
            </a:r>
            <a:r>
              <a:rPr lang="pt-BR" altLang="pt-BR" b="1">
                <a:latin typeface="Arial" panose="020B0604020202020204" pitchFamily="34" charset="0"/>
              </a:rPr>
              <a:t> 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“Aconselho-te que de Mim compres ouro refinado pelo fogo... e vestiduras brancas... e colírio para ungires os teus olhos...” (Apocalipse 3:18).</a:t>
            </a:r>
            <a:endParaRPr lang="pt-BR" altLang="pt-BR" sz="2000">
              <a:solidFill>
                <a:schemeClr val="bg1"/>
              </a:solidFill>
            </a:endParaRPr>
          </a:p>
        </p:txBody>
      </p:sp>
      <p:sp>
        <p:nvSpPr>
          <p:cNvPr id="31754" name="Text Box 10">
            <a:extLst>
              <a:ext uri="{FF2B5EF4-FFF2-40B4-BE49-F238E27FC236}">
                <a16:creationId xmlns:a16="http://schemas.microsoft.com/office/drawing/2014/main" id="{9B36381A-2F3F-442F-895C-157864604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31/33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utoUpdateAnimBg="0"/>
      <p:bldP spid="31750" grpId="0" autoUpdateAnimBg="0"/>
      <p:bldP spid="31751" grpId="0" autoUpdateAnimBg="0"/>
      <p:bldP spid="31752" grpId="0" autoUpdateAnimBg="0"/>
      <p:bldP spid="3175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>
            <a:extLst>
              <a:ext uri="{FF2B5EF4-FFF2-40B4-BE49-F238E27FC236}">
                <a16:creationId xmlns:a16="http://schemas.microsoft.com/office/drawing/2014/main" id="{4B139C52-2B20-49DB-9CC2-BF2FE6271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5">
            <a:extLst>
              <a:ext uri="{FF2B5EF4-FFF2-40B4-BE49-F238E27FC236}">
                <a16:creationId xmlns:a16="http://schemas.microsoft.com/office/drawing/2014/main" id="{45474052-433B-48C1-827F-08BF6D52C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16050"/>
            <a:ext cx="73914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conduta deveria seguir a orgulhosa e auto-suficiente Laodicéia?</a:t>
            </a:r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id="{A24E1074-C3CA-4AB7-B9A3-66706906B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46350"/>
            <a:ext cx="2819400" cy="258762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“Eu repreendo e disciplino a quantos amo. Sê, pois, zeloso e arrepende-te” (Apocalipse 3:19).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utoUpdateAnimBg="0"/>
      <p:bldP spid="32774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>
            <a:extLst>
              <a:ext uri="{FF2B5EF4-FFF2-40B4-BE49-F238E27FC236}">
                <a16:creationId xmlns:a16="http://schemas.microsoft.com/office/drawing/2014/main" id="{CA1196B7-1C86-4011-AB44-223460FB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3CAE3487-A67B-4AA0-8114-8EA8DE422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362200"/>
            <a:ext cx="5486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9E39F9EC-EC1D-4B95-951E-FB7333524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876800"/>
            <a:ext cx="57150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O Apocalipse diz       que Jesus voltará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79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B605CBBF-B2E2-42A2-A5E9-72E15D3E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EB7E04E1-CDFC-4546-AB98-C823B558B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632325"/>
            <a:ext cx="7315200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TRÊS MENSAGENS UNIVERSAIS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1B29F280-5D10-42EE-983C-C0726C7A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4350"/>
            <a:ext cx="5105400" cy="38290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Text Box 9">
            <a:extLst>
              <a:ext uri="{FF2B5EF4-FFF2-40B4-BE49-F238E27FC236}">
                <a16:creationId xmlns:a16="http://schemas.microsoft.com/office/drawing/2014/main" id="{B4948769-244B-45AD-866C-7DD150086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0" name="Object 10">
            <a:extLst>
              <a:ext uri="{FF2B5EF4-FFF2-40B4-BE49-F238E27FC236}">
                <a16:creationId xmlns:a16="http://schemas.microsoft.com/office/drawing/2014/main" id="{B762771E-C189-48EC-857C-B3E1F17F3B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5">
            <a:extLst>
              <a:ext uri="{FF2B5EF4-FFF2-40B4-BE49-F238E27FC236}">
                <a16:creationId xmlns:a16="http://schemas.microsoft.com/office/drawing/2014/main" id="{848C8F3D-291F-4CA3-B6E4-8A9F5D7C9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7696200" cy="2274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Tahoma" panose="020B0604030504040204" pitchFamily="34" charset="0"/>
              </a:rPr>
              <a:t>Há três declarações de Jesus que aparecem em Sua mensagem a todas as igrejas e que têm relevante importância para os cristãos de todas as eras. Quais são essas três mensagens universais?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6167011D-0FE4-405D-BC73-FE458947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11450"/>
            <a:ext cx="73914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 Narrow" panose="020B0606020202030204" pitchFamily="34" charset="0"/>
              </a:rPr>
              <a:t>1.</a:t>
            </a: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 “Conheço as tuas obras...” (Apoc. 2:2, 9, 13 e 19; 3:1, 8 e 15). 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F141B0D0-D436-47BE-817E-AEA0C6B3A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54450"/>
            <a:ext cx="79248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 Narrow" panose="020B0606020202030204" pitchFamily="34" charset="0"/>
              </a:rPr>
              <a:t>2.</a:t>
            </a: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 “Ao vencedor...” (Apoc. 2:7, 11, 17 e 26; 3:5, 12 e 21). 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215183F2-F009-4468-86EA-D29F0377C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68850"/>
            <a:ext cx="73914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 Narrow" panose="020B0606020202030204" pitchFamily="34" charset="0"/>
              </a:rPr>
              <a:t>3.</a:t>
            </a: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 “Quem tem ouvidos, ouça o que o Espírito diz às igrejas...” (Apoc. 2:7, 11, 17 e 29; 3:6,    13 e 22).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381A07E8-E8FB-4F18-8D5C-FBA3A9FEA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utoUpdateAnimBg="0"/>
      <p:bldP spid="5126" grpId="0" autoUpdateAnimBg="0"/>
      <p:bldP spid="5127" grpId="0" autoUpdateAnimBg="0"/>
      <p:bldP spid="512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>
            <a:extLst>
              <a:ext uri="{FF2B5EF4-FFF2-40B4-BE49-F238E27FC236}">
                <a16:creationId xmlns:a16="http://schemas.microsoft.com/office/drawing/2014/main" id="{F635A8BC-357E-4368-8173-6BCA076C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1BCF2666-AE38-41D7-85DC-658F4D55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605088"/>
            <a:ext cx="72390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Tahoma" panose="020B0604030504040204" pitchFamily="34" charset="0"/>
              </a:rPr>
              <a:t>1</a:t>
            </a: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. Deus me conhece totalmente.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A68E7702-7EA5-45D1-BC8E-2A619DA5F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38" y="3521075"/>
            <a:ext cx="7239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Tahoma" panose="020B0604030504040204" pitchFamily="34" charset="0"/>
              </a:rPr>
              <a:t>2</a:t>
            </a: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. É imperativo vencer.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3E916092-A51F-445E-876B-421B8700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4130675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“Tudo posso nAquele que me fortalece” (Filipenses 4:13).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FBCE228D-FDC2-40DB-9D0D-9706D9D89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5" y="5181600"/>
            <a:ext cx="7239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Tahoma" panose="020B0604030504040204" pitchFamily="34" charset="0"/>
              </a:rPr>
              <a:t>3</a:t>
            </a: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. Devo obedecer à voz do Espírito                                                                                                               Santo sempre.</a:t>
            </a: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CC4B486F-0CFE-4060-BB0D-CA13B1BD0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utoUpdateAnimBg="0"/>
      <p:bldP spid="6150" grpId="0" autoUpdateAnimBg="0"/>
      <p:bldP spid="6151" grpId="0" autoUpdateAnimBg="0"/>
      <p:bldP spid="615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>
            <a:extLst>
              <a:ext uri="{FF2B5EF4-FFF2-40B4-BE49-F238E27FC236}">
                <a16:creationId xmlns:a16="http://schemas.microsoft.com/office/drawing/2014/main" id="{030690B5-BD6A-4F7E-AC5A-774B3A62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7CF96A61-ADDC-4D0B-939F-7263EB173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2125663"/>
            <a:ext cx="7848600" cy="2105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ANALISANDO    AS SETE IGREJAS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6BAB72EB-5099-4750-887A-7E4DC9069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1" name="Object 9">
            <a:extLst>
              <a:ext uri="{FF2B5EF4-FFF2-40B4-BE49-F238E27FC236}">
                <a16:creationId xmlns:a16="http://schemas.microsoft.com/office/drawing/2014/main" id="{ECE19689-FE33-483E-A255-77742D87D7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>
            <a:extLst>
              <a:ext uri="{FF2B5EF4-FFF2-40B4-BE49-F238E27FC236}">
                <a16:creationId xmlns:a16="http://schemas.microsoft.com/office/drawing/2014/main" id="{5B5CC984-7512-4551-9319-827D35D4A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-366713"/>
            <a:ext cx="1447800" cy="6919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800" b="1">
                <a:solidFill>
                  <a:srgbClr val="FFCC99"/>
                </a:solidFill>
                <a:latin typeface="Arial Narrow" panose="020B0606020202030204" pitchFamily="34" charset="0"/>
              </a:rPr>
              <a:t>7</a:t>
            </a:r>
            <a:endParaRPr lang="pt-BR" altLang="pt-BR" sz="4800">
              <a:solidFill>
                <a:srgbClr val="FFCC99"/>
              </a:solidFill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4CB44145-07A6-4D00-8C1E-BD6F4C4B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52400"/>
            <a:ext cx="5029200" cy="573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" panose="020B0604020202020204" pitchFamily="34" charset="0"/>
              </a:rPr>
              <a:t>A abundância do número sete sugere um uso simbólico. Além disso, o fato de que nessa região havia mais de sete igrejas, sugere a idéia de que foram escolhidas devido a suas características como símbolos proféticos, de sete períodos específicos da igreja cristã. O estudo da História confirma esta idéia. 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0DC4D87B-5DD9-42DA-AA74-D8234B641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34088"/>
            <a:ext cx="9296400" cy="442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300" b="1">
                <a:solidFill>
                  <a:schemeClr val="bg1"/>
                </a:solidFill>
                <a:latin typeface="Arial Narrow" panose="020B0606020202030204" pitchFamily="34" charset="0"/>
              </a:rPr>
              <a:t>Apoc. 1:19: “As coisas que são e as que depois destas hão de vir.”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1DD187CD-6EEB-4343-B3AA-2FE16C636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utoUpdateAnimBg="0"/>
      <p:bldP spid="819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>
            <a:extLst>
              <a:ext uri="{FF2B5EF4-FFF2-40B4-BE49-F238E27FC236}">
                <a16:creationId xmlns:a16="http://schemas.microsoft.com/office/drawing/2014/main" id="{1BDF0DAF-37B2-477A-9DB5-705056DE8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BF0D3208-BA59-4739-8A85-865EC227D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92763"/>
            <a:ext cx="76962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Éfeso: era da pureza apostólica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B0BEDF9C-2546-453B-825C-EB9BE92BE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9/33</a:t>
            </a: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F29A7491-6BF4-4405-B7CD-AE5A7D18C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762000"/>
            <a:ext cx="220980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Século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utoUpdateAnimBg="0"/>
      <p:bldP spid="9228" grpId="0" animBg="1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1383</Words>
  <Application>Microsoft Office PowerPoint</Application>
  <PresentationFormat>Apresentação na tela (4:3)</PresentationFormat>
  <Paragraphs>111</Paragraphs>
  <Slides>33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Times New Roman</vt:lpstr>
      <vt:lpstr>Tahoma</vt:lpstr>
      <vt:lpstr>Arial Narrow</vt:lpstr>
      <vt:lpstr>Arial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25</cp:revision>
  <dcterms:created xsi:type="dcterms:W3CDTF">2002-03-22T13:38:43Z</dcterms:created>
  <dcterms:modified xsi:type="dcterms:W3CDTF">2021-01-08T06:51:02Z</dcterms:modified>
  <cp:category>EVANGELISMO</cp:category>
</cp:coreProperties>
</file>