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62" r:id="rId6"/>
    <p:sldId id="259" r:id="rId7"/>
    <p:sldId id="260" r:id="rId8"/>
    <p:sldId id="263" r:id="rId9"/>
    <p:sldId id="265" r:id="rId10"/>
    <p:sldId id="266" r:id="rId11"/>
    <p:sldId id="267" r:id="rId12"/>
    <p:sldId id="264" r:id="rId13"/>
    <p:sldId id="268" r:id="rId14"/>
    <p:sldId id="269" r:id="rId15"/>
    <p:sldId id="270" r:id="rId16"/>
    <p:sldId id="261" r:id="rId17"/>
    <p:sldId id="276" r:id="rId18"/>
    <p:sldId id="271" r:id="rId19"/>
    <p:sldId id="272" r:id="rId20"/>
    <p:sldId id="273" r:id="rId21"/>
    <p:sldId id="275" r:id="rId22"/>
    <p:sldId id="274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9900"/>
    <a:srgbClr val="FFCC00"/>
    <a:srgbClr val="FF3300"/>
    <a:srgbClr val="FFCC99"/>
    <a:srgbClr val="CC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16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DA8847-A3CA-4144-826D-A075434BE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27AC17-4973-4C0F-B391-B1585B9A1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EBACA6-0817-40FC-9CCF-7BE6C5EC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1DE961D-0218-4076-8AA1-17616A75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25AB25-254E-4220-A61F-33DC1C57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A0382-9E90-4DD5-95AD-159838DA14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2449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DEFF9E-4A03-400E-8109-2469F0ACF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E0F6B8-077C-4BDC-B879-8C92A478E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CE75D8-7EB9-4E80-9552-7E98C390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DCD2BE-1CB6-48F4-8F37-7FEB5C043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E89285-0E46-45E7-8FE9-0BA0260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B5EC3-364D-4661-BEBD-DB9E3F67EA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306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587ED4-1C86-4FBD-ABFF-8BC4CC5FF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4F83CE-9297-472F-9A17-BFB1A0D8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76C316-0C70-40BB-BE11-A21BA82D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D5ACD9-A30D-423C-9829-841E95F8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177889-F75C-4006-ABAA-E1F28F035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182FC-81FA-45E8-A650-8724B46182F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7955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A8FFDF-3545-43FE-8C18-8B1402D5F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ED82ECB-B334-4AA3-8F0B-5AD1E6401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27C9B9-1971-4FAE-BC4F-331A0D50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7E74A2-1B3F-4D1C-AA3F-06EE5A6DD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DE6E3B-B235-469A-8EDA-476721BA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6C21C-F613-4774-8058-6344056644E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5023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C1803-6880-44F7-8C86-833B24696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F2CFFD-3944-4DD8-87D0-69A5F2098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6EA6AE-DF8A-4550-B515-E419F4CD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DA6263-18DB-4215-A8A7-2922FB72C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F7E726-25CA-4BD8-91F6-17D45B82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AB166-9454-41E0-9F0E-131619A3442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708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417D8-3D74-4E48-A32A-762EFA41E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382A37-66F8-49D8-92AD-C0C447A58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BBCAED-8114-4562-A2AF-ADDFAD4C0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A1089B-A3A7-478B-AC32-B02FC5D0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2D53884-A115-4088-B440-4CBB9DC5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FF77E2-5BA2-4103-8603-448AC1522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F5459-4ECA-43E8-A834-798F663B6A8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913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5C93E-14BC-42FE-84DB-7EAB6803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FF5F65-59DB-4F29-AA80-C84A55736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B413AD-E0D1-4F43-97A1-CC0BA8010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A9866FD-3744-4B5A-819F-7636E762F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ED0A13F-D036-4A60-92B7-E73CDBC38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1F3E152-9DB9-4C4B-B7CE-835AC9D4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062CCAA-FF61-4F79-8E6E-ABC79054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F65ACC-1B6B-407D-B3C8-E35F1698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F84AE-7B59-4D20-95BD-38C536FB9C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404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56F41-4E1B-4BDE-A4D2-5FB2938A9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65DDC38-3BB3-46D7-B19F-ECD1B4BB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B87E435-D8CE-4908-B98A-AA9E5826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31F6C7-BF1A-4E7B-90EA-89349DF0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724C6-2EE8-4E91-9CDE-CFCE485DEF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64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F10B12-5F59-4483-9117-B3C80FAA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371999D-388F-4789-A69F-58FD9B6A9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08E86B-37AE-4B93-9479-5CF9FBA7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CDCD1-DD1A-4AFC-A368-EEC00CCC416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728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DC7990-ADB1-4EEF-9468-C23186B3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99192A-0CEE-40D0-8090-FBCF6E182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907C10-163A-4C19-B101-5A06A8C7F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179971-22BA-4174-BB64-6AFB2B8D2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E2A48B-64E5-409F-B904-C6F1C22BC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E44F63-2935-407A-B1A4-27E3CE22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71411-7F24-4940-92DE-B3CB871811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211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A89A6-F36C-4B78-A26D-0EA610DE0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467A8ED-6F26-4BD3-957B-F6B9E63EC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540E190-74BE-4C2A-A33E-EA85DCEA3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71638A-566E-4232-BC96-60C671B5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3BDFF9-40A7-4B20-A320-9680F114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7C8C8ED-4686-4A1D-AD8F-170C5454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A6AC9-FD7C-456F-BCAD-0E75ABC5EF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47295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DB610DB-239F-4586-8F59-1FAF357F2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E2A057E-8924-4ABB-A9D8-6B5AFC0A04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D01160F-DD90-49F8-AA81-9A9F2FAA6BA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DC86B74-1107-47E0-84D1-FCC627A745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959D308-1520-4ED7-9225-4331A7C896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A43CFB9-5A78-4772-ACE3-905494CCBAB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id="{24397F9F-67CA-4372-938D-8B45A6D9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Text Box 8">
            <a:extLst>
              <a:ext uri="{FF2B5EF4-FFF2-40B4-BE49-F238E27FC236}">
                <a16:creationId xmlns:a16="http://schemas.microsoft.com/office/drawing/2014/main" id="{1597CF4D-6FA5-49C9-B608-8E49CEE7C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4495800"/>
            <a:ext cx="7786687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4800" b="1">
                <a:solidFill>
                  <a:srgbClr val="FFFF00"/>
                </a:solidFill>
                <a:latin typeface="Tahoma" panose="020B0604030504040204" pitchFamily="34" charset="0"/>
              </a:rPr>
              <a:t>O Apocalipse diz                         que Jesus voltará</a:t>
            </a:r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7F72B62B-5148-4BE2-9AFC-720D39DD8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33400"/>
            <a:ext cx="5168900" cy="1311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BR" altLang="pt-BR" sz="4000">
                <a:solidFill>
                  <a:schemeClr val="bg1"/>
                </a:solidFill>
                <a:latin typeface="Tahoma" panose="020B0604030504040204" pitchFamily="34" charset="0"/>
              </a:rPr>
              <a:t>Seminário Revelações do Apocalipse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DE59A84E-3B25-4523-A071-7EBB889EA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19800"/>
            <a:ext cx="2514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>
                <a:solidFill>
                  <a:srgbClr val="FFCC99"/>
                </a:solidFill>
                <a:latin typeface="Arial Narrow" panose="020B0606020202030204" pitchFamily="34" charset="0"/>
              </a:rPr>
              <a:t>Michelson Borges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utoUpdateAnimBg="0"/>
      <p:bldP spid="2051" grpId="0" autoUpdateAnimBg="0"/>
      <p:bldP spid="205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>
            <a:extLst>
              <a:ext uri="{FF2B5EF4-FFF2-40B4-BE49-F238E27FC236}">
                <a16:creationId xmlns:a16="http://schemas.microsoft.com/office/drawing/2014/main" id="{EAFC4F13-4A0E-4A3F-94E1-0690832DE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ext Box 6">
            <a:extLst>
              <a:ext uri="{FF2B5EF4-FFF2-40B4-BE49-F238E27FC236}">
                <a16:creationId xmlns:a16="http://schemas.microsoft.com/office/drawing/2014/main" id="{53CE9921-69F4-4F8B-8CB6-B9F9CD5D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715000"/>
            <a:ext cx="56388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400" b="1">
                <a:solidFill>
                  <a:srgbClr val="FFFFCC"/>
                </a:solidFill>
                <a:latin typeface="Tahoma" panose="020B0604030504040204" pitchFamily="34" charset="0"/>
              </a:rPr>
              <a:t>COMO JESUS VIRÁ</a:t>
            </a:r>
          </a:p>
        </p:txBody>
      </p:sp>
      <p:sp>
        <p:nvSpPr>
          <p:cNvPr id="12298" name="Text Box 10">
            <a:extLst>
              <a:ext uri="{FF2B5EF4-FFF2-40B4-BE49-F238E27FC236}">
                <a16:creationId xmlns:a16="http://schemas.microsoft.com/office/drawing/2014/main" id="{391D0927-9419-4762-A580-F3C8E3715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10/25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23" name="Object 11">
            <a:extLst>
              <a:ext uri="{FF2B5EF4-FFF2-40B4-BE49-F238E27FC236}">
                <a16:creationId xmlns:a16="http://schemas.microsoft.com/office/drawing/2014/main" id="{9A926398-2A7E-4F8C-A829-BE8FD48AEE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Image" r:id="rId3" imgW="9009531" imgH="6747617" progId="Photoshop.Image.5">
                  <p:embed/>
                </p:oleObj>
              </mc:Choice>
              <mc:Fallback>
                <p:oleObj name="Image" r:id="rId3" imgW="9009531" imgH="6747617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Text Box 5">
            <a:extLst>
              <a:ext uri="{FF2B5EF4-FFF2-40B4-BE49-F238E27FC236}">
                <a16:creationId xmlns:a16="http://schemas.microsoft.com/office/drawing/2014/main" id="{98C72379-930D-436C-A840-E75D02C4C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787650"/>
            <a:ext cx="8001000" cy="946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Que declaração de Jesus Cristo revela que Sua segunda vinda não será secreta?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508AA45A-EF55-46EE-AFA6-7197EB50B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7239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altLang="pt-BR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B514803A-0764-42B7-9C7D-F596BDFC9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079875"/>
            <a:ext cx="5943600" cy="2597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05000"/>
              </a:lnSpc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Arial Narrow" panose="020B0606020202030204" pitchFamily="34" charset="0"/>
              </a:rPr>
              <a:t>“Se alguém vos disser: Eis aqui o Cristo! ou: Ei-Lo ali! não acrediteis... Porque assim como o relâmpago sai do oriente e se mostra até no ocidente, assim há de ser a vinda do Filho do homem”                          (Mateus 24:23-27).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utoUpdateAnimBg="0"/>
      <p:bldP spid="1331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3" name="Picture 13">
            <a:extLst>
              <a:ext uri="{FF2B5EF4-FFF2-40B4-BE49-F238E27FC236}">
                <a16:creationId xmlns:a16="http://schemas.microsoft.com/office/drawing/2014/main" id="{B68659DE-B864-4DC1-961E-4052A8C8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15247360-5119-4AED-A3F2-D52ECE3EA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03750"/>
            <a:ext cx="5867400" cy="2101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Será em forma pessoal? Real? Visível?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D5FA427F-258D-4116-A3FA-A5014C756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12/25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>
            <a:extLst>
              <a:ext uri="{FF2B5EF4-FFF2-40B4-BE49-F238E27FC236}">
                <a16:creationId xmlns:a16="http://schemas.microsoft.com/office/drawing/2014/main" id="{E72B937C-435F-4E10-AB74-EC5441873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>
            <a:extLst>
              <a:ext uri="{FF2B5EF4-FFF2-40B4-BE49-F238E27FC236}">
                <a16:creationId xmlns:a16="http://schemas.microsoft.com/office/drawing/2014/main" id="{31268B9A-CA1E-4CAD-9736-FAC4FCEDB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5800"/>
            <a:ext cx="40386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Pessoal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BABA46D7-EEB0-4543-A09E-12A8D14CE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1447800"/>
            <a:ext cx="3124200" cy="4791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“...por que estais olhando para as alturas? Esse mesmo Jesus que dentre vós foi assunto ao Céu, virá assim do modo como     O vistes subir” (Atos 1:11).</a:t>
            </a: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CACECC2E-C536-40FF-BED7-CE3D31806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13/25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  <p:bldP spid="1434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>
            <a:extLst>
              <a:ext uri="{FF2B5EF4-FFF2-40B4-BE49-F238E27FC236}">
                <a16:creationId xmlns:a16="http://schemas.microsoft.com/office/drawing/2014/main" id="{D2D84B2C-A3EE-4160-8E34-5C5A021C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0C7FAFDF-9549-44BB-AB3B-0D2356D9C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685800"/>
            <a:ext cx="40386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Real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F001487A-4FCC-4AB2-AB3A-931F1F18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752600"/>
            <a:ext cx="5105400" cy="2238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" panose="020B0604020202020204" pitchFamily="34" charset="0"/>
              </a:rPr>
              <a:t>Tomé tocou o corpo real (glorificado) de Jesus ressuscitado (João 20:24-29).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3EE50BF0-CE59-4CBF-ADE4-F4F3EC0B9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14/25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utoUpdateAnimBg="0"/>
      <p:bldP spid="1536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>
            <a:extLst>
              <a:ext uri="{FF2B5EF4-FFF2-40B4-BE49-F238E27FC236}">
                <a16:creationId xmlns:a16="http://schemas.microsoft.com/office/drawing/2014/main" id="{A7334496-DDE0-4F1D-AFAA-B19DC430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Text Box 6">
            <a:extLst>
              <a:ext uri="{FF2B5EF4-FFF2-40B4-BE49-F238E27FC236}">
                <a16:creationId xmlns:a16="http://schemas.microsoft.com/office/drawing/2014/main" id="{08AB82BC-B691-49A8-983D-B3FE97B66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75" y="685800"/>
            <a:ext cx="4038600" cy="76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Visível</a:t>
            </a: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9F2F69D1-8C4C-4751-8FC7-FE95F8B80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429000"/>
            <a:ext cx="5105400" cy="1373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“Eis que vem com as nuvens e todo olho O verá” (Apocalipse 1:7).</a:t>
            </a:r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id="{0F04C9C4-C269-485E-BA3F-1C6196C83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15/25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 autoUpdateAnimBg="0"/>
      <p:bldP spid="1639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9" name="Picture 11">
            <a:extLst>
              <a:ext uri="{FF2B5EF4-FFF2-40B4-BE49-F238E27FC236}">
                <a16:creationId xmlns:a16="http://schemas.microsoft.com/office/drawing/2014/main" id="{7A8D5037-E619-4C2F-A5E4-D00C4F852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5" name="Text Box 7">
            <a:extLst>
              <a:ext uri="{FF2B5EF4-FFF2-40B4-BE49-F238E27FC236}">
                <a16:creationId xmlns:a16="http://schemas.microsoft.com/office/drawing/2014/main" id="{BA36E558-1F8F-416A-8811-03FF40408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76200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Quem acompanhará a Jesus e que farão esses acompanhantes?</a:t>
            </a:r>
          </a:p>
        </p:txBody>
      </p:sp>
      <p:sp>
        <p:nvSpPr>
          <p:cNvPr id="7176" name="Text Box 8">
            <a:extLst>
              <a:ext uri="{FF2B5EF4-FFF2-40B4-BE49-F238E27FC236}">
                <a16:creationId xmlns:a16="http://schemas.microsoft.com/office/drawing/2014/main" id="{4A869197-2400-4D00-88D2-1248C02A5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089150"/>
            <a:ext cx="4114800" cy="331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“Ele enviará os Seus anjos com grande clangor de trombeta,       os quais reunirão a Seus escolhidos...”      (Mateus 24:31).</a:t>
            </a:r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2C20A4EF-DDCE-466B-A917-9779E3E1B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16/25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utoUpdateAnimBg="0"/>
      <p:bldP spid="717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7" name="Picture 1033">
            <a:extLst>
              <a:ext uri="{FF2B5EF4-FFF2-40B4-BE49-F238E27FC236}">
                <a16:creationId xmlns:a16="http://schemas.microsoft.com/office/drawing/2014/main" id="{54A2E394-37F6-40D4-B009-B9B59F33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" name="Text Box 1034">
            <a:extLst>
              <a:ext uri="{FF2B5EF4-FFF2-40B4-BE49-F238E27FC236}">
                <a16:creationId xmlns:a16="http://schemas.microsoft.com/office/drawing/2014/main" id="{20D6A1B5-BB7B-4F53-BED5-C5883E71B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0"/>
            <a:ext cx="5638800" cy="3006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Os anjos de Deus recolherão os fiéis. Os que morreram tendo aceitado Jesus como Salvador, serão ressuscitados (I Tess. 4:13-16). Junto com os fiéis vivos, encontrarão             a Jesus nos ares (4:17).</a:t>
            </a:r>
          </a:p>
        </p:txBody>
      </p:sp>
      <p:sp>
        <p:nvSpPr>
          <p:cNvPr id="22539" name="Text Box 1035">
            <a:extLst>
              <a:ext uri="{FF2B5EF4-FFF2-40B4-BE49-F238E27FC236}">
                <a16:creationId xmlns:a16="http://schemas.microsoft.com/office/drawing/2014/main" id="{81F2A3E4-D581-423D-A4CD-AAEBF9887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17/25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9" name="Picture 11">
            <a:extLst>
              <a:ext uri="{FF2B5EF4-FFF2-40B4-BE49-F238E27FC236}">
                <a16:creationId xmlns:a16="http://schemas.microsoft.com/office/drawing/2014/main" id="{BAA46A8C-189A-421C-98DA-41778EC28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B42A69CE-BBFF-4CB0-A65F-373ED25B8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41525"/>
            <a:ext cx="7162800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PROPÓSITOS DA SEGUNDA VINDA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4C3D7851-EA4B-40C4-8FB4-94B97107F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18/25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4" name="Picture 12">
            <a:extLst>
              <a:ext uri="{FF2B5EF4-FFF2-40B4-BE49-F238E27FC236}">
                <a16:creationId xmlns:a16="http://schemas.microsoft.com/office/drawing/2014/main" id="{CA95707D-2177-4C94-9EFA-07FDFD53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B68F7FAB-6AEF-4227-9AAC-14FCCC910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6359525" cy="15541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De acordo com a revelação que Cristo faz em Apocalipse, para que Ele virá?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94AEED73-6F1C-4830-9E49-57F5AC87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3788"/>
            <a:ext cx="3505200" cy="3848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Arial Narrow" panose="020B0606020202030204" pitchFamily="34" charset="0"/>
              </a:rPr>
              <a:t>“Eis que venho sem demora, e comigo está o galardão que tenho para retribuir a cada um segundo as suas obras” (Apocalipse 22:12).</a:t>
            </a:r>
          </a:p>
        </p:txBody>
      </p:sp>
      <p:sp>
        <p:nvSpPr>
          <p:cNvPr id="18443" name="Text Box 11">
            <a:extLst>
              <a:ext uri="{FF2B5EF4-FFF2-40B4-BE49-F238E27FC236}">
                <a16:creationId xmlns:a16="http://schemas.microsoft.com/office/drawing/2014/main" id="{A6C83A2F-CE8B-4864-A927-AECC40F96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19/25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18438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>
            <a:extLst>
              <a:ext uri="{FF2B5EF4-FFF2-40B4-BE49-F238E27FC236}">
                <a16:creationId xmlns:a16="http://schemas.microsoft.com/office/drawing/2014/main" id="{3F3347AF-F12C-4D8F-B44C-47C4CA7CA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accent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27" name="Rectangle 1027">
            <a:extLst>
              <a:ext uri="{FF2B5EF4-FFF2-40B4-BE49-F238E27FC236}">
                <a16:creationId xmlns:a16="http://schemas.microsoft.com/office/drawing/2014/main" id="{FDF0BA6C-B721-4027-B3FE-C9EA7258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57200"/>
            <a:ext cx="8001000" cy="594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28" name="Rectangle 1028">
            <a:extLst>
              <a:ext uri="{FF2B5EF4-FFF2-40B4-BE49-F238E27FC236}">
                <a16:creationId xmlns:a16="http://schemas.microsoft.com/office/drawing/2014/main" id="{D4D2F52A-8A26-4539-BDEB-80DE09CB1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305800" cy="4572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FF33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29" name="Text Box 1029">
            <a:extLst>
              <a:ext uri="{FF2B5EF4-FFF2-40B4-BE49-F238E27FC236}">
                <a16:creationId xmlns:a16="http://schemas.microsoft.com/office/drawing/2014/main" id="{317EAE5C-6B28-4E40-8E6B-B4B01B21C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096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Tahoma" panose="020B0604030504040204" pitchFamily="34" charset="0"/>
              </a:rPr>
              <a:t>Revisão - Lição 5</a:t>
            </a:r>
          </a:p>
        </p:txBody>
      </p:sp>
      <p:sp>
        <p:nvSpPr>
          <p:cNvPr id="26630" name="Rectangle 1030">
            <a:extLst>
              <a:ext uri="{FF2B5EF4-FFF2-40B4-BE49-F238E27FC236}">
                <a16:creationId xmlns:a16="http://schemas.microsoft.com/office/drawing/2014/main" id="{DF258B3C-D5F6-45AD-8D57-2BDC59F62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31" name="Rectangle 1031">
            <a:extLst>
              <a:ext uri="{FF2B5EF4-FFF2-40B4-BE49-F238E27FC236}">
                <a16:creationId xmlns:a16="http://schemas.microsoft.com/office/drawing/2014/main" id="{1391FB04-EA0F-41E8-A24A-276CDD707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250950"/>
            <a:ext cx="2286000" cy="609600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32" name="Text Box 1032">
            <a:extLst>
              <a:ext uri="{FF2B5EF4-FFF2-40B4-BE49-F238E27FC236}">
                <a16:creationId xmlns:a16="http://schemas.microsoft.com/office/drawing/2014/main" id="{5B30E088-8001-4FB6-ABAE-CC32AE00A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219200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V</a:t>
            </a:r>
          </a:p>
        </p:txBody>
      </p:sp>
      <p:sp>
        <p:nvSpPr>
          <p:cNvPr id="26633" name="Text Box 1033">
            <a:extLst>
              <a:ext uri="{FF2B5EF4-FFF2-40B4-BE49-F238E27FC236}">
                <a16:creationId xmlns:a16="http://schemas.microsoft.com/office/drawing/2014/main" id="{39D175B9-DB0E-4CE1-A59B-91BBFD2C2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1233488"/>
            <a:ext cx="45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latin typeface="Tahoma" panose="020B0604030504040204" pitchFamily="34" charset="0"/>
              </a:rPr>
              <a:t>F</a:t>
            </a:r>
          </a:p>
        </p:txBody>
      </p:sp>
      <p:sp>
        <p:nvSpPr>
          <p:cNvPr id="26634" name="Rectangle 1034">
            <a:extLst>
              <a:ext uri="{FF2B5EF4-FFF2-40B4-BE49-F238E27FC236}">
                <a16:creationId xmlns:a16="http://schemas.microsoft.com/office/drawing/2014/main" id="{CB86D029-7526-42F7-AF94-D3C333517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250950"/>
            <a:ext cx="1143000" cy="4921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35" name="Text Box 1035">
            <a:extLst>
              <a:ext uri="{FF2B5EF4-FFF2-40B4-BE49-F238E27FC236}">
                <a16:creationId xmlns:a16="http://schemas.microsoft.com/office/drawing/2014/main" id="{F2F87D63-0291-46F0-AE0C-693DEA50A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3716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1.</a:t>
            </a:r>
            <a:r>
              <a:rPr lang="pt-BR" altLang="pt-BR">
                <a:latin typeface="Tahoma" panose="020B0604030504040204" pitchFamily="34" charset="0"/>
              </a:rPr>
              <a:t> As 7 igrejas representam 7 períodos pelos quais a igreja passaria até a 2ª vinda de Cristo.</a:t>
            </a:r>
          </a:p>
        </p:txBody>
      </p:sp>
      <p:sp>
        <p:nvSpPr>
          <p:cNvPr id="26636" name="Text Box 1036">
            <a:extLst>
              <a:ext uri="{FF2B5EF4-FFF2-40B4-BE49-F238E27FC236}">
                <a16:creationId xmlns:a16="http://schemas.microsoft.com/office/drawing/2014/main" id="{B9FBFEBE-7999-4492-983E-44ADEBE05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55875"/>
            <a:ext cx="5257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2.</a:t>
            </a:r>
            <a:r>
              <a:rPr lang="pt-BR" altLang="pt-BR">
                <a:latin typeface="Tahoma" panose="020B0604030504040204" pitchFamily="34" charset="0"/>
              </a:rPr>
              <a:t> Um dos aspectos tristes profetizados, é a apostasia na igreja.</a:t>
            </a:r>
          </a:p>
        </p:txBody>
      </p:sp>
      <p:sp>
        <p:nvSpPr>
          <p:cNvPr id="26637" name="Text Box 1037">
            <a:extLst>
              <a:ext uri="{FF2B5EF4-FFF2-40B4-BE49-F238E27FC236}">
                <a16:creationId xmlns:a16="http://schemas.microsoft.com/office/drawing/2014/main" id="{170EDCC4-E4F2-48CC-9FE3-D85806153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446463"/>
            <a:ext cx="510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3.</a:t>
            </a:r>
            <a:r>
              <a:rPr lang="pt-BR" altLang="pt-BR">
                <a:latin typeface="Tahoma" panose="020B0604030504040204" pitchFamily="34" charset="0"/>
              </a:rPr>
              <a:t> Justiniano garantiu a liberdade de culto a todos os cristãos.</a:t>
            </a:r>
          </a:p>
        </p:txBody>
      </p:sp>
      <p:sp>
        <p:nvSpPr>
          <p:cNvPr id="26638" name="Text Box 1038">
            <a:extLst>
              <a:ext uri="{FF2B5EF4-FFF2-40B4-BE49-F238E27FC236}">
                <a16:creationId xmlns:a16="http://schemas.microsoft.com/office/drawing/2014/main" id="{BDF3BD48-7AF8-4CCB-9410-3477ECE0E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3" y="4267200"/>
            <a:ext cx="4800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4.</a:t>
            </a:r>
            <a:r>
              <a:rPr lang="pt-BR" altLang="pt-BR">
                <a:latin typeface="Tahoma" panose="020B0604030504040204" pitchFamily="34" charset="0"/>
              </a:rPr>
              <a:t> Com a introdução de conceitos pagãos na igreja a doutrina foi enriquecida.</a:t>
            </a:r>
          </a:p>
        </p:txBody>
      </p:sp>
      <p:sp>
        <p:nvSpPr>
          <p:cNvPr id="26639" name="Text Box 1039">
            <a:extLst>
              <a:ext uri="{FF2B5EF4-FFF2-40B4-BE49-F238E27FC236}">
                <a16:creationId xmlns:a16="http://schemas.microsoft.com/office/drawing/2014/main" id="{074CC8E0-EABC-417E-81DC-16D302431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502275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5.</a:t>
            </a:r>
            <a:r>
              <a:rPr lang="pt-BR" altLang="pt-BR">
                <a:latin typeface="Tahoma" panose="020B0604030504040204" pitchFamily="34" charset="0"/>
              </a:rPr>
              <a:t> Deus elogia Filadélfia por não ser fria nem quente.</a:t>
            </a:r>
          </a:p>
        </p:txBody>
      </p:sp>
      <p:sp>
        <p:nvSpPr>
          <p:cNvPr id="26640" name="Text Box 1040">
            <a:extLst>
              <a:ext uri="{FF2B5EF4-FFF2-40B4-BE49-F238E27FC236}">
                <a16:creationId xmlns:a16="http://schemas.microsoft.com/office/drawing/2014/main" id="{05774953-E6CF-4628-BA99-8354AE70E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8" y="18288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6641" name="Text Box 1041">
            <a:extLst>
              <a:ext uri="{FF2B5EF4-FFF2-40B4-BE49-F238E27FC236}">
                <a16:creationId xmlns:a16="http://schemas.microsoft.com/office/drawing/2014/main" id="{27111DEA-CCB4-4D09-8947-C5C9258E2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9525" y="27574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6642" name="Text Box 1042">
            <a:extLst>
              <a:ext uri="{FF2B5EF4-FFF2-40B4-BE49-F238E27FC236}">
                <a16:creationId xmlns:a16="http://schemas.microsoft.com/office/drawing/2014/main" id="{7D429065-09D0-4E0B-B8E1-D1E4833DD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3595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6643" name="Text Box 1043">
            <a:extLst>
              <a:ext uri="{FF2B5EF4-FFF2-40B4-BE49-F238E27FC236}">
                <a16:creationId xmlns:a16="http://schemas.microsoft.com/office/drawing/2014/main" id="{3E77BD49-3078-4596-9D67-0ECCEEBDD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75" y="45862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  <p:sp>
        <p:nvSpPr>
          <p:cNvPr id="26644" name="Text Box 1044">
            <a:extLst>
              <a:ext uri="{FF2B5EF4-FFF2-40B4-BE49-F238E27FC236}">
                <a16:creationId xmlns:a16="http://schemas.microsoft.com/office/drawing/2014/main" id="{1150F434-6377-4370-897C-7747D663E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550068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800" b="1">
                <a:solidFill>
                  <a:srgbClr val="FF3300"/>
                </a:solidFill>
                <a:latin typeface="Tahoma" panose="020B0604030504040204" pitchFamily="34" charset="0"/>
              </a:rPr>
              <a:t>X</a:t>
            </a:r>
            <a:endParaRPr lang="pt-BR" alt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5" grpId="0" autoUpdateAnimBg="0"/>
      <p:bldP spid="26636" grpId="0" autoUpdateAnimBg="0"/>
      <p:bldP spid="26637" grpId="0" autoUpdateAnimBg="0"/>
      <p:bldP spid="26638" grpId="0" autoUpdateAnimBg="0"/>
      <p:bldP spid="26639" grpId="0" autoUpdateAnimBg="0"/>
      <p:bldP spid="26640" grpId="0" autoUpdateAnimBg="0"/>
      <p:bldP spid="26641" grpId="0" autoUpdateAnimBg="0"/>
      <p:bldP spid="26642" grpId="0" autoUpdateAnimBg="0"/>
      <p:bldP spid="26643" grpId="0" autoUpdateAnimBg="0"/>
      <p:bldP spid="26644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12">
            <a:extLst>
              <a:ext uri="{FF2B5EF4-FFF2-40B4-BE49-F238E27FC236}">
                <a16:creationId xmlns:a16="http://schemas.microsoft.com/office/drawing/2014/main" id="{74DD0792-8375-44FB-A465-B68E46FA7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EF5B1865-CB12-4CEB-BFE8-5D30F76A2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Tahoma" panose="020B0604030504040204" pitchFamily="34" charset="0"/>
              </a:rPr>
              <a:t>Qual será a reação dos infiéis    diante da vinda de Jesus?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7E65D858-6953-4862-80CE-8E83F1EC9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400300"/>
            <a:ext cx="3048000" cy="3771900"/>
          </a:xfrm>
          <a:prstGeom prst="rect">
            <a:avLst/>
          </a:prstGeom>
          <a:solidFill>
            <a:schemeClr val="tx1"/>
          </a:soli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“...E disseram aos montes: Caí sobre nós, e escondei-nos da face dAquele que Se assenta no trono e da ira do Cordeiro, porque chegou o grande Dia da ira dEles; e quem é que pode suster-se?” (Apocalipse 6:16 e 17).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1D3DF720-D84A-466A-896C-EE02A17A6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20/25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utoUpdateAnimBg="0"/>
      <p:bldP spid="1946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>
            <a:extLst>
              <a:ext uri="{FF2B5EF4-FFF2-40B4-BE49-F238E27FC236}">
                <a16:creationId xmlns:a16="http://schemas.microsoft.com/office/drawing/2014/main" id="{310017F7-FEE2-4A24-80F6-B7243604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Text Box 5">
            <a:extLst>
              <a:ext uri="{FF2B5EF4-FFF2-40B4-BE49-F238E27FC236}">
                <a16:creationId xmlns:a16="http://schemas.microsoft.com/office/drawing/2014/main" id="{62E6F43C-FF0D-4E8A-9446-5482114CF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85800"/>
            <a:ext cx="4191000" cy="793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E a dos fiéis?</a:t>
            </a:r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DF2606BF-80D4-4160-841D-BC80F6E3C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89125"/>
            <a:ext cx="3733800" cy="4295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pt-BR" altLang="pt-BR" sz="3000" b="1">
                <a:solidFill>
                  <a:schemeClr val="bg1"/>
                </a:solidFill>
                <a:latin typeface="Arial Narrow" panose="020B0606020202030204" pitchFamily="34" charset="0"/>
              </a:rPr>
              <a:t>“Naquele dia se dirá: Eis que este é o nosso Deus em quem esperávamos, e Ele nos salvará; ... na Sua salvação exultaremos    e nos alegraremos” (Isaías 25:8 e 9). </a:t>
            </a: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EDD57B2F-23FA-4B7D-99ED-B4C9988F9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21/25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  <p:bldP spid="2151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>
            <a:extLst>
              <a:ext uri="{FF2B5EF4-FFF2-40B4-BE49-F238E27FC236}">
                <a16:creationId xmlns:a16="http://schemas.microsoft.com/office/drawing/2014/main" id="{F39C58E6-5417-49CD-9589-BC4F8ADAA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9B13F49E-470F-4A87-987E-007B56CCC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17525"/>
            <a:ext cx="6553200" cy="2835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>
                <a:solidFill>
                  <a:schemeClr val="bg1"/>
                </a:solidFill>
                <a:latin typeface="Tahoma" panose="020B0604030504040204" pitchFamily="34" charset="0"/>
              </a:rPr>
              <a:t>O QUE ACONTECERÁ DEPOIS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7EC31014-0EE3-4281-A222-5CC1F7B87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22/25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>
            <a:extLst>
              <a:ext uri="{FF2B5EF4-FFF2-40B4-BE49-F238E27FC236}">
                <a16:creationId xmlns:a16="http://schemas.microsoft.com/office/drawing/2014/main" id="{64CD69E6-26C7-4B22-A344-4D8910187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926768D9-86D9-4F5C-AF03-B816B920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05400"/>
            <a:ext cx="4343400" cy="1196975"/>
          </a:xfrm>
          <a:prstGeom prst="rect">
            <a:avLst/>
          </a:prstGeom>
          <a:solidFill>
            <a:schemeClr val="tx2"/>
          </a:solidFill>
          <a:ln w="952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chemeClr val="bg1"/>
                </a:solidFill>
                <a:latin typeface="Arial Narrow" panose="020B0606020202030204" pitchFamily="34" charset="0"/>
              </a:rPr>
              <a:t>As características da Terra depois do retorno de Jesus veremos num estudo posterior.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2F97C72E-E184-4C59-83A7-B2405EC2C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93700"/>
            <a:ext cx="6172200" cy="1282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600" b="1">
                <a:solidFill>
                  <a:schemeClr val="bg1"/>
                </a:solidFill>
                <a:latin typeface="Tahoma" panose="020B0604030504040204" pitchFamily="34" charset="0"/>
              </a:rPr>
              <a:t>Quais serão as condições de vida que Jesus estabelecerá depois de Sua segunda vinda?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76360A9E-6D9D-4ED3-BF5D-DA8428AEB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36775"/>
            <a:ext cx="4572000" cy="2501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Arial" panose="020B0604020202020204" pitchFamily="34" charset="0"/>
              </a:rPr>
              <a:t>“E lhes enxugará dos olhos toda lágrima e a morte já não existirá, já não haverá luto, nem pranto, nem dor, porque as primeiras coisas passaram” (Apocalipse 21:4).</a:t>
            </a:r>
          </a:p>
        </p:txBody>
      </p:sp>
      <p:sp>
        <p:nvSpPr>
          <p:cNvPr id="23561" name="Text Box 9">
            <a:extLst>
              <a:ext uri="{FF2B5EF4-FFF2-40B4-BE49-F238E27FC236}">
                <a16:creationId xmlns:a16="http://schemas.microsoft.com/office/drawing/2014/main" id="{066890B9-DB17-4146-9977-E50DB654E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63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23/25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 autoUpdateAnimBg="0"/>
      <p:bldP spid="23558" grpId="0" autoUpdateAnimBg="0"/>
      <p:bldP spid="2355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90" name="Object 14">
            <a:extLst>
              <a:ext uri="{FF2B5EF4-FFF2-40B4-BE49-F238E27FC236}">
                <a16:creationId xmlns:a16="http://schemas.microsoft.com/office/drawing/2014/main" id="{C78FCD8A-6F4C-4D54-834D-6594E11D3D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2" name="Picture 6">
            <a:extLst>
              <a:ext uri="{FF2B5EF4-FFF2-40B4-BE49-F238E27FC236}">
                <a16:creationId xmlns:a16="http://schemas.microsoft.com/office/drawing/2014/main" id="{BFF22F4C-8711-4E0C-94D3-7E5BAB04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90800"/>
            <a:ext cx="4876800" cy="3733800"/>
          </a:xfrm>
          <a:prstGeom prst="rect">
            <a:avLst/>
          </a:prstGeom>
          <a:noFill/>
          <a:ln w="28575">
            <a:solidFill>
              <a:srgbClr val="FFCC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3" name="Text Box 7">
            <a:extLst>
              <a:ext uri="{FF2B5EF4-FFF2-40B4-BE49-F238E27FC236}">
                <a16:creationId xmlns:a16="http://schemas.microsoft.com/office/drawing/2014/main" id="{5DFB6A82-15D3-4D13-AA48-23010F4CD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63650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latin typeface="Tahoma" panose="020B0604030504040204" pitchFamily="34" charset="0"/>
              </a:rPr>
              <a:t>O menino e o pônei</a:t>
            </a:r>
          </a:p>
        </p:txBody>
      </p:sp>
      <p:sp>
        <p:nvSpPr>
          <p:cNvPr id="24584" name="Text Box 8">
            <a:extLst>
              <a:ext uri="{FF2B5EF4-FFF2-40B4-BE49-F238E27FC236}">
                <a16:creationId xmlns:a16="http://schemas.microsoft.com/office/drawing/2014/main" id="{62B4304C-770F-4CF4-90AC-BB7CA2B02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24/25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>
            <a:extLst>
              <a:ext uri="{FF2B5EF4-FFF2-40B4-BE49-F238E27FC236}">
                <a16:creationId xmlns:a16="http://schemas.microsoft.com/office/drawing/2014/main" id="{2526E430-62D3-4DB5-AB83-C02A0195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5">
            <a:extLst>
              <a:ext uri="{FF2B5EF4-FFF2-40B4-BE49-F238E27FC236}">
                <a16:creationId xmlns:a16="http://schemas.microsoft.com/office/drawing/2014/main" id="{E29D76B9-2B73-4547-8F3A-52260745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533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solidFill>
                  <a:srgbClr val="FFFF00"/>
                </a:solidFill>
                <a:latin typeface="Tahoma" panose="020B0604030504040204" pitchFamily="34" charset="0"/>
              </a:rPr>
              <a:t>Próximo estudo: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E1527421-B51D-48AF-B824-43B22690D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029200"/>
            <a:ext cx="6553200" cy="1555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800" b="1">
                <a:solidFill>
                  <a:schemeClr val="bg1"/>
                </a:solidFill>
                <a:latin typeface="Tahoma" panose="020B0604030504040204" pitchFamily="34" charset="0"/>
              </a:rPr>
              <a:t>A prisão de     Satanás no abismo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utoUpdateAnimBg="0"/>
      <p:bldP spid="2560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83" name="Object 11">
            <a:extLst>
              <a:ext uri="{FF2B5EF4-FFF2-40B4-BE49-F238E27FC236}">
                <a16:creationId xmlns:a16="http://schemas.microsoft.com/office/drawing/2014/main" id="{4A78864C-782B-4DA9-A9F5-5637C5E15C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175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" name="Image" r:id="rId3" imgW="11881398" imgH="8907872" progId="Photoshop.Image.5">
                  <p:embed/>
                </p:oleObj>
              </mc:Choice>
              <mc:Fallback>
                <p:oleObj name="Image" r:id="rId3" imgW="11881398" imgH="8907872" progId="Photoshop.Image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175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8">
            <a:extLst>
              <a:ext uri="{FF2B5EF4-FFF2-40B4-BE49-F238E27FC236}">
                <a16:creationId xmlns:a16="http://schemas.microsoft.com/office/drawing/2014/main" id="{34352285-367C-4D4C-AAC3-CC9E556B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3/25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6DCEE27C-5FCA-4D03-894A-C74A4BAE7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467600" cy="4384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rgbClr val="FFFF00"/>
                </a:solidFill>
                <a:latin typeface="Arial Narrow" panose="020B0606020202030204" pitchFamily="34" charset="0"/>
              </a:rPr>
              <a:t>Assim como Jesus é o personagem central do Apocalipse, a segunda vinda de Cristo em glória e majestade é o acontecimento mais importante deste livro profético. É uma verdade expressa no Pai Nosso (“Venha o Teu reino”) e no Credo (“...está assentado à direita de Deus Pai Todo-poderoso, de onde há de vir a julgar os vivos e os mortos”).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119FEE9D-06F5-4B4B-937A-5591808F2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075238"/>
            <a:ext cx="7010400" cy="1401762"/>
          </a:xfrm>
          <a:prstGeom prst="rect">
            <a:avLst/>
          </a:prstGeom>
          <a:gradFill rotWithShape="0">
            <a:gsLst>
              <a:gs pos="0">
                <a:srgbClr val="CC3300">
                  <a:gamma/>
                  <a:shade val="46275"/>
                  <a:invGamma/>
                </a:srgbClr>
              </a:gs>
              <a:gs pos="100000">
                <a:srgbClr val="CC3300"/>
              </a:gs>
            </a:gsLst>
            <a:lin ang="5400000" scaled="1"/>
          </a:gradFill>
          <a:ln w="28575">
            <a:solidFill>
              <a:srgbClr val="FFCC99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Tahoma" panose="020B0604030504040204" pitchFamily="34" charset="0"/>
              </a:rPr>
              <a:t>O próprio Senhor prometeu:         “Não se turbe o vosso coração ...                virei outra vez” (João 14:1-3).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utoUpdateAnimBg="0"/>
      <p:bldP spid="3082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id="{0B5FA656-2765-415D-A9CA-20BFBB43A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 Box 5">
            <a:extLst>
              <a:ext uri="{FF2B5EF4-FFF2-40B4-BE49-F238E27FC236}">
                <a16:creationId xmlns:a16="http://schemas.microsoft.com/office/drawing/2014/main" id="{99E1A678-8CB4-4CDF-8AA1-3A625374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00113"/>
            <a:ext cx="3505200" cy="2774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3200" b="1">
                <a:solidFill>
                  <a:schemeClr val="bg1"/>
                </a:solidFill>
                <a:latin typeface="Tahoma" panose="020B0604030504040204" pitchFamily="34" charset="0"/>
              </a:rPr>
              <a:t>Segundo o Apocalipse, quantos verão   a segunda vinda de Jesus?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B65C8BE2-9A31-473C-8746-15DCDB8DC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994150"/>
            <a:ext cx="7543800" cy="1416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Arial Narrow" panose="020B0606020202030204" pitchFamily="34" charset="0"/>
              </a:rPr>
              <a:t>“Eis que vem com as nuvens, e todo olho O verá ... E todas as tribos da terra se lamentarão sobre Ele” (Apocalipse 1:7).</a:t>
            </a:r>
          </a:p>
        </p:txBody>
      </p:sp>
      <p:sp>
        <p:nvSpPr>
          <p:cNvPr id="4108" name="Text Box 12">
            <a:extLst>
              <a:ext uri="{FF2B5EF4-FFF2-40B4-BE49-F238E27FC236}">
                <a16:creationId xmlns:a16="http://schemas.microsoft.com/office/drawing/2014/main" id="{8FCD59C2-E98E-4FF2-9E29-FF6F5A453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4/25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410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4" name="Object 12">
            <a:extLst>
              <a:ext uri="{FF2B5EF4-FFF2-40B4-BE49-F238E27FC236}">
                <a16:creationId xmlns:a16="http://schemas.microsoft.com/office/drawing/2014/main" id="{C317BE11-6F66-4DBA-B4F0-3F87CCBC3A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Image" r:id="rId3" imgW="9009531" imgH="6747617" progId="Photoshop.Image.5">
                  <p:embed/>
                </p:oleObj>
              </mc:Choice>
              <mc:Fallback>
                <p:oleObj name="Image" r:id="rId3" imgW="9009531" imgH="6747617" progId="Photoshop.Image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9">
            <a:extLst>
              <a:ext uri="{FF2B5EF4-FFF2-40B4-BE49-F238E27FC236}">
                <a16:creationId xmlns:a16="http://schemas.microsoft.com/office/drawing/2014/main" id="{06524637-344E-47F0-BD70-1655B5C27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657725"/>
            <a:ext cx="7696200" cy="197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rgbClr val="FFFF00"/>
                </a:solidFill>
                <a:latin typeface="Tahoma" panose="020B0604030504040204" pitchFamily="34" charset="0"/>
              </a:rPr>
              <a:t>O Novo Testamento se refere ao retorno de Cristo em um versículo a cada onze,    e em toda a Bíblia há umas 2.500 referências a esse acontecimento.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>
            <a:extLst>
              <a:ext uri="{FF2B5EF4-FFF2-40B4-BE49-F238E27FC236}">
                <a16:creationId xmlns:a16="http://schemas.microsoft.com/office/drawing/2014/main" id="{3D17F5E1-9F6E-42B4-B96D-D4185727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ext Box 6">
            <a:extLst>
              <a:ext uri="{FF2B5EF4-FFF2-40B4-BE49-F238E27FC236}">
                <a16:creationId xmlns:a16="http://schemas.microsoft.com/office/drawing/2014/main" id="{836B0016-BCFA-4145-94A5-63DD387A2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93925"/>
            <a:ext cx="7696200" cy="2378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5000" b="1">
                <a:solidFill>
                  <a:schemeClr val="bg1"/>
                </a:solidFill>
                <a:latin typeface="Tahoma" panose="020B0604030504040204" pitchFamily="34" charset="0"/>
              </a:rPr>
              <a:t>ENGANOS SATÂNICOS ACERCA DA SEGUNDA VINDA DE CRISTO</a:t>
            </a: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FA787005-E9B5-4BD6-91DE-7E5223265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6/25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id="{D4161596-0302-4C9D-A7FF-A4EF4C517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61D05040-0FBD-4784-A630-D5847F049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"/>
            <a:ext cx="7315200" cy="1416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2900" b="1">
                <a:solidFill>
                  <a:srgbClr val="FFFF00"/>
                </a:solidFill>
                <a:latin typeface="Tahoma" panose="020B0604030504040204" pitchFamily="34" charset="0"/>
              </a:rPr>
              <a:t>Respondendo à pergunta sobre Sua segunda vinda, que surpreendente advertência fez Jesus?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D74F9EDA-8E74-4D60-B534-680FAFDB3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05000"/>
            <a:ext cx="3276600" cy="4568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“Vede que ninguém vos engane. Porque virão muitos em Meu nome, dizendo: Eu sou      o Cristo, e enganarão a muitos (Mateus 24:4 e 5).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9DF673C4-047D-4D58-9E61-3DC1FA066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8325" y="14605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7/25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utoUpdateAnimBg="0"/>
      <p:bldP spid="615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8" name="Picture 12">
            <a:extLst>
              <a:ext uri="{FF2B5EF4-FFF2-40B4-BE49-F238E27FC236}">
                <a16:creationId xmlns:a16="http://schemas.microsoft.com/office/drawing/2014/main" id="{B8B31074-E6BA-47BD-8374-C3F5C443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0138E1A2-C5C2-45D9-9255-D7F166DA8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2400"/>
            <a:ext cx="7620000" cy="14319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FF00"/>
                </a:solidFill>
                <a:latin typeface="Tahoma" panose="020B0604030504040204" pitchFamily="34" charset="0"/>
              </a:rPr>
              <a:t>Que classe de espíritos faria grandes enganos?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D831F468-D0F4-4916-8108-5F1E0488D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2819400"/>
            <a:ext cx="6119812" cy="3714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altLang="pt-BR" sz="3400" b="1">
                <a:solidFill>
                  <a:schemeClr val="bg1"/>
                </a:solidFill>
                <a:latin typeface="Arial Narrow" panose="020B0606020202030204" pitchFamily="34" charset="0"/>
              </a:rPr>
              <a:t>“...porque são espíritos de demônios, operadores de sinais,      e se dirigem aos reis do mundo inteiro com o fim de ajuntá-los para a peleja do grande dia do Deus Todo-poderoso”         (Apocalipse 16:13 e 14).</a:t>
            </a:r>
          </a:p>
        </p:txBody>
      </p:sp>
      <p:sp>
        <p:nvSpPr>
          <p:cNvPr id="9226" name="Text Box 10">
            <a:extLst>
              <a:ext uri="{FF2B5EF4-FFF2-40B4-BE49-F238E27FC236}">
                <a16:creationId xmlns:a16="http://schemas.microsoft.com/office/drawing/2014/main" id="{517BC442-246B-4A56-AA45-D63E05786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1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1800" b="1">
                <a:solidFill>
                  <a:schemeClr val="bg1"/>
                </a:solidFill>
              </a:rPr>
              <a:t>8/25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utoUpdateAnimBg="0"/>
      <p:bldP spid="922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>
            <a:extLst>
              <a:ext uri="{FF2B5EF4-FFF2-40B4-BE49-F238E27FC236}">
                <a16:creationId xmlns:a16="http://schemas.microsoft.com/office/drawing/2014/main" id="{D77E92DE-33C4-4C97-A138-A23E0AF1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Text Box 5">
            <a:extLst>
              <a:ext uri="{FF2B5EF4-FFF2-40B4-BE49-F238E27FC236}">
                <a16:creationId xmlns:a16="http://schemas.microsoft.com/office/drawing/2014/main" id="{D180FCD8-C0FB-49F7-8597-3F7B52072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0675"/>
            <a:ext cx="80010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b="1">
                <a:solidFill>
                  <a:srgbClr val="FFFF00"/>
                </a:solidFill>
                <a:latin typeface="Tahoma" panose="020B0604030504040204" pitchFamily="34" charset="0"/>
              </a:rPr>
              <a:t>Quem haveria de transformar-se em anjo de luz, e que acontecerá com ele ao vir Jesus?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6BCA1FA9-1C96-499D-B36E-A8CC56A37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913063"/>
            <a:ext cx="8147050" cy="1735137"/>
          </a:xfrm>
          <a:prstGeom prst="rect">
            <a:avLst/>
          </a:prstGeom>
          <a:noFill/>
          <a:ln>
            <a:noFill/>
          </a:ln>
          <a:effectLst>
            <a:outerShdw dist="127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BR" altLang="pt-BR" b="1">
                <a:latin typeface="Tahoma" panose="020B0604030504040204" pitchFamily="34" charset="0"/>
              </a:rPr>
              <a:t>“Porque o próprio Satanás se transforma em anjo de luz” (II Coríntios 11:14). “...a quem o Senhor Jesus matará com o sopro da Sua boca, e o destruirá pela manifestação da Sua vinda”               (II Tessalonicenses 2:8-10).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utoUpdateAnimBg="0"/>
      <p:bldP spid="11270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886</Words>
  <Application>Microsoft Office PowerPoint</Application>
  <PresentationFormat>Apresentação na tela (4:3)</PresentationFormat>
  <Paragraphs>74</Paragraphs>
  <Slides>25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Times New Roman</vt:lpstr>
      <vt:lpstr>Tahoma</vt:lpstr>
      <vt:lpstr>Arial Narrow</vt:lpstr>
      <vt:lpstr>Arial</vt:lpstr>
      <vt:lpstr>Tema do Office</vt:lpstr>
      <vt:lpstr>Adobe Photoshop Image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 Publicadora Brasileira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 </dc:title>
  <dc:subject>REVELAÇÕES DO APOCALIPSE-MICHELSON BORGES</dc:subject>
  <dc:creator>Michelson Borges</dc:creator>
  <cp:keywords>www.4tons.com.br</cp:keywords>
  <dc:description>COMÉRCIO PROIBIDO. USO PESSOAL</dc:description>
  <cp:lastModifiedBy>UCB - Marcelo Augusto de Carvalho</cp:lastModifiedBy>
  <cp:revision>17</cp:revision>
  <dcterms:created xsi:type="dcterms:W3CDTF">2002-03-25T17:04:21Z</dcterms:created>
  <dcterms:modified xsi:type="dcterms:W3CDTF">2021-01-08T06:51:16Z</dcterms:modified>
  <cp:category>EVANGELISMO</cp:category>
</cp:coreProperties>
</file>