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0"/>
  </p:notesMasterIdLst>
  <p:sldIdLst>
    <p:sldId id="256" r:id="rId2"/>
    <p:sldId id="27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4" r:id="rId15"/>
    <p:sldId id="270" r:id="rId16"/>
    <p:sldId id="271" r:id="rId17"/>
    <p:sldId id="272" r:id="rId18"/>
    <p:sldId id="269" r:id="rId19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66FFFF"/>
    <a:srgbClr val="FF0000"/>
    <a:srgbClr val="CCFF33"/>
    <a:srgbClr val="A50021"/>
    <a:srgbClr val="FFCC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654E967-6B87-4918-84D3-63C16D97829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676A868E-70B9-43DE-8A8E-68858330FCA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 altLang="pt-BR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5CB82F79-A3AD-405C-BB58-80C711A22FA9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2CA3E600-78EE-476E-BEDD-8D995B6502B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F6079794-6836-4946-890C-7F286C1F716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B6F54179-613F-44B4-A33D-09FCF7BDF8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683AAD5-53D1-44C0-82B3-0668019C0E2A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B6B5A27-D23E-471F-A916-955E28FC51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7E8576-75E4-4D43-8214-54A1CE8797FD}" type="slidenum">
              <a:rPr lang="pt-BR" altLang="pt-BR"/>
              <a:pPr/>
              <a:t>1</a:t>
            </a:fld>
            <a:endParaRPr lang="pt-BR" altLang="pt-BR"/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4D2146E5-C84F-4BBC-A405-00AF4ACD41D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797346F4-2E07-452D-BC8D-91E7CA4EC4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22AF6AE-D5E1-48C4-868B-AA56CA6FD2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787F07-D879-4300-8A9C-5D141EADF960}" type="slidenum">
              <a:rPr lang="pt-BR" altLang="pt-BR"/>
              <a:pPr/>
              <a:t>11</a:t>
            </a:fld>
            <a:endParaRPr lang="pt-BR" altLang="pt-BR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2C38453D-12B4-4200-BBE5-8F5558C9062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AA04666B-6948-4BE6-847F-700E451718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2697646-2846-4A78-BFE3-D50C029AEC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5383FE-8B30-4FE3-B124-EDAA916FEFAB}" type="slidenum">
              <a:rPr lang="pt-BR" altLang="pt-BR"/>
              <a:pPr/>
              <a:t>12</a:t>
            </a:fld>
            <a:endParaRPr lang="pt-BR" altLang="pt-BR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F36FD540-0692-44E7-B91C-76DD9874E1D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4EC6474-9DAD-45C6-AC72-9D58FDC4B4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2AB21D5-1C35-41B6-8D0F-F6B760C57B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DEFC87-278C-4FC8-8D8C-BDBAD297B356}" type="slidenum">
              <a:rPr lang="pt-BR" altLang="pt-BR"/>
              <a:pPr/>
              <a:t>13</a:t>
            </a:fld>
            <a:endParaRPr lang="pt-BR" altLang="pt-BR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DB1642E6-52AF-4343-81E5-A67F3A79250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150DC50B-55ED-418C-94F1-1E1A15A633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F0EB055-02F4-4E1D-A21A-B1AB927A9B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B5ED1A-2394-4373-84F1-9A8B17BB4B0D}" type="slidenum">
              <a:rPr lang="pt-BR" altLang="pt-BR"/>
              <a:pPr/>
              <a:t>14</a:t>
            </a:fld>
            <a:endParaRPr lang="pt-BR" altLang="pt-BR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0C224F50-68A8-40A6-A4E5-C19393C1BD9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F84F9047-F7B3-4FE3-BE16-79BF8ED7A7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B87427E-0009-4188-8C24-5FFAE1DF98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DFA7CA-A183-43E0-BE17-90309ADF69D6}" type="slidenum">
              <a:rPr lang="pt-BR" altLang="pt-BR"/>
              <a:pPr/>
              <a:t>15</a:t>
            </a:fld>
            <a:endParaRPr lang="pt-BR" altLang="pt-BR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88B80ED1-B4B9-4BC4-9CFA-7CBF2FDDACB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07711218-EABA-41A0-ABC1-FF903327C7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9321B48-9A7D-4A9D-89AA-4ABE8FFF4D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C82C29-0BF0-4BAF-AA9E-EE4B1DC1304E}" type="slidenum">
              <a:rPr lang="pt-BR" altLang="pt-BR"/>
              <a:pPr/>
              <a:t>16</a:t>
            </a:fld>
            <a:endParaRPr lang="pt-BR" altLang="pt-BR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32C9DE88-1895-4A61-9C95-AEC751B6873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80392178-D7D6-4546-A2CF-A6812AD451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939957A-ECA6-4698-ADA6-5E51C7D53E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37F1A8-2CB8-4C46-ACC2-430FE5970433}" type="slidenum">
              <a:rPr lang="pt-BR" altLang="pt-BR"/>
              <a:pPr/>
              <a:t>17</a:t>
            </a:fld>
            <a:endParaRPr lang="pt-BR" altLang="pt-BR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1D0A5815-48C6-4EB2-8AA5-DFE3F2FA4DD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C84CC427-F10F-4948-AC93-8C7BDFB722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B920CCD-0B35-471D-AFF3-A9161D439F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2286EF-6180-4850-A42E-460961F29C85}" type="slidenum">
              <a:rPr lang="pt-BR" altLang="pt-BR"/>
              <a:pPr/>
              <a:t>18</a:t>
            </a:fld>
            <a:endParaRPr lang="pt-BR" altLang="pt-BR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AAD49446-DD5F-4C01-8F02-91594EB886F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8636E762-3F77-4254-89BF-D6BA17B655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636BF41-8186-4B62-99D7-BD34A8296F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B51819-9B46-4463-B65C-5817E3A68F57}" type="slidenum">
              <a:rPr lang="pt-BR" altLang="pt-BR"/>
              <a:pPr/>
              <a:t>3</a:t>
            </a:fld>
            <a:endParaRPr lang="pt-BR" altLang="pt-BR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48554BB7-0F75-4E1D-B290-5AAA29A7DD0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0F55037-8D92-432F-BB1C-CE44661C02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51B7367-3B19-475A-8B66-835B72F891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A863D2-9DC8-4BC1-9246-E7ED600690D6}" type="slidenum">
              <a:rPr lang="pt-BR" altLang="pt-BR"/>
              <a:pPr/>
              <a:t>4</a:t>
            </a:fld>
            <a:endParaRPr lang="pt-BR" altLang="pt-BR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6C7110F8-DF7B-401C-9B47-36F1FA3C17E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900052B9-9147-456B-8ED9-84D3CFC18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3D0F054-C6BC-4BE4-B1D6-8329804DA4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3B09D5-1AEC-4F73-8774-DDFA43027B22}" type="slidenum">
              <a:rPr lang="pt-BR" altLang="pt-BR"/>
              <a:pPr/>
              <a:t>5</a:t>
            </a:fld>
            <a:endParaRPr lang="pt-BR" altLang="pt-BR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C490C96D-B180-49A7-A685-1CF8D53FB2A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A07522EA-1A86-4410-BC6D-C1FB256695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EC76D7D-ACCB-40DD-937D-19966FCC37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3E193D-6947-4B2C-AB04-001A699C277F}" type="slidenum">
              <a:rPr lang="pt-BR" altLang="pt-BR"/>
              <a:pPr/>
              <a:t>6</a:t>
            </a:fld>
            <a:endParaRPr lang="pt-BR" altLang="pt-BR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5A613C16-A1BF-4787-80B7-83E134E2CE1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43D9453E-E928-4914-B8E0-BAF7E36697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070A81B-4D1D-4360-A80D-5714FCAA26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C58424-461A-4CF2-B9BD-CAA000CE8107}" type="slidenum">
              <a:rPr lang="pt-BR" altLang="pt-BR"/>
              <a:pPr/>
              <a:t>7</a:t>
            </a:fld>
            <a:endParaRPr lang="pt-BR" altLang="pt-BR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BDDD243E-B6B4-46C5-A671-C716923C4CA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92810C48-33E4-482A-B94D-6B3AC4C7F7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F8E4D01-E5A7-49F2-9275-A40B8017FB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6C7043-CDB8-496A-915A-5A87FAA1C53B}" type="slidenum">
              <a:rPr lang="pt-BR" altLang="pt-BR"/>
              <a:pPr/>
              <a:t>8</a:t>
            </a:fld>
            <a:endParaRPr lang="pt-BR" altLang="pt-BR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0A3E123A-491B-4523-88F3-94FB3A41174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C356F2D-4F12-4295-872F-C2672DE8B8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86EE6D5-32EC-43BF-81BC-BC3BC55B7A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D01906-7C09-49BE-B4F5-9E2331ABA92C}" type="slidenum">
              <a:rPr lang="pt-BR" altLang="pt-BR"/>
              <a:pPr/>
              <a:t>9</a:t>
            </a:fld>
            <a:endParaRPr lang="pt-BR" altLang="pt-BR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DCA53908-A263-4708-9966-FBB75327360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7B6FEA47-7FE9-4B9B-8993-0C37716A31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C6AE512-E9F1-45C0-8994-6D5DB05EF9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91CDF8-83A5-437E-AEB7-F75A45A73DD3}" type="slidenum">
              <a:rPr lang="pt-BR" altLang="pt-BR"/>
              <a:pPr/>
              <a:t>10</a:t>
            </a:fld>
            <a:endParaRPr lang="pt-BR" altLang="pt-BR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FAA94F4D-5371-4C58-8A07-B054CC5E22C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97FDC2A1-C023-44ED-8446-22C0F01FBA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406F03-C261-4973-8E00-55DC44465A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45F4BBF-C5C1-4E5D-9C20-FFB7B9785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5B21C7-5256-4367-A707-000BE2E09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A907C8E-0730-4FEE-B819-47E43E622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865A040-D4D7-45DD-9999-027680722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8AC964-1149-4254-B11F-3545911F6E2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99704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EA7AB5-6167-493D-8B34-F258D3ABB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0808EB9-5084-45EC-BEB9-2FAB52297F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C050488-B88D-4AB9-909D-1B692BEBA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C4BE40B-BCC9-44D9-A720-7A627B1BD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D6BB7EB-FE46-4EE4-ABEB-478A3BDF3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C5ECA5-7861-4540-9AF5-444E14A2B8A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79352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28DD865-3DF7-4446-A525-51721890DE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7731F59-2B01-47B9-830D-0BF02131F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AC8E0F1-E2C5-4744-A034-2CA086753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BABBD62-F486-4424-B63D-0E21AED56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283800-3871-4325-9514-F35D60FFB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989CD-8B46-4DE3-B4AA-FF09262636A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38594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E1046B-9997-4C46-B658-E25E8AB7F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28E137A-6431-4E01-93BD-24A183E09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2914716-026C-4A23-9A68-2121B6141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03D11B4-85F6-4BB1-8DB4-88B666683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FE4811-4D4C-42CA-A0BF-1000CA644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C8AC3C-3BE3-4E48-AB18-EB14A8CBD78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9160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014D0-E0BD-4BAB-B592-4CEE3567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F835A4E-2CA8-453F-9659-8C066030B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19B1A74-5256-495A-A8B9-56360CA66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DC16BF8-B12A-424F-9728-ADB1B3683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CDF7AE-1689-4C06-96B5-5DB9581C6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7B5E23-86DF-421F-8B49-22C1E1DCA42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4136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6FCFA-840E-4ECA-8766-1A7979013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F6358CF-C832-409F-9EF3-31FB538DFA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1FA1F67-ACF6-4FF2-8582-C72B4C82A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049ECB4-B0B6-46E3-8EA6-83AFC3795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9DEAA3D-BA28-4BB6-B68B-F43D40C82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AA956F3-B99E-44BD-831A-E5E8BE1AA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1A3DBF-7D49-4B32-9796-51B721B618F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52505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BD8B7C-0E3E-41A2-94F0-DEAC4C86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BE61EF-60A0-49D5-84D4-01256934A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47A358F-57D1-4354-A2D2-112866AE1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0AA0457-083A-4FAC-8544-C080641547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5E72436-FACD-4EAB-8E94-7C9C87205B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A1FFBB9-B849-4832-AC88-FC2097F1D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3673041-6401-45DE-92CB-B01A83918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F762F5B-68A0-4091-B6CB-5B03B979B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AFA154-668E-4B60-BE65-88AF40BD238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65061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3CC044-0078-4A8F-A957-781BB3906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B8E1F6F-AE69-4388-83CE-4347831E6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89EC706-375A-4244-BB39-EFB0DA251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56AD4C2-150D-4E45-8367-8F1EFB33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BF461-514C-4DE3-BABD-924E4D330EF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66295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7C58335-36D3-49F7-BE86-CC12C446C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5BA71E4-BF2A-4038-A9A4-9FB2EE616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8610510-38BA-4ADD-B0E9-19845CD5B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B0D8E-9860-43F7-BBE1-29CB5C623BF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7071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99D09E-4651-4C43-A49F-D82C4C4C2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B4CBF0-0D66-4347-B1B0-4FA91D16E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721CBB2-CE7C-410A-A059-812025210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30F2FD2-9DA0-4DFB-84F5-39D02CB07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5A426F6-19D7-44A5-A898-5F3134F07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BC4085C-FCD4-4C2E-96AE-1EB5F9C7F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7638C5-8EF9-44CF-8268-2E3318FC2C3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51940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A84CBA-863A-464D-A253-52C2C2ED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24F048D-999B-43B3-ABF9-85C6CE4E7F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B29031E-AE05-4183-BEB9-609980600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B73BE34-401F-48F9-8475-06CD17FA4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6931C17-6B1A-4FDB-976C-00CD4C942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949DBF9-D9A6-432E-97CD-6745F7164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D0EF3-5504-4D69-8E10-0C63219B151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41441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E4FE8D1-3FEA-4575-AEA3-81B3469D4C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8D1CC75-BE02-442B-8559-78ED50A924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8C1E2C6-8F63-448C-B44F-2DAF5CEF294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F2B1DD2-3B12-4973-82D1-FDA869F96A7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7E2D0D9-5A5C-43C8-A01E-876E1C34F07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940DEBC-2F54-423B-9139-41ECEE8FC38A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6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4.png"/><Relationship Id="rId4" Type="http://schemas.openxmlformats.org/officeDocument/2006/relationships/oleObject" Target="../embeddings/oleObject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7" name="Object 9">
            <a:extLst>
              <a:ext uri="{FF2B5EF4-FFF2-40B4-BE49-F238E27FC236}">
                <a16:creationId xmlns:a16="http://schemas.microsoft.com/office/drawing/2014/main" id="{B34F3138-FEB5-4783-B0DC-DCD495F9E8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Image" r:id="rId4" imgW="9009531" imgH="6747617" progId="Photoshop.Image.5">
                  <p:embed/>
                </p:oleObj>
              </mc:Choice>
              <mc:Fallback>
                <p:oleObj name="Image" r:id="rId4" imgW="9009531" imgH="6747617" progId="Photoshop.Image.5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Text Box 6">
            <a:extLst>
              <a:ext uri="{FF2B5EF4-FFF2-40B4-BE49-F238E27FC236}">
                <a16:creationId xmlns:a16="http://schemas.microsoft.com/office/drawing/2014/main" id="{37708D5D-0FC3-42FB-B9B9-3D4161407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4267200"/>
            <a:ext cx="4953000" cy="1431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4400" b="1">
                <a:solidFill>
                  <a:srgbClr val="FFFF00"/>
                </a:solidFill>
                <a:latin typeface="Tahoma" panose="020B0604030504040204" pitchFamily="34" charset="0"/>
              </a:rPr>
              <a:t>As promessas    do Apocalipse</a:t>
            </a:r>
          </a:p>
        </p:txBody>
      </p:sp>
      <p:sp>
        <p:nvSpPr>
          <p:cNvPr id="2055" name="Text Box 7">
            <a:extLst>
              <a:ext uri="{FF2B5EF4-FFF2-40B4-BE49-F238E27FC236}">
                <a16:creationId xmlns:a16="http://schemas.microsoft.com/office/drawing/2014/main" id="{7B1FB5EF-044D-49F5-8981-365DDE35F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84455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pt-BR" altLang="pt-BR" sz="4000">
                <a:solidFill>
                  <a:schemeClr val="bg1"/>
                </a:solidFill>
                <a:latin typeface="Tahoma" panose="020B0604030504040204" pitchFamily="34" charset="0"/>
              </a:rPr>
              <a:t>Seminário Revelações do Apocalipse</a:t>
            </a:r>
          </a:p>
        </p:txBody>
      </p:sp>
      <p:sp>
        <p:nvSpPr>
          <p:cNvPr id="2056" name="Text Box 8">
            <a:extLst>
              <a:ext uri="{FF2B5EF4-FFF2-40B4-BE49-F238E27FC236}">
                <a16:creationId xmlns:a16="http://schemas.microsoft.com/office/drawing/2014/main" id="{E1132784-D57E-45DD-80B4-62216B4FA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867400"/>
            <a:ext cx="2514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>
                <a:solidFill>
                  <a:srgbClr val="FFCC99"/>
                </a:solidFill>
                <a:latin typeface="Arial Narrow" panose="020B0606020202030204" pitchFamily="34" charset="0"/>
              </a:rPr>
              <a:t>Michelson Borges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 autoUpdateAnimBg="0"/>
      <p:bldP spid="2055" grpId="0" autoUpdateAnimBg="0"/>
      <p:bldP spid="2056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6" name="Picture 12">
            <a:extLst>
              <a:ext uri="{FF2B5EF4-FFF2-40B4-BE49-F238E27FC236}">
                <a16:creationId xmlns:a16="http://schemas.microsoft.com/office/drawing/2014/main" id="{B27E9B4A-AA9C-4988-AAC7-55C786746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9" name="Text Box 5">
            <a:extLst>
              <a:ext uri="{FF2B5EF4-FFF2-40B4-BE49-F238E27FC236}">
                <a16:creationId xmlns:a16="http://schemas.microsoft.com/office/drawing/2014/main" id="{5CD3E950-9DB6-474B-B096-D660758A9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7620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Que conduta introduziu o diabo         na Terra a fim de destruir-nos?</a:t>
            </a:r>
          </a:p>
        </p:txBody>
      </p:sp>
      <p:sp>
        <p:nvSpPr>
          <p:cNvPr id="21510" name="Text Box 6">
            <a:extLst>
              <a:ext uri="{FF2B5EF4-FFF2-40B4-BE49-F238E27FC236}">
                <a16:creationId xmlns:a16="http://schemas.microsoft.com/office/drawing/2014/main" id="{EE1E80FA-9FCA-4166-8DB0-5ACFA09AD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831975"/>
            <a:ext cx="3962400" cy="466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chemeClr val="bg1"/>
                </a:solidFill>
                <a:latin typeface="Arial Narrow" panose="020B0606020202030204" pitchFamily="34" charset="0"/>
              </a:rPr>
              <a:t>“...O pecado é a transgressão da lei ... Aquele que pratica o pecado procede do diabo...” (I João 3:4 e 8). “...porquanto transgridem as leis... por isso serão queimados os moradores da Terra” (Isaías 24:5 e 6).</a:t>
            </a:r>
          </a:p>
        </p:txBody>
      </p:sp>
      <p:sp>
        <p:nvSpPr>
          <p:cNvPr id="21515" name="Text Box 11">
            <a:extLst>
              <a:ext uri="{FF2B5EF4-FFF2-40B4-BE49-F238E27FC236}">
                <a16:creationId xmlns:a16="http://schemas.microsoft.com/office/drawing/2014/main" id="{9C02B661-FD17-4FC9-9F92-229019AF5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3550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10/18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autoUpdateAnimBg="0"/>
      <p:bldP spid="21510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61" name="Object 9">
            <a:extLst>
              <a:ext uri="{FF2B5EF4-FFF2-40B4-BE49-F238E27FC236}">
                <a16:creationId xmlns:a16="http://schemas.microsoft.com/office/drawing/2014/main" id="{6BF1C5A1-7BD2-4678-AD5C-42FCA88016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2" name="Image" r:id="rId4" imgW="11881398" imgH="8907872" progId="Photoshop.Image.5">
                  <p:embed/>
                </p:oleObj>
              </mc:Choice>
              <mc:Fallback>
                <p:oleObj name="Image" r:id="rId4" imgW="11881398" imgH="8907872" progId="Photoshop.Image.5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7" name="Text Box 5">
            <a:extLst>
              <a:ext uri="{FF2B5EF4-FFF2-40B4-BE49-F238E27FC236}">
                <a16:creationId xmlns:a16="http://schemas.microsoft.com/office/drawing/2014/main" id="{65C11635-2A97-4724-836F-6D4087F01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685800"/>
            <a:ext cx="7620000" cy="1701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Quais são as duas características do remanescente fiel a quem Satanás odeia e persegue?</a:t>
            </a:r>
          </a:p>
        </p:txBody>
      </p:sp>
      <p:sp>
        <p:nvSpPr>
          <p:cNvPr id="23558" name="Text Box 6">
            <a:extLst>
              <a:ext uri="{FF2B5EF4-FFF2-40B4-BE49-F238E27FC236}">
                <a16:creationId xmlns:a16="http://schemas.microsoft.com/office/drawing/2014/main" id="{607C49DE-0790-4529-805E-8F94EED88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741613"/>
            <a:ext cx="7315200" cy="1501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“Aqui está a perseverança dos santos, os que guardam os mandamentos de Deus e têm testemunho de Jesus” (Apocalipse 12:17).</a:t>
            </a:r>
          </a:p>
        </p:txBody>
      </p:sp>
      <p:sp>
        <p:nvSpPr>
          <p:cNvPr id="23559" name="Text Box 7">
            <a:extLst>
              <a:ext uri="{FF2B5EF4-FFF2-40B4-BE49-F238E27FC236}">
                <a16:creationId xmlns:a16="http://schemas.microsoft.com/office/drawing/2014/main" id="{DCE10D56-C394-49FD-9675-5FB72E204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648200"/>
            <a:ext cx="7467600" cy="1828800"/>
          </a:xfrm>
          <a:prstGeom prst="rect">
            <a:avLst/>
          </a:prstGeom>
          <a:solidFill>
            <a:schemeClr val="tx1"/>
          </a:solidFill>
          <a:ln w="28575">
            <a:solidFill>
              <a:srgbClr val="FFCC66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800" b="1">
                <a:solidFill>
                  <a:srgbClr val="FFFFCC"/>
                </a:solidFill>
                <a:latin typeface="Arial Narrow" panose="020B0606020202030204" pitchFamily="34" charset="0"/>
              </a:rPr>
              <a:t>Jesus disse: “Se Me amais, guardareis os Meus mandamentos” (João 14:15). Quem guarda os mandamentos demonstra sua identificação com Cristo e, por isso, atrai a ira do inimigo.</a:t>
            </a:r>
          </a:p>
        </p:txBody>
      </p:sp>
      <p:sp>
        <p:nvSpPr>
          <p:cNvPr id="23560" name="Text Box 8">
            <a:extLst>
              <a:ext uri="{FF2B5EF4-FFF2-40B4-BE49-F238E27FC236}">
                <a16:creationId xmlns:a16="http://schemas.microsoft.com/office/drawing/2014/main" id="{488273BD-5A40-4797-81A5-C606BFE89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11/18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utoUpdateAnimBg="0"/>
      <p:bldP spid="23558" grpId="0" autoUpdateAnimBg="0"/>
      <p:bldP spid="23559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1" name="Picture 11">
            <a:extLst>
              <a:ext uri="{FF2B5EF4-FFF2-40B4-BE49-F238E27FC236}">
                <a16:creationId xmlns:a16="http://schemas.microsoft.com/office/drawing/2014/main" id="{E1045D9B-B0D6-45A4-8DAA-66C457DCA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5" name="Text Box 5">
            <a:extLst>
              <a:ext uri="{FF2B5EF4-FFF2-40B4-BE49-F238E27FC236}">
                <a16:creationId xmlns:a16="http://schemas.microsoft.com/office/drawing/2014/main" id="{1C01A161-775A-4E5A-B4E6-889ABB3C7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" y="2085975"/>
            <a:ext cx="8048625" cy="2105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6600" b="1">
                <a:solidFill>
                  <a:schemeClr val="bg1"/>
                </a:solidFill>
                <a:latin typeface="Tahoma" panose="020B0604030504040204" pitchFamily="34" charset="0"/>
              </a:rPr>
              <a:t>COMO SE OBTÉM A VITÓRIA</a:t>
            </a:r>
          </a:p>
        </p:txBody>
      </p:sp>
      <p:sp>
        <p:nvSpPr>
          <p:cNvPr id="25610" name="Text Box 10">
            <a:extLst>
              <a:ext uri="{FF2B5EF4-FFF2-40B4-BE49-F238E27FC236}">
                <a16:creationId xmlns:a16="http://schemas.microsoft.com/office/drawing/2014/main" id="{0D223A6E-E4A8-411A-B5D6-A8C75DFA5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3550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12/18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8" name="Picture 10">
            <a:extLst>
              <a:ext uri="{FF2B5EF4-FFF2-40B4-BE49-F238E27FC236}">
                <a16:creationId xmlns:a16="http://schemas.microsoft.com/office/drawing/2014/main" id="{FC2155F8-8C63-438A-8B97-5ED9083EB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3" name="Text Box 5">
            <a:extLst>
              <a:ext uri="{FF2B5EF4-FFF2-40B4-BE49-F238E27FC236}">
                <a16:creationId xmlns:a16="http://schemas.microsoft.com/office/drawing/2014/main" id="{55233579-2FAC-42A6-BDE2-1670135E0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58825"/>
            <a:ext cx="7162800" cy="1866900"/>
          </a:xfrm>
          <a:prstGeom prst="rect">
            <a:avLst/>
          </a:prstGeom>
          <a:solidFill>
            <a:schemeClr val="tx1"/>
          </a:solidFill>
          <a:ln w="28575">
            <a:solidFill>
              <a:srgbClr val="FFCC66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altLang="pt-BR" sz="2600" b="1">
                <a:solidFill>
                  <a:srgbClr val="FFFF00"/>
                </a:solidFill>
                <a:latin typeface="Tahoma" panose="020B0604030504040204" pitchFamily="34" charset="0"/>
              </a:rPr>
              <a:t>Apocalipse 1:5 diz que Jesus “nos ama e pelo Seu sangue nos libertou dos nossos pecados”. Que devemos fazer para que o Senhor nos lave com Seu sangue? </a:t>
            </a:r>
          </a:p>
        </p:txBody>
      </p:sp>
      <p:sp>
        <p:nvSpPr>
          <p:cNvPr id="27654" name="Text Box 6">
            <a:extLst>
              <a:ext uri="{FF2B5EF4-FFF2-40B4-BE49-F238E27FC236}">
                <a16:creationId xmlns:a16="http://schemas.microsoft.com/office/drawing/2014/main" id="{3FDC9404-26AA-46CC-AAAC-580A616CB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828925"/>
            <a:ext cx="7543800" cy="2035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chemeClr val="bg1"/>
                </a:solidFill>
                <a:latin typeface="Arial Narrow" panose="020B0606020202030204" pitchFamily="34" charset="0"/>
              </a:rPr>
              <a:t>“Respondeu-lhes Pedro: Arrependei-vos e convertei-vos, e cada um de vós seja batizado em nome de Jesus Cristo para perdão dos pecados...”                     (Atos 2:37 e 38). </a:t>
            </a:r>
          </a:p>
        </p:txBody>
      </p:sp>
      <p:sp>
        <p:nvSpPr>
          <p:cNvPr id="27656" name="Text Box 8">
            <a:extLst>
              <a:ext uri="{FF2B5EF4-FFF2-40B4-BE49-F238E27FC236}">
                <a16:creationId xmlns:a16="http://schemas.microsoft.com/office/drawing/2014/main" id="{F59A3B3E-1416-494D-B17F-43E307EAD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145088"/>
            <a:ext cx="7620000" cy="17700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chemeClr val="bg1"/>
                </a:solidFill>
                <a:latin typeface="Arial Narrow" panose="020B0606020202030204" pitchFamily="34" charset="0"/>
              </a:rPr>
              <a:t>“...se, porém, não vos arrependerdes, todos igualmente perecereis” (Lucas 13:3).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endParaRPr lang="pt-BR" altLang="pt-BR" sz="2900">
              <a:latin typeface="Arial Narrow" panose="020B0606020202030204" pitchFamily="34" charset="0"/>
            </a:endParaRPr>
          </a:p>
        </p:txBody>
      </p:sp>
      <p:sp>
        <p:nvSpPr>
          <p:cNvPr id="27657" name="Text Box 9">
            <a:extLst>
              <a:ext uri="{FF2B5EF4-FFF2-40B4-BE49-F238E27FC236}">
                <a16:creationId xmlns:a16="http://schemas.microsoft.com/office/drawing/2014/main" id="{F4D74834-815C-4797-A9FF-2304582A3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13/18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animBg="1" autoUpdateAnimBg="0"/>
      <p:bldP spid="27654" grpId="0" autoUpdateAnimBg="0"/>
      <p:bldP spid="2765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72" name="Object 16">
            <a:extLst>
              <a:ext uri="{FF2B5EF4-FFF2-40B4-BE49-F238E27FC236}">
                <a16:creationId xmlns:a16="http://schemas.microsoft.com/office/drawing/2014/main" id="{44929114-6B60-4846-869F-7CA156D31A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4" name="Image" r:id="rId4" imgW="11881398" imgH="8907872" progId="Photoshop.Image.5">
                  <p:embed/>
                </p:oleObj>
              </mc:Choice>
              <mc:Fallback>
                <p:oleObj name="Image" r:id="rId4" imgW="11881398" imgH="8907872" progId="Photoshop.Image.5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3" name="Text Box 7">
            <a:extLst>
              <a:ext uri="{FF2B5EF4-FFF2-40B4-BE49-F238E27FC236}">
                <a16:creationId xmlns:a16="http://schemas.microsoft.com/office/drawing/2014/main" id="{D484DD30-106A-4CC9-B6CA-3CD06642C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438" y="381000"/>
            <a:ext cx="47244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Tahoma" panose="020B0604030504040204" pitchFamily="34" charset="0"/>
              </a:rPr>
              <a:t>Arrependimento</a:t>
            </a:r>
          </a:p>
        </p:txBody>
      </p:sp>
      <p:sp>
        <p:nvSpPr>
          <p:cNvPr id="19464" name="Text Box 8">
            <a:extLst>
              <a:ext uri="{FF2B5EF4-FFF2-40B4-BE49-F238E27FC236}">
                <a16:creationId xmlns:a16="http://schemas.microsoft.com/office/drawing/2014/main" id="{4C648706-FFAB-42E1-AA57-B67A4122D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020763"/>
            <a:ext cx="62484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chemeClr val="bg1"/>
                </a:solidFill>
              </a:rPr>
              <a:t>Tristeza pelo pecado</a:t>
            </a:r>
          </a:p>
        </p:txBody>
      </p:sp>
      <p:sp>
        <p:nvSpPr>
          <p:cNvPr id="19465" name="Text Box 9">
            <a:extLst>
              <a:ext uri="{FF2B5EF4-FFF2-40B4-BE49-F238E27FC236}">
                <a16:creationId xmlns:a16="http://schemas.microsoft.com/office/drawing/2014/main" id="{5CBDC9C9-B071-4111-85B2-976007223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7788" y="1927225"/>
            <a:ext cx="47244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Tahoma" panose="020B0604030504040204" pitchFamily="34" charset="0"/>
              </a:rPr>
              <a:t>Conversão</a:t>
            </a:r>
          </a:p>
        </p:txBody>
      </p:sp>
      <p:sp>
        <p:nvSpPr>
          <p:cNvPr id="19466" name="Text Box 10">
            <a:extLst>
              <a:ext uri="{FF2B5EF4-FFF2-40B4-BE49-F238E27FC236}">
                <a16:creationId xmlns:a16="http://schemas.microsoft.com/office/drawing/2014/main" id="{078EF676-8D7C-43E0-AB98-EB5A4839F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7788" y="2619375"/>
            <a:ext cx="2309812" cy="1190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chemeClr val="bg1"/>
                </a:solidFill>
              </a:rPr>
              <a:t>Mudança de vida</a:t>
            </a:r>
          </a:p>
        </p:txBody>
      </p:sp>
      <p:sp>
        <p:nvSpPr>
          <p:cNvPr id="19471" name="Text Box 15">
            <a:extLst>
              <a:ext uri="{FF2B5EF4-FFF2-40B4-BE49-F238E27FC236}">
                <a16:creationId xmlns:a16="http://schemas.microsoft.com/office/drawing/2014/main" id="{8000BBC2-8E3A-4CDA-AF33-F12C600F6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14/18</a:t>
            </a:r>
          </a:p>
        </p:txBody>
      </p:sp>
      <p:pic>
        <p:nvPicPr>
          <p:cNvPr id="19473" name="Picture 17">
            <a:extLst>
              <a:ext uri="{FF2B5EF4-FFF2-40B4-BE49-F238E27FC236}">
                <a16:creationId xmlns:a16="http://schemas.microsoft.com/office/drawing/2014/main" id="{583D58E0-A690-4170-B13F-CDAB19817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590800"/>
            <a:ext cx="5257800" cy="3943350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0" autoUpdateAnimBg="0"/>
      <p:bldP spid="19464" grpId="0" autoUpdateAnimBg="0"/>
      <p:bldP spid="19465" grpId="0" autoUpdateAnimBg="0"/>
      <p:bldP spid="1946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53" name="Object 9">
            <a:extLst>
              <a:ext uri="{FF2B5EF4-FFF2-40B4-BE49-F238E27FC236}">
                <a16:creationId xmlns:a16="http://schemas.microsoft.com/office/drawing/2014/main" id="{C9FAB7F5-8815-4820-BCBE-32A4444313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4" name="Image" r:id="rId4" imgW="11881398" imgH="8907872" progId="Photoshop.Image.5">
                  <p:embed/>
                </p:oleObj>
              </mc:Choice>
              <mc:Fallback>
                <p:oleObj name="Image" r:id="rId4" imgW="11881398" imgH="8907872" progId="Photoshop.Image.5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0" name="Text Box 6">
            <a:extLst>
              <a:ext uri="{FF2B5EF4-FFF2-40B4-BE49-F238E27FC236}">
                <a16:creationId xmlns:a16="http://schemas.microsoft.com/office/drawing/2014/main" id="{2E2B7875-A847-466B-AC2A-15310FAA3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371600"/>
            <a:ext cx="3429000" cy="4568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“...e quem quiser receba de graça a água da vida” (Apocalipse 22:17). “Sendo justificados gratuitamente por Sua graça, mediante a redenção que há em Cristo Jesus” (Romanos 3:24 e 25).</a:t>
            </a:r>
          </a:p>
        </p:txBody>
      </p:sp>
      <p:pic>
        <p:nvPicPr>
          <p:cNvPr id="31751" name="Picture 7">
            <a:extLst>
              <a:ext uri="{FF2B5EF4-FFF2-40B4-BE49-F238E27FC236}">
                <a16:creationId xmlns:a16="http://schemas.microsoft.com/office/drawing/2014/main" id="{14A92F8F-7F75-4E75-BE2F-DA37CB9A3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3640138" cy="5200650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9" name="Text Box 5">
            <a:extLst>
              <a:ext uri="{FF2B5EF4-FFF2-40B4-BE49-F238E27FC236}">
                <a16:creationId xmlns:a16="http://schemas.microsoft.com/office/drawing/2014/main" id="{45725C37-5F26-49BC-8EFE-A9FADBA96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04800"/>
            <a:ext cx="7543800" cy="885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600" b="1">
                <a:solidFill>
                  <a:srgbClr val="FFFF00"/>
                </a:solidFill>
                <a:latin typeface="Tahoma" panose="020B0604030504040204" pitchFamily="34" charset="0"/>
              </a:rPr>
              <a:t>Que promessa demonstra que a salvação é gratuita e que é recebida pela fé em Jesus?</a:t>
            </a:r>
          </a:p>
        </p:txBody>
      </p:sp>
      <p:sp>
        <p:nvSpPr>
          <p:cNvPr id="31752" name="Text Box 8">
            <a:extLst>
              <a:ext uri="{FF2B5EF4-FFF2-40B4-BE49-F238E27FC236}">
                <a16:creationId xmlns:a16="http://schemas.microsoft.com/office/drawing/2014/main" id="{AE072E2E-7333-4CAD-BFFD-34E298720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15/18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 autoUpdateAnimBg="0"/>
      <p:bldP spid="31749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AB24A792-9260-4801-80EA-E9B9ADF00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D41A6E6D-6787-44FB-89F0-5937808A4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8229600" cy="60198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33799" name="Picture 7">
            <a:extLst>
              <a:ext uri="{FF2B5EF4-FFF2-40B4-BE49-F238E27FC236}">
                <a16:creationId xmlns:a16="http://schemas.microsoft.com/office/drawing/2014/main" id="{5A60D8D7-B6E0-4247-A394-2A2004EE7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7" name="Text Box 5">
            <a:extLst>
              <a:ext uri="{FF2B5EF4-FFF2-40B4-BE49-F238E27FC236}">
                <a16:creationId xmlns:a16="http://schemas.microsoft.com/office/drawing/2014/main" id="{87DD95BC-F441-4398-ACEE-3D56C72D8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81200"/>
            <a:ext cx="2819400" cy="3409950"/>
          </a:xfrm>
          <a:prstGeom prst="rect">
            <a:avLst/>
          </a:prstGeom>
          <a:solidFill>
            <a:schemeClr val="tx1"/>
          </a:solidFill>
          <a:ln w="28575">
            <a:solidFill>
              <a:srgbClr val="FFCC66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700" b="1">
                <a:solidFill>
                  <a:srgbClr val="FFFF00"/>
                </a:solidFill>
                <a:latin typeface="Arial Narrow" panose="020B0606020202030204" pitchFamily="34" charset="0"/>
              </a:rPr>
              <a:t>Que declaração inspirada por Deus demonstra que o arrependimento               e a fé devem ser acompanhados de uma mudança               de vida?</a:t>
            </a:r>
          </a:p>
        </p:txBody>
      </p:sp>
      <p:sp>
        <p:nvSpPr>
          <p:cNvPr id="33798" name="Text Box 6">
            <a:extLst>
              <a:ext uri="{FF2B5EF4-FFF2-40B4-BE49-F238E27FC236}">
                <a16:creationId xmlns:a16="http://schemas.microsoft.com/office/drawing/2014/main" id="{33A2968D-5C75-4A64-B282-ADD208DA4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702300"/>
            <a:ext cx="8229600" cy="1003300"/>
          </a:xfrm>
          <a:prstGeom prst="rect">
            <a:avLst/>
          </a:prstGeom>
          <a:solidFill>
            <a:schemeClr val="tx1"/>
          </a:solidFill>
          <a:ln w="28575">
            <a:solidFill>
              <a:srgbClr val="FFCC66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900" b="1">
                <a:solidFill>
                  <a:schemeClr val="bg1"/>
                </a:solidFill>
                <a:latin typeface="Arial Narrow" panose="020B0606020202030204" pitchFamily="34" charset="0"/>
              </a:rPr>
              <a:t>“Arrependei-vos, pois, e convertei-vos para serem apagados os vossos pecados” (Atos 3:19).</a:t>
            </a:r>
          </a:p>
        </p:txBody>
      </p:sp>
      <p:sp>
        <p:nvSpPr>
          <p:cNvPr id="33800" name="Text Box 8">
            <a:extLst>
              <a:ext uri="{FF2B5EF4-FFF2-40B4-BE49-F238E27FC236}">
                <a16:creationId xmlns:a16="http://schemas.microsoft.com/office/drawing/2014/main" id="{64222FE2-88B1-4CA5-957E-A7712C985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3550" y="146050"/>
            <a:ext cx="914400" cy="366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16/18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 animBg="1" autoUpdateAnimBg="0"/>
      <p:bldP spid="33798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54" name="Object 14">
            <a:extLst>
              <a:ext uri="{FF2B5EF4-FFF2-40B4-BE49-F238E27FC236}">
                <a16:creationId xmlns:a16="http://schemas.microsoft.com/office/drawing/2014/main" id="{BF72F26A-28F3-47C7-AFD6-1B4E194C09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6" name="Image" r:id="rId4" imgW="11881398" imgH="8907872" progId="Photoshop.Image.5">
                  <p:embed/>
                </p:oleObj>
              </mc:Choice>
              <mc:Fallback>
                <p:oleObj name="Image" r:id="rId4" imgW="11881398" imgH="8907872" progId="Photoshop.Image.5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6" name="Text Box 6">
            <a:extLst>
              <a:ext uri="{FF2B5EF4-FFF2-40B4-BE49-F238E27FC236}">
                <a16:creationId xmlns:a16="http://schemas.microsoft.com/office/drawing/2014/main" id="{3D836817-B669-4D6B-9488-19CE60706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81000"/>
            <a:ext cx="792480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Que promessas demonstram que nosso Senhor quer que os redimidos sejam fiéis?</a:t>
            </a:r>
          </a:p>
        </p:txBody>
      </p:sp>
      <p:sp>
        <p:nvSpPr>
          <p:cNvPr id="35847" name="Text Box 7">
            <a:extLst>
              <a:ext uri="{FF2B5EF4-FFF2-40B4-BE49-F238E27FC236}">
                <a16:creationId xmlns:a16="http://schemas.microsoft.com/office/drawing/2014/main" id="{91DCBE04-0E9C-4622-A99F-9937F8DBC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600200"/>
            <a:ext cx="7543800" cy="1435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5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“...Sê fiel até a morte, e dar-te-ei a coroa da vida. ...  O vencedor, de nenhum modo sofrerá o dano              da segunda morte” (Apocalipse 2:10 e 11).</a:t>
            </a:r>
          </a:p>
        </p:txBody>
      </p:sp>
      <p:sp>
        <p:nvSpPr>
          <p:cNvPr id="35853" name="Text Box 13">
            <a:extLst>
              <a:ext uri="{FF2B5EF4-FFF2-40B4-BE49-F238E27FC236}">
                <a16:creationId xmlns:a16="http://schemas.microsoft.com/office/drawing/2014/main" id="{E45A409D-DA67-42DA-BDC5-999FB3594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17/18</a:t>
            </a:r>
          </a:p>
        </p:txBody>
      </p:sp>
      <p:graphicFrame>
        <p:nvGraphicFramePr>
          <p:cNvPr id="35855" name="Object 15">
            <a:extLst>
              <a:ext uri="{FF2B5EF4-FFF2-40B4-BE49-F238E27FC236}">
                <a16:creationId xmlns:a16="http://schemas.microsoft.com/office/drawing/2014/main" id="{5331B046-A3ED-421F-8B9E-8B80DC7AE7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86200" y="3257550"/>
          <a:ext cx="4495800" cy="337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7" name="Image" r:id="rId6" imgW="9009531" imgH="6747617" progId="Photoshop.Image.5">
                  <p:embed/>
                </p:oleObj>
              </mc:Choice>
              <mc:Fallback>
                <p:oleObj name="Image" r:id="rId6" imgW="9009531" imgH="6747617" progId="Photoshop.Image.5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3257550"/>
                        <a:ext cx="4495800" cy="337185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CC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autoUpdateAnimBg="0"/>
      <p:bldP spid="35847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6" name="Picture 10">
            <a:extLst>
              <a:ext uri="{FF2B5EF4-FFF2-40B4-BE49-F238E27FC236}">
                <a16:creationId xmlns:a16="http://schemas.microsoft.com/office/drawing/2014/main" id="{01210271-29C1-44A5-B431-53CF7860E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3" name="Text Box 7">
            <a:extLst>
              <a:ext uri="{FF2B5EF4-FFF2-40B4-BE49-F238E27FC236}">
                <a16:creationId xmlns:a16="http://schemas.microsoft.com/office/drawing/2014/main" id="{C2798269-BDBD-405F-80A1-E428A287A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23838"/>
            <a:ext cx="5791200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latin typeface="Tahoma" panose="020B0604030504040204" pitchFamily="34" charset="0"/>
              </a:rPr>
              <a:t>Próximo estudo:</a:t>
            </a:r>
          </a:p>
        </p:txBody>
      </p:sp>
      <p:sp>
        <p:nvSpPr>
          <p:cNvPr id="29704" name="Text Box 8">
            <a:extLst>
              <a:ext uri="{FF2B5EF4-FFF2-40B4-BE49-F238E27FC236}">
                <a16:creationId xmlns:a16="http://schemas.microsoft.com/office/drawing/2014/main" id="{C980E363-5765-47DB-8FDE-1CFFB283D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800600"/>
            <a:ext cx="6324600" cy="1190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Tahoma" panose="020B0604030504040204" pitchFamily="34" charset="0"/>
              </a:rPr>
              <a:t>Os sete selos e os quatro cavaleiros do Apocalipse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 autoUpdateAnimBg="0"/>
      <p:bldP spid="29704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FC4F30A7-6B0E-461B-8086-6201E70C6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BDD94366-2D29-4DD5-9D9D-D463CC5B2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57200"/>
            <a:ext cx="8001000" cy="594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9940" name="Rectangle 4">
            <a:extLst>
              <a:ext uri="{FF2B5EF4-FFF2-40B4-BE49-F238E27FC236}">
                <a16:creationId xmlns:a16="http://schemas.microsoft.com/office/drawing/2014/main" id="{82404381-F5F7-45D9-BD21-426BF4007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600"/>
            <a:ext cx="8305800" cy="4572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9941" name="Text Box 5">
            <a:extLst>
              <a:ext uri="{FF2B5EF4-FFF2-40B4-BE49-F238E27FC236}">
                <a16:creationId xmlns:a16="http://schemas.microsoft.com/office/drawing/2014/main" id="{ED5936F0-1CD6-42C2-9A1C-EAD834AEA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6096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Tahoma" panose="020B0604030504040204" pitchFamily="34" charset="0"/>
              </a:rPr>
              <a:t>Revisão - Lição 7</a:t>
            </a:r>
          </a:p>
        </p:txBody>
      </p:sp>
      <p:sp>
        <p:nvSpPr>
          <p:cNvPr id="39942" name="Rectangle 6">
            <a:extLst>
              <a:ext uri="{FF2B5EF4-FFF2-40B4-BE49-F238E27FC236}">
                <a16:creationId xmlns:a16="http://schemas.microsoft.com/office/drawing/2014/main" id="{263C99EB-CCD6-4FE2-BDD7-6059A7D66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250950"/>
            <a:ext cx="1143000" cy="4921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9943" name="Rectangle 7">
            <a:extLst>
              <a:ext uri="{FF2B5EF4-FFF2-40B4-BE49-F238E27FC236}">
                <a16:creationId xmlns:a16="http://schemas.microsoft.com/office/drawing/2014/main" id="{578D6243-E52A-467D-A558-E7B4EF9E7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250950"/>
            <a:ext cx="2286000" cy="609600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9944" name="Text Box 8">
            <a:extLst>
              <a:ext uri="{FF2B5EF4-FFF2-40B4-BE49-F238E27FC236}">
                <a16:creationId xmlns:a16="http://schemas.microsoft.com/office/drawing/2014/main" id="{E4C4A028-6E56-40F7-ACFD-3DD4F3834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2063" y="121920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latin typeface="Tahoma" panose="020B0604030504040204" pitchFamily="34" charset="0"/>
              </a:rPr>
              <a:t>V</a:t>
            </a:r>
          </a:p>
        </p:txBody>
      </p:sp>
      <p:sp>
        <p:nvSpPr>
          <p:cNvPr id="39945" name="Text Box 9">
            <a:extLst>
              <a:ext uri="{FF2B5EF4-FFF2-40B4-BE49-F238E27FC236}">
                <a16:creationId xmlns:a16="http://schemas.microsoft.com/office/drawing/2014/main" id="{08168941-5469-43EF-A045-63CCD4DCB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1233488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latin typeface="Tahoma" panose="020B0604030504040204" pitchFamily="34" charset="0"/>
              </a:rPr>
              <a:t>F</a:t>
            </a:r>
          </a:p>
        </p:txBody>
      </p:sp>
      <p:sp>
        <p:nvSpPr>
          <p:cNvPr id="39946" name="Rectangle 10">
            <a:extLst>
              <a:ext uri="{FF2B5EF4-FFF2-40B4-BE49-F238E27FC236}">
                <a16:creationId xmlns:a16="http://schemas.microsoft.com/office/drawing/2014/main" id="{8E2FE2CB-EAD8-400D-A3F1-650000ABC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250950"/>
            <a:ext cx="1143000" cy="4921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9947" name="Text Box 11">
            <a:extLst>
              <a:ext uri="{FF2B5EF4-FFF2-40B4-BE49-F238E27FC236}">
                <a16:creationId xmlns:a16="http://schemas.microsoft.com/office/drawing/2014/main" id="{71CED521-A522-41C4-857F-7948E002F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676400"/>
            <a:ext cx="4800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1.</a:t>
            </a:r>
            <a:r>
              <a:rPr lang="pt-BR" altLang="pt-BR">
                <a:latin typeface="Tahoma" panose="020B0604030504040204" pitchFamily="34" charset="0"/>
              </a:rPr>
              <a:t> Todos os mortos ressuscitarão ao mesmo tempo, na 2ª vinda.</a:t>
            </a:r>
          </a:p>
        </p:txBody>
      </p:sp>
      <p:sp>
        <p:nvSpPr>
          <p:cNvPr id="39948" name="Text Box 12">
            <a:extLst>
              <a:ext uri="{FF2B5EF4-FFF2-40B4-BE49-F238E27FC236}">
                <a16:creationId xmlns:a16="http://schemas.microsoft.com/office/drawing/2014/main" id="{ADFC3336-E326-455C-A488-DD7563B44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555875"/>
            <a:ext cx="510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2.</a:t>
            </a:r>
            <a:r>
              <a:rPr lang="pt-BR" altLang="pt-BR">
                <a:latin typeface="Tahoma" panose="020B0604030504040204" pitchFamily="34" charset="0"/>
              </a:rPr>
              <a:t> O milênio ocorrerá antes que Jesus volte.</a:t>
            </a:r>
          </a:p>
        </p:txBody>
      </p:sp>
      <p:sp>
        <p:nvSpPr>
          <p:cNvPr id="39949" name="Text Box 13">
            <a:extLst>
              <a:ext uri="{FF2B5EF4-FFF2-40B4-BE49-F238E27FC236}">
                <a16:creationId xmlns:a16="http://schemas.microsoft.com/office/drawing/2014/main" id="{8737CBD8-5629-443B-BE69-532E11D3E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446463"/>
            <a:ext cx="510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3.</a:t>
            </a:r>
            <a:r>
              <a:rPr lang="pt-BR" altLang="pt-BR">
                <a:latin typeface="Tahoma" panose="020B0604030504040204" pitchFamily="34" charset="0"/>
              </a:rPr>
              <a:t> No fim do milênio o diabo será perdoado.</a:t>
            </a:r>
          </a:p>
        </p:txBody>
      </p:sp>
      <p:sp>
        <p:nvSpPr>
          <p:cNvPr id="39950" name="Text Box 14">
            <a:extLst>
              <a:ext uri="{FF2B5EF4-FFF2-40B4-BE49-F238E27FC236}">
                <a16:creationId xmlns:a16="http://schemas.microsoft.com/office/drawing/2014/main" id="{C7F20300-E804-4E75-A89A-D5B8AC816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463" y="4343400"/>
            <a:ext cx="4800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4.</a:t>
            </a:r>
            <a:r>
              <a:rPr lang="pt-BR" altLang="pt-BR">
                <a:latin typeface="Tahoma" panose="020B0604030504040204" pitchFamily="34" charset="0"/>
              </a:rPr>
              <a:t> O lago de fogo e enxofre será real, mas no fim do milênio.</a:t>
            </a:r>
          </a:p>
        </p:txBody>
      </p:sp>
      <p:sp>
        <p:nvSpPr>
          <p:cNvPr id="39951" name="Text Box 15">
            <a:extLst>
              <a:ext uri="{FF2B5EF4-FFF2-40B4-BE49-F238E27FC236}">
                <a16:creationId xmlns:a16="http://schemas.microsoft.com/office/drawing/2014/main" id="{32771657-1237-4A01-A5ED-3B07CABBA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181600"/>
            <a:ext cx="4800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5.</a:t>
            </a:r>
            <a:r>
              <a:rPr lang="pt-BR" altLang="pt-BR">
                <a:latin typeface="Tahoma" panose="020B0604030504040204" pitchFamily="34" charset="0"/>
              </a:rPr>
              <a:t> Depois do milênio, Deus habitará com Seu povo.</a:t>
            </a:r>
          </a:p>
        </p:txBody>
      </p:sp>
      <p:sp>
        <p:nvSpPr>
          <p:cNvPr id="39952" name="Text Box 16">
            <a:extLst>
              <a:ext uri="{FF2B5EF4-FFF2-40B4-BE49-F238E27FC236}">
                <a16:creationId xmlns:a16="http://schemas.microsoft.com/office/drawing/2014/main" id="{BA5FE3A3-601F-4047-8DB4-1E4AA45BC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18288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39953" name="Text Box 17">
            <a:extLst>
              <a:ext uri="{FF2B5EF4-FFF2-40B4-BE49-F238E27FC236}">
                <a16:creationId xmlns:a16="http://schemas.microsoft.com/office/drawing/2014/main" id="{43BC6CE1-9D8B-4F2D-8DF1-CA37FB329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5908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39954" name="Text Box 18">
            <a:extLst>
              <a:ext uri="{FF2B5EF4-FFF2-40B4-BE49-F238E27FC236}">
                <a16:creationId xmlns:a16="http://schemas.microsoft.com/office/drawing/2014/main" id="{A7ADEBA3-3C90-4F74-AD28-171BBB9D2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75" y="347503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39955" name="Text Box 19">
            <a:extLst>
              <a:ext uri="{FF2B5EF4-FFF2-40B4-BE49-F238E27FC236}">
                <a16:creationId xmlns:a16="http://schemas.microsoft.com/office/drawing/2014/main" id="{F5727C95-1A16-4FA2-AB52-C0C0CE70C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43388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39956" name="Text Box 20">
            <a:extLst>
              <a:ext uri="{FF2B5EF4-FFF2-40B4-BE49-F238E27FC236}">
                <a16:creationId xmlns:a16="http://schemas.microsoft.com/office/drawing/2014/main" id="{48274962-A28A-4ECF-934D-A07C0E651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75" y="534828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7" grpId="0" autoUpdateAnimBg="0"/>
      <p:bldP spid="39948" grpId="0" autoUpdateAnimBg="0"/>
      <p:bldP spid="39949" grpId="0" autoUpdateAnimBg="0"/>
      <p:bldP spid="39950" grpId="0" autoUpdateAnimBg="0"/>
      <p:bldP spid="39951" grpId="0" autoUpdateAnimBg="0"/>
      <p:bldP spid="39952" grpId="0" autoUpdateAnimBg="0"/>
      <p:bldP spid="39953" grpId="0" autoUpdateAnimBg="0"/>
      <p:bldP spid="39954" grpId="0" autoUpdateAnimBg="0"/>
      <p:bldP spid="39955" grpId="0" autoUpdateAnimBg="0"/>
      <p:bldP spid="3995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3" name="Picture 13">
            <a:extLst>
              <a:ext uri="{FF2B5EF4-FFF2-40B4-BE49-F238E27FC236}">
                <a16:creationId xmlns:a16="http://schemas.microsoft.com/office/drawing/2014/main" id="{83150366-430B-4CF5-B0C4-DA4D2BC5E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8" name="Text Box 8">
            <a:extLst>
              <a:ext uri="{FF2B5EF4-FFF2-40B4-BE49-F238E27FC236}">
                <a16:creationId xmlns:a16="http://schemas.microsoft.com/office/drawing/2014/main" id="{DF2BE5C5-3B12-4075-98D2-5359E5ECE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0863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3/18</a:t>
            </a:r>
          </a:p>
        </p:txBody>
      </p:sp>
      <p:sp>
        <p:nvSpPr>
          <p:cNvPr id="5129" name="Text Box 9">
            <a:extLst>
              <a:ext uri="{FF2B5EF4-FFF2-40B4-BE49-F238E27FC236}">
                <a16:creationId xmlns:a16="http://schemas.microsoft.com/office/drawing/2014/main" id="{8C02F24E-B39B-41DD-86B0-F52E122DB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981200"/>
            <a:ext cx="8001000" cy="315436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6700" b="1">
                <a:solidFill>
                  <a:schemeClr val="bg1"/>
                </a:solidFill>
                <a:latin typeface="Tahoma" panose="020B0604030504040204" pitchFamily="34" charset="0"/>
              </a:rPr>
              <a:t>AS PROMESAS    SÃO PARA OS VENCEDORES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2" name="Picture 14">
            <a:extLst>
              <a:ext uri="{FF2B5EF4-FFF2-40B4-BE49-F238E27FC236}">
                <a16:creationId xmlns:a16="http://schemas.microsoft.com/office/drawing/2014/main" id="{6A76DB9D-B697-42AF-B511-87FCF8CC2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7" name="Text Box 9">
            <a:extLst>
              <a:ext uri="{FF2B5EF4-FFF2-40B4-BE49-F238E27FC236}">
                <a16:creationId xmlns:a16="http://schemas.microsoft.com/office/drawing/2014/main" id="{8694E4DC-34FC-4EDF-BEF5-AA48D1ED9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38175"/>
            <a:ext cx="7543800" cy="1190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Tahoma" panose="020B0604030504040204" pitchFamily="34" charset="0"/>
              </a:rPr>
              <a:t>O que o Senhor dará aos vencedores, quando vier?</a:t>
            </a:r>
          </a:p>
        </p:txBody>
      </p:sp>
      <p:sp>
        <p:nvSpPr>
          <p:cNvPr id="7178" name="Text Box 10">
            <a:extLst>
              <a:ext uri="{FF2B5EF4-FFF2-40B4-BE49-F238E27FC236}">
                <a16:creationId xmlns:a16="http://schemas.microsoft.com/office/drawing/2014/main" id="{2FCA27BE-E6D4-48D3-BED2-708CD04EE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286000"/>
            <a:ext cx="3581400" cy="3851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“Eis que venho sem demora,                                   e comigo está o galardão que                     tenho para retribuir a cada um segundo as suas obras”              (Apocalipse 22:12).</a:t>
            </a:r>
          </a:p>
        </p:txBody>
      </p:sp>
      <p:sp>
        <p:nvSpPr>
          <p:cNvPr id="7181" name="Text Box 13">
            <a:extLst>
              <a:ext uri="{FF2B5EF4-FFF2-40B4-BE49-F238E27FC236}">
                <a16:creationId xmlns:a16="http://schemas.microsoft.com/office/drawing/2014/main" id="{DB25E292-A397-4ACD-A6CC-63DFCCCA2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0863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4/18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 autoUpdateAnimBg="0"/>
      <p:bldP spid="7178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31" name="Object 15">
            <a:extLst>
              <a:ext uri="{FF2B5EF4-FFF2-40B4-BE49-F238E27FC236}">
                <a16:creationId xmlns:a16="http://schemas.microsoft.com/office/drawing/2014/main" id="{F2297298-CCD8-4D63-9C5D-49B68ED8AC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Image" r:id="rId4" imgW="11881398" imgH="8907872" progId="Photoshop.Image.5">
                  <p:embed/>
                </p:oleObj>
              </mc:Choice>
              <mc:Fallback>
                <p:oleObj name="Image" r:id="rId4" imgW="11881398" imgH="8907872" progId="Photoshop.Image.5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Text Box 7">
            <a:extLst>
              <a:ext uri="{FF2B5EF4-FFF2-40B4-BE49-F238E27FC236}">
                <a16:creationId xmlns:a16="http://schemas.microsoft.com/office/drawing/2014/main" id="{69C815FA-40EC-4225-A6F8-41D21E97D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7924800" cy="1165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Que símbolo de vida eterna será permitido aos vencedores comerem?</a:t>
            </a:r>
          </a:p>
        </p:txBody>
      </p:sp>
      <p:pic>
        <p:nvPicPr>
          <p:cNvPr id="9225" name="Picture 9">
            <a:extLst>
              <a:ext uri="{FF2B5EF4-FFF2-40B4-BE49-F238E27FC236}">
                <a16:creationId xmlns:a16="http://schemas.microsoft.com/office/drawing/2014/main" id="{8A3EB8CB-083D-4113-A816-15811FA02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971800"/>
            <a:ext cx="4495800" cy="3371850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6" name="Text Box 10">
            <a:extLst>
              <a:ext uri="{FF2B5EF4-FFF2-40B4-BE49-F238E27FC236}">
                <a16:creationId xmlns:a16="http://schemas.microsoft.com/office/drawing/2014/main" id="{3612F26D-1ABF-4AB2-A95D-3090E1F66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176463"/>
            <a:ext cx="2971800" cy="37814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latin typeface="Arial Narrow" panose="020B0606020202030204" pitchFamily="34" charset="0"/>
              </a:rPr>
              <a:t>“...dar-lhe-ei que se alimente da árvore da vida que se encontra no Paraíso           de Deus” </a:t>
            </a: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(Apocalipse 2:7).</a:t>
            </a:r>
            <a:endParaRPr lang="pt-BR" altLang="pt-BR" sz="32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230" name="Text Box 14">
            <a:extLst>
              <a:ext uri="{FF2B5EF4-FFF2-40B4-BE49-F238E27FC236}">
                <a16:creationId xmlns:a16="http://schemas.microsoft.com/office/drawing/2014/main" id="{17BBFC7B-F9E2-4388-B1CE-7EDB709C7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5/18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utoUpdateAnimBg="0"/>
      <p:bldP spid="9226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5" name="Picture 11">
            <a:extLst>
              <a:ext uri="{FF2B5EF4-FFF2-40B4-BE49-F238E27FC236}">
                <a16:creationId xmlns:a16="http://schemas.microsoft.com/office/drawing/2014/main" id="{31E60F94-ECB3-4079-8B95-D19D5EB5E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Text Box 6">
            <a:extLst>
              <a:ext uri="{FF2B5EF4-FFF2-40B4-BE49-F238E27FC236}">
                <a16:creationId xmlns:a16="http://schemas.microsoft.com/office/drawing/2014/main" id="{2DEA41D0-5FBF-44DB-ACA9-F1A61E3C1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3" y="914400"/>
            <a:ext cx="4325937" cy="48545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pt-BR" altLang="pt-BR" sz="3400" b="1">
                <a:solidFill>
                  <a:srgbClr val="FFFF00"/>
                </a:solidFill>
                <a:latin typeface="Arial Narrow" panose="020B0606020202030204" pitchFamily="34" charset="0"/>
              </a:rPr>
              <a:t>A árvore da vida é mencionada seis vezes na Bíblia: três vezes em Gênesis e três no Apocalipse. Agora, redimidos, os seres humanos terão a vida eterna na nova Terra.</a:t>
            </a:r>
          </a:p>
        </p:txBody>
      </p:sp>
      <p:sp>
        <p:nvSpPr>
          <p:cNvPr id="11274" name="Text Box 10">
            <a:extLst>
              <a:ext uri="{FF2B5EF4-FFF2-40B4-BE49-F238E27FC236}">
                <a16:creationId xmlns:a16="http://schemas.microsoft.com/office/drawing/2014/main" id="{D0498170-670A-4980-A3F7-5F013A5A8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0863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6/18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4" name="Picture 12">
            <a:extLst>
              <a:ext uri="{FF2B5EF4-FFF2-40B4-BE49-F238E27FC236}">
                <a16:creationId xmlns:a16="http://schemas.microsoft.com/office/drawing/2014/main" id="{5C714EFD-1B38-41E7-8F17-422BB466D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Text Box 5">
            <a:extLst>
              <a:ext uri="{FF2B5EF4-FFF2-40B4-BE49-F238E27FC236}">
                <a16:creationId xmlns:a16="http://schemas.microsoft.com/office/drawing/2014/main" id="{084297D9-603C-4E1C-800B-22296FB12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0663" y="455613"/>
            <a:ext cx="5867400" cy="13731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Apesar de ser o Todo-poderoso, como Deus revela Sua compreensão e ternura?</a:t>
            </a:r>
          </a:p>
        </p:txBody>
      </p:sp>
      <p:sp>
        <p:nvSpPr>
          <p:cNvPr id="13318" name="Text Box 6">
            <a:extLst>
              <a:ext uri="{FF2B5EF4-FFF2-40B4-BE49-F238E27FC236}">
                <a16:creationId xmlns:a16="http://schemas.microsoft.com/office/drawing/2014/main" id="{355FA086-646F-41A3-A343-6196EB4D9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4075" y="3463925"/>
            <a:ext cx="5257800" cy="1698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João, quando vê a Jesus, desmaia. “Porém, Ele pôs sobre mim a Sua mão direita dizendo: Não temas, Eu sou o primeiro e o último” (Apocalipse 1:17).</a:t>
            </a:r>
          </a:p>
        </p:txBody>
      </p:sp>
      <p:sp>
        <p:nvSpPr>
          <p:cNvPr id="13320" name="Text Box 8">
            <a:extLst>
              <a:ext uri="{FF2B5EF4-FFF2-40B4-BE49-F238E27FC236}">
                <a16:creationId xmlns:a16="http://schemas.microsoft.com/office/drawing/2014/main" id="{94EFE84D-39EB-4A0D-86B6-A540EBA1B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138" y="2057400"/>
            <a:ext cx="3810000" cy="12969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“Digo, todavia, a vós outros, ...: Outra carga não jogarei sobre vós” (2:24).</a:t>
            </a:r>
          </a:p>
        </p:txBody>
      </p:sp>
      <p:sp>
        <p:nvSpPr>
          <p:cNvPr id="13321" name="Text Box 9">
            <a:extLst>
              <a:ext uri="{FF2B5EF4-FFF2-40B4-BE49-F238E27FC236}">
                <a16:creationId xmlns:a16="http://schemas.microsoft.com/office/drawing/2014/main" id="{9CBCF13A-AD9E-4F5A-A59F-B4A9D6497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26075"/>
            <a:ext cx="7086600" cy="895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“Porque guardaste a palavra da Minha perseverança, também Eu te guardarei da hora da provação...” (3:10).</a:t>
            </a:r>
          </a:p>
        </p:txBody>
      </p:sp>
      <p:sp>
        <p:nvSpPr>
          <p:cNvPr id="13323" name="Text Box 11">
            <a:extLst>
              <a:ext uri="{FF2B5EF4-FFF2-40B4-BE49-F238E27FC236}">
                <a16:creationId xmlns:a16="http://schemas.microsoft.com/office/drawing/2014/main" id="{0E074738-9560-4353-8884-2DB8EC4CB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7/18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utoUpdateAnimBg="0"/>
      <p:bldP spid="13318" grpId="0" autoUpdateAnimBg="0"/>
      <p:bldP spid="13320" grpId="0" autoUpdateAnimBg="0"/>
      <p:bldP spid="13321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0" name="Picture 10">
            <a:extLst>
              <a:ext uri="{FF2B5EF4-FFF2-40B4-BE49-F238E27FC236}">
                <a16:creationId xmlns:a16="http://schemas.microsoft.com/office/drawing/2014/main" id="{3C945CF3-8CE5-4686-9911-D1676E487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Text Box 5">
            <a:extLst>
              <a:ext uri="{FF2B5EF4-FFF2-40B4-BE49-F238E27FC236}">
                <a16:creationId xmlns:a16="http://schemas.microsoft.com/office/drawing/2014/main" id="{32790903-6C4B-42C4-AB13-C082E9AED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346325"/>
            <a:ext cx="7848600" cy="1920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6000" b="1">
                <a:solidFill>
                  <a:schemeClr val="bg1"/>
                </a:solidFill>
                <a:latin typeface="Tahoma" panose="020B0604030504040204" pitchFamily="34" charset="0"/>
              </a:rPr>
              <a:t>O INIMIGO A QUEM DEVEMOS VENCER</a:t>
            </a:r>
          </a:p>
        </p:txBody>
      </p:sp>
      <p:sp>
        <p:nvSpPr>
          <p:cNvPr id="15369" name="Text Box 9">
            <a:extLst>
              <a:ext uri="{FF2B5EF4-FFF2-40B4-BE49-F238E27FC236}">
                <a16:creationId xmlns:a16="http://schemas.microsoft.com/office/drawing/2014/main" id="{57EF3890-61D5-47E5-B285-1C65FCF87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0863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8/18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9" name="Object 11">
            <a:extLst>
              <a:ext uri="{FF2B5EF4-FFF2-40B4-BE49-F238E27FC236}">
                <a16:creationId xmlns:a16="http://schemas.microsoft.com/office/drawing/2014/main" id="{0894E92B-FC2E-4C54-B43E-0FB0833466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0" name="Image" r:id="rId4" imgW="11881398" imgH="8907872" progId="Photoshop.Image.5">
                  <p:embed/>
                </p:oleObj>
              </mc:Choice>
              <mc:Fallback>
                <p:oleObj name="Image" r:id="rId4" imgW="11881398" imgH="8907872" progId="Photoshop.Image.5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Text Box 5">
            <a:extLst>
              <a:ext uri="{FF2B5EF4-FFF2-40B4-BE49-F238E27FC236}">
                <a16:creationId xmlns:a16="http://schemas.microsoft.com/office/drawing/2014/main" id="{DE72F82C-F396-4F00-A8DD-E1D1C3AE4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28600"/>
            <a:ext cx="7620000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000" b="1">
                <a:solidFill>
                  <a:srgbClr val="FFFF00"/>
                </a:solidFill>
                <a:latin typeface="Tahoma" panose="020B0604030504040204" pitchFamily="34" charset="0"/>
              </a:rPr>
              <a:t>Quem é o adversário          que devemos vencer?</a:t>
            </a:r>
          </a:p>
        </p:txBody>
      </p:sp>
      <p:pic>
        <p:nvPicPr>
          <p:cNvPr id="17415" name="Picture 7">
            <a:extLst>
              <a:ext uri="{FF2B5EF4-FFF2-40B4-BE49-F238E27FC236}">
                <a16:creationId xmlns:a16="http://schemas.microsoft.com/office/drawing/2014/main" id="{97445838-25CC-409D-97AE-14C8F5187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828800"/>
            <a:ext cx="5105400" cy="3829050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4" name="Text Box 6">
            <a:extLst>
              <a:ext uri="{FF2B5EF4-FFF2-40B4-BE49-F238E27FC236}">
                <a16:creationId xmlns:a16="http://schemas.microsoft.com/office/drawing/2014/main" id="{CCE52519-CAA1-4114-9DBD-73CDBF0F3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600200"/>
            <a:ext cx="3124200" cy="4321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 Narrow" panose="020B0606020202030204" pitchFamily="34" charset="0"/>
              </a:rPr>
              <a:t>“Sede sóbrios e vigilantes. O diabo, vosso adversário, anda em derredor, como leão que ruge procurando alguém para devorar; resisti-lhe firmes na fé”           (I Pedro 5:8 e 9).</a:t>
            </a:r>
          </a:p>
        </p:txBody>
      </p:sp>
      <p:sp>
        <p:nvSpPr>
          <p:cNvPr id="17418" name="Text Box 10">
            <a:extLst>
              <a:ext uri="{FF2B5EF4-FFF2-40B4-BE49-F238E27FC236}">
                <a16:creationId xmlns:a16="http://schemas.microsoft.com/office/drawing/2014/main" id="{651E9A0D-6B29-4287-B7E7-C3C4CA7B7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9/18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utoUpdateAnimBg="0"/>
      <p:bldP spid="17414" grpId="0" autoUpdateAnimBg="0"/>
    </p:bldLst>
  </p:timing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753</Words>
  <Application>Microsoft Office PowerPoint</Application>
  <PresentationFormat>Apresentação na tela (4:3)</PresentationFormat>
  <Paragraphs>82</Paragraphs>
  <Slides>18</Slides>
  <Notes>17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4" baseType="lpstr">
      <vt:lpstr>Times New Roman</vt:lpstr>
      <vt:lpstr>Tahoma</vt:lpstr>
      <vt:lpstr>Arial Narrow</vt:lpstr>
      <vt:lpstr>Arial</vt:lpstr>
      <vt:lpstr>Tema do Office</vt:lpstr>
      <vt:lpstr>Adobe Photoshop Image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 Publicadora Brasileira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 </dc:title>
  <dc:subject>REVELAÇÕES DO APOCALIPSE-MICHELSON BORGES</dc:subject>
  <dc:creator>Michelson Borges</dc:creator>
  <cp:keywords>www.4tons.com.br</cp:keywords>
  <dc:description>COMÉRCIO PROIBIDO. USO PESSOAL</dc:description>
  <cp:lastModifiedBy>UCB - Marcelo Augusto de Carvalho</cp:lastModifiedBy>
  <cp:revision>19</cp:revision>
  <dcterms:created xsi:type="dcterms:W3CDTF">2002-03-27T18:01:33Z</dcterms:created>
  <dcterms:modified xsi:type="dcterms:W3CDTF">2021-01-08T06:51:52Z</dcterms:modified>
  <cp:category>EVANGELISMO</cp:category>
</cp:coreProperties>
</file>