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78" r:id="rId3"/>
    <p:sldId id="257" r:id="rId4"/>
    <p:sldId id="258" r:id="rId5"/>
    <p:sldId id="260" r:id="rId6"/>
    <p:sldId id="261" r:id="rId7"/>
    <p:sldId id="263" r:id="rId8"/>
    <p:sldId id="264" r:id="rId9"/>
    <p:sldId id="265" r:id="rId10"/>
    <p:sldId id="262" r:id="rId11"/>
    <p:sldId id="266" r:id="rId12"/>
    <p:sldId id="269" r:id="rId13"/>
    <p:sldId id="270" r:id="rId14"/>
    <p:sldId id="268" r:id="rId15"/>
    <p:sldId id="267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59" r:id="rId24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3300"/>
    <a:srgbClr val="FFCC99"/>
    <a:srgbClr val="FFFF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966CB2-5F00-4C76-BD8E-4B36BAEA71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BEC4EB-D7EC-4811-80E7-40FAC52C50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618E78-3CD3-4678-9191-6BE9646F0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1563CD-8AC7-4AA6-A0B1-6F98A490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F72D51-AF98-45D8-911C-96D8CDD4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C367F-1517-40DE-A466-0614B86EE89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92215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8870A-C329-4DAE-A26E-0FA56385B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789E6E9-592C-4517-8FB3-836E358D3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1431AF-BAAE-46E3-90CC-81E2A7C2B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3BC27C5-C88E-4539-8E92-66C40506F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BA292A-441C-465F-8EF4-F8DDC14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C9E00-EA55-4BF2-99D5-08C877445B2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66699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26EA5AB-7B19-4E74-A1E7-35D126510B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B321216-C37C-4F0B-86CD-2FEEA955E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19554D-7A7D-4B1D-BE1F-1A04F73B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B4CCFA-9F50-495A-A6EF-77AA2312E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040430-B522-45C5-A71A-09D54F12F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01D08-68A5-4FB7-B052-C8E738528C3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22934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5CAE94-A840-4A4B-9D75-63B798AF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49F5C8-E3AE-4251-910B-AC05D3DA2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BCC64C-FAC6-4076-BA53-D97CFADD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B885EE-1655-416C-A90D-497BE328F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086B01-6CE5-4CE6-9127-E72A8FC65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B2373-E03D-499E-B226-E0E88E0EA13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48333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03EAE7-7135-44DB-9F4D-4AD0A3B0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4A3C600-9043-40A4-8410-4F0E658C2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8358EE-D144-468B-8F27-F02FC28EC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B289E5-4620-44F2-97F4-54ABA015B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A1010DB-5E01-495D-A9A4-B79866480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4A121-16AA-4DF4-BE38-867BBADA1C3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50005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DB4BE5-B4ED-4952-BAF5-C81943E5A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8FE2BF-1106-4D8B-B239-4E24221047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492F50-2C32-4571-86EA-238BA842B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5F81A40-46AD-41FE-9148-C0DBF7411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1EA9D1D-65F7-4F2C-9F15-3970F041D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28B5EBE-E137-4A5C-A746-42974397B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E7A2E6-F0DC-4D38-B9A3-3CC865B3CD5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10913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33B3E2-6ED8-4ED7-9242-A1F31CD7B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D1DFCA-925A-4642-A507-11A60B49E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69A4881-6A86-4F1C-9D31-42287A6CF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45C7726-E059-4176-A630-BCDCFB0FCD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3083866-756D-4748-B110-D88B41F9A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739F127-684E-4D32-AAE1-15D6BEEE5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C6945D1-3530-4E7C-A829-39CD0884E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EEE3309-3E3F-4478-9D1C-60119FDFD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9B018-8011-4661-A371-63216717D80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10769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F6826F-88DA-4045-9406-81B2FE4E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813E370-C402-4D0A-8B00-03D723B00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35B3ED3-57C7-4FFD-9E35-C98C2C7C9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570D897-BD88-4096-8770-521CEB0A4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75AB73-ED07-4B5E-8D5E-56622CE1C70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8859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45277A5-3E1A-466A-8462-76FD6D3AE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5C92E2B-D607-4121-8993-F92BC9C59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97192D9-D05F-4A14-BDBD-B4701DAA2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83047-986F-4EB6-BA71-2380BE2568A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91291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1DC2B-7B87-4D28-81A6-744390951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8159A0-ABE7-44A9-86A6-2FAB4A417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234C12B-72F0-42C9-86D8-F9B467DDD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EB4959-AF3A-4FED-AE03-98B3D3267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6C2FAD-09F9-44F4-B8A0-D653C7DCA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AE362B9-8F3C-4708-BEFF-09B197492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C4EBA-7E71-4FE7-BB8E-05BD253E3F5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32815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48335B-F417-4A0F-9BE2-0045D8EF9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7997C79-211A-439D-B614-EE8DA238FA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A786D77-151C-44E6-ADB8-7C0FF47E9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C2DF26C-7A47-45F1-9F58-EED7D801F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C6CE85-F34C-4E7E-94E9-97AA28FFC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618BD08-9351-46DF-B3C6-4A91CECD3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9696E-78BD-4E30-AC0C-81D97A347DF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25314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7FC95B2-F630-4673-AFED-61870C5137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EFFCEF3-B371-45E7-AC05-804A93EA06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E5B2144-6ECC-45EB-A955-48D56074189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7CD3F15-1A1B-4C1F-8B8F-9BFF4AF4AFA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3C65BDC-6FEF-414F-94C6-9CA52DD6317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0241E3E-77EB-4C25-867C-711169899B0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>
            <a:extLst>
              <a:ext uri="{FF2B5EF4-FFF2-40B4-BE49-F238E27FC236}">
                <a16:creationId xmlns:a16="http://schemas.microsoft.com/office/drawing/2014/main" id="{51A17709-4F95-41F3-BCFF-6509321B6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6" name="Text Box 8">
            <a:extLst>
              <a:ext uri="{FF2B5EF4-FFF2-40B4-BE49-F238E27FC236}">
                <a16:creationId xmlns:a16="http://schemas.microsoft.com/office/drawing/2014/main" id="{449F5859-E99F-4F28-9374-EA7C29C58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876800"/>
            <a:ext cx="54864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Os sete selos e os quatro cavaleiros do Apocalipse</a:t>
            </a:r>
          </a:p>
        </p:txBody>
      </p:sp>
      <p:sp>
        <p:nvSpPr>
          <p:cNvPr id="2057" name="Text Box 9">
            <a:extLst>
              <a:ext uri="{FF2B5EF4-FFF2-40B4-BE49-F238E27FC236}">
                <a16:creationId xmlns:a16="http://schemas.microsoft.com/office/drawing/2014/main" id="{CE44A35A-935B-4034-A208-391815A3B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9863"/>
            <a:ext cx="84455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3600">
                <a:solidFill>
                  <a:schemeClr val="bg1"/>
                </a:solidFill>
                <a:latin typeface="Tahoma" panose="020B0604030504040204" pitchFamily="34" charset="0"/>
              </a:rPr>
              <a:t>Seminário Revelações do Apocalipse</a:t>
            </a:r>
          </a:p>
        </p:txBody>
      </p:sp>
      <p:sp>
        <p:nvSpPr>
          <p:cNvPr id="2058" name="Text Box 10">
            <a:extLst>
              <a:ext uri="{FF2B5EF4-FFF2-40B4-BE49-F238E27FC236}">
                <a16:creationId xmlns:a16="http://schemas.microsoft.com/office/drawing/2014/main" id="{3670032F-8E06-4C59-B46F-F12BF5F77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096000"/>
            <a:ext cx="2514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>
                <a:solidFill>
                  <a:srgbClr val="FFCC99"/>
                </a:solidFill>
                <a:latin typeface="Arial Narrow" panose="020B0606020202030204" pitchFamily="34" charset="0"/>
              </a:rPr>
              <a:t>Michelson Borges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utoUpdateAnimBg="0"/>
      <p:bldP spid="2057" grpId="0" autoUpdateAnimBg="0"/>
      <p:bldP spid="2058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>
            <a:extLst>
              <a:ext uri="{FF2B5EF4-FFF2-40B4-BE49-F238E27FC236}">
                <a16:creationId xmlns:a16="http://schemas.microsoft.com/office/drawing/2014/main" id="{BA67FAEF-C19B-449A-BFD6-06A76E341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Text Box 6">
            <a:extLst>
              <a:ext uri="{FF2B5EF4-FFF2-40B4-BE49-F238E27FC236}">
                <a16:creationId xmlns:a16="http://schemas.microsoft.com/office/drawing/2014/main" id="{D5226B09-6D80-43AD-916D-B753C855C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403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latin typeface="Tahoma" panose="020B0604030504040204" pitchFamily="34" charset="0"/>
              </a:rPr>
              <a:t>De que cor é o cavalo do terceiro selo?</a:t>
            </a:r>
          </a:p>
        </p:txBody>
      </p:sp>
      <p:sp>
        <p:nvSpPr>
          <p:cNvPr id="8199" name="Text Box 7">
            <a:extLst>
              <a:ext uri="{FF2B5EF4-FFF2-40B4-BE49-F238E27FC236}">
                <a16:creationId xmlns:a16="http://schemas.microsoft.com/office/drawing/2014/main" id="{E150F202-794A-4172-BCE8-71F7BDE39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829175"/>
            <a:ext cx="8001000" cy="1828800"/>
          </a:xfrm>
          <a:prstGeom prst="rect">
            <a:avLst/>
          </a:prstGeom>
          <a:solidFill>
            <a:schemeClr val="tx1"/>
          </a:solidFill>
          <a:ln w="2857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Arial Narrow" panose="020B0606020202030204" pitchFamily="34" charset="0"/>
              </a:rPr>
              <a:t>“Então, vi, e eis um cavalo preto e o seu cavaleiro com uma balança na mão. ... Uma medida de trigo por um denário; três medidas de cevada por um denário; e não danifiqueis o azeite e o vinho” (Apocalipse 6:5 e 6).</a:t>
            </a:r>
          </a:p>
        </p:txBody>
      </p:sp>
      <p:sp>
        <p:nvSpPr>
          <p:cNvPr id="8200" name="Text Box 8">
            <a:extLst>
              <a:ext uri="{FF2B5EF4-FFF2-40B4-BE49-F238E27FC236}">
                <a16:creationId xmlns:a16="http://schemas.microsoft.com/office/drawing/2014/main" id="{DFCC491D-3D98-4E14-B26B-E07222F14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475" y="93663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10/23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autoUpdateAnimBg="0"/>
      <p:bldP spid="8199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00" name="Object 12">
            <a:extLst>
              <a:ext uri="{FF2B5EF4-FFF2-40B4-BE49-F238E27FC236}">
                <a16:creationId xmlns:a16="http://schemas.microsoft.com/office/drawing/2014/main" id="{3ACD827F-F838-44D1-9C7A-79A35C9773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6">
            <a:extLst>
              <a:ext uri="{FF2B5EF4-FFF2-40B4-BE49-F238E27FC236}">
                <a16:creationId xmlns:a16="http://schemas.microsoft.com/office/drawing/2014/main" id="{B303B398-452C-4A31-9900-1466899CF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30525"/>
            <a:ext cx="7924800" cy="3013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Arial Narrow" panose="020B0606020202030204" pitchFamily="34" charset="0"/>
              </a:rPr>
              <a:t>Preto é a antítese do branco. A verdade pura começa a se misturar com o erro. Paulo mesmo profetizou a mudança das doutrinas (Atos 20:27-31; II Tess. 2:3-6; II Tim. 4:1-4). A balança representa o espírito de comercialização e materialismo que penetrou na igreja. Um denário era o salário de um dia de trabalho, com o qual se podia comprar apenas 654g de trigo     ou menos de 2kg de cevada, simbolizando assim a escassez      da Palavra de Deus, proibida nesse tempo. </a:t>
            </a:r>
          </a:p>
        </p:txBody>
      </p:sp>
      <p:pic>
        <p:nvPicPr>
          <p:cNvPr id="12295" name="Picture 7">
            <a:extLst>
              <a:ext uri="{FF2B5EF4-FFF2-40B4-BE49-F238E27FC236}">
                <a16:creationId xmlns:a16="http://schemas.microsoft.com/office/drawing/2014/main" id="{45FAA481-9BB5-4B87-831E-F62D28A30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33400"/>
            <a:ext cx="6934200" cy="2389188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9" name="Text Box 11">
            <a:extLst>
              <a:ext uri="{FF2B5EF4-FFF2-40B4-BE49-F238E27FC236}">
                <a16:creationId xmlns:a16="http://schemas.microsoft.com/office/drawing/2014/main" id="{B70A3642-28B8-49CB-9669-ED623248A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11/23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>
            <a:extLst>
              <a:ext uri="{FF2B5EF4-FFF2-40B4-BE49-F238E27FC236}">
                <a16:creationId xmlns:a16="http://schemas.microsoft.com/office/drawing/2014/main" id="{50A31C59-9B22-4212-842B-37BC7C300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Text Box 5">
            <a:extLst>
              <a:ext uri="{FF2B5EF4-FFF2-40B4-BE49-F238E27FC236}">
                <a16:creationId xmlns:a16="http://schemas.microsoft.com/office/drawing/2014/main" id="{79D44685-206C-49C7-9A3D-665094CD0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"/>
            <a:ext cx="4343400" cy="1800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Que nome tinha o cavaleiro do cavalo amarelo do quarto         selo e quem o seguia?</a:t>
            </a:r>
          </a:p>
        </p:txBody>
      </p:sp>
      <p:sp>
        <p:nvSpPr>
          <p:cNvPr id="15367" name="Text Box 7">
            <a:extLst>
              <a:ext uri="{FF2B5EF4-FFF2-40B4-BE49-F238E27FC236}">
                <a16:creationId xmlns:a16="http://schemas.microsoft.com/office/drawing/2014/main" id="{D6BE90DF-829D-4F55-98D9-0707776C1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724400"/>
            <a:ext cx="5486400" cy="2035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“Eis um cavalo amarelo e o seu cavaleiro ... chamado morte; e o inferno o estava seguindo” (Apocalipse 6:8).</a:t>
            </a:r>
          </a:p>
        </p:txBody>
      </p:sp>
      <p:sp>
        <p:nvSpPr>
          <p:cNvPr id="15368" name="Text Box 8">
            <a:extLst>
              <a:ext uri="{FF2B5EF4-FFF2-40B4-BE49-F238E27FC236}">
                <a16:creationId xmlns:a16="http://schemas.microsoft.com/office/drawing/2014/main" id="{154EA1DA-87E5-4C83-91E6-512799B4C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475" y="93663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12/23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utoUpdateAnimBg="0"/>
      <p:bldP spid="15367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95" name="Object 11">
            <a:extLst>
              <a:ext uri="{FF2B5EF4-FFF2-40B4-BE49-F238E27FC236}">
                <a16:creationId xmlns:a16="http://schemas.microsoft.com/office/drawing/2014/main" id="{ADC5A033-E493-44D8-8ED2-CE95B29F24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Text Box 5">
            <a:extLst>
              <a:ext uri="{FF2B5EF4-FFF2-40B4-BE49-F238E27FC236}">
                <a16:creationId xmlns:a16="http://schemas.microsoft.com/office/drawing/2014/main" id="{75CF1254-DA6A-4BF0-A736-B0BECFA8C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52400"/>
            <a:ext cx="7696200" cy="2520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Arial Narrow" panose="020B0606020202030204" pitchFamily="34" charset="0"/>
              </a:rPr>
              <a:t>A simbologia expressa a aflição espantosa da época da inquisição predita por Jesus (Mat. 24:21). Corresponde à época do começo da Reforma. Os cristãos paganizados perseguem os remanescentes que se mantêm fiéis à doutrina bíblica. </a:t>
            </a:r>
          </a:p>
        </p:txBody>
      </p:sp>
      <p:sp>
        <p:nvSpPr>
          <p:cNvPr id="16394" name="Text Box 10">
            <a:extLst>
              <a:ext uri="{FF2B5EF4-FFF2-40B4-BE49-F238E27FC236}">
                <a16:creationId xmlns:a16="http://schemas.microsoft.com/office/drawing/2014/main" id="{52497DA3-C894-4000-A49B-D8C9EBDF1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13/23</a:t>
            </a:r>
          </a:p>
        </p:txBody>
      </p:sp>
      <p:pic>
        <p:nvPicPr>
          <p:cNvPr id="16396" name="Picture 12">
            <a:extLst>
              <a:ext uri="{FF2B5EF4-FFF2-40B4-BE49-F238E27FC236}">
                <a16:creationId xmlns:a16="http://schemas.microsoft.com/office/drawing/2014/main" id="{D72C078F-ABF9-40F5-9BB9-F61AD9E74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81300"/>
            <a:ext cx="5334000" cy="40005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7" name="Picture 11">
            <a:extLst>
              <a:ext uri="{FF2B5EF4-FFF2-40B4-BE49-F238E27FC236}">
                <a16:creationId xmlns:a16="http://schemas.microsoft.com/office/drawing/2014/main" id="{34E6574A-D67F-4A11-95E7-43B434B7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Text Box 6">
            <a:extLst>
              <a:ext uri="{FF2B5EF4-FFF2-40B4-BE49-F238E27FC236}">
                <a16:creationId xmlns:a16="http://schemas.microsoft.com/office/drawing/2014/main" id="{6DE927DF-C30E-496C-A18C-1F31807DD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5029200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Quando se abriu o quinto selo, o que João viu debaixo do altar?</a:t>
            </a:r>
          </a:p>
        </p:txBody>
      </p:sp>
      <p:sp>
        <p:nvSpPr>
          <p:cNvPr id="14343" name="Text Box 7">
            <a:extLst>
              <a:ext uri="{FF2B5EF4-FFF2-40B4-BE49-F238E27FC236}">
                <a16:creationId xmlns:a16="http://schemas.microsoft.com/office/drawing/2014/main" id="{D4A705ED-39C3-4F3F-B07E-415604F98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3200"/>
            <a:ext cx="2819400" cy="3933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“...vi debaixo do altar as almas daqueles que tinham sido mortos por causa da palavra de Deus e por causa do testemunho que sustentavam..         A cada um deles foi dada uma vestidura branca...” </a:t>
            </a:r>
          </a:p>
        </p:txBody>
      </p:sp>
      <p:sp>
        <p:nvSpPr>
          <p:cNvPr id="14344" name="Text Box 8">
            <a:extLst>
              <a:ext uri="{FF2B5EF4-FFF2-40B4-BE49-F238E27FC236}">
                <a16:creationId xmlns:a16="http://schemas.microsoft.com/office/drawing/2014/main" id="{5073B721-D573-4687-B728-5AF69DB8A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73250"/>
            <a:ext cx="3124200" cy="501650"/>
          </a:xfrm>
          <a:prstGeom prst="rect">
            <a:avLst/>
          </a:prstGeom>
          <a:solidFill>
            <a:schemeClr val="tx1"/>
          </a:solidFill>
          <a:ln w="12700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600" b="1">
                <a:solidFill>
                  <a:srgbClr val="FFCC99"/>
                </a:solidFill>
                <a:latin typeface="Arial" panose="020B0604020202020204" pitchFamily="34" charset="0"/>
              </a:rPr>
              <a:t>Apocalipse 6:9-11</a:t>
            </a:r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DF8E189F-F498-4FB1-904A-03B3D554A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93663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14/23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utoUpdateAnimBg="0"/>
      <p:bldP spid="14343" grpId="0" autoUpdateAnimBg="0"/>
      <p:bldP spid="14344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21" name="Object 9">
            <a:extLst>
              <a:ext uri="{FF2B5EF4-FFF2-40B4-BE49-F238E27FC236}">
                <a16:creationId xmlns:a16="http://schemas.microsoft.com/office/drawing/2014/main" id="{57C22A5C-24B5-4E60-B4DE-63E3103C84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Text Box 5">
            <a:extLst>
              <a:ext uri="{FF2B5EF4-FFF2-40B4-BE49-F238E27FC236}">
                <a16:creationId xmlns:a16="http://schemas.microsoft.com/office/drawing/2014/main" id="{B32A0E72-416E-4C22-88EC-B4792C5F0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09600"/>
            <a:ext cx="7620000" cy="4997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O sangue dos mártires do pequeno remanescente fiel que não aceitou a paganização cultural é derramado como um sacrifício ao pé do altar. Esse sangue simbolicamente clama a Deus, como o fez o sangue de Abel que foi morto pelo irmão (Gên. 4:10). Esses mártires devem descansar por um pouco mais de tempo na sepultura, até que Jesus venha e lhes dê a recompensa (Heb. 11:39 e 40).</a:t>
            </a:r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D4E02235-D850-416F-A71D-8BD2B7915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15/23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8" name="Picture 10">
            <a:extLst>
              <a:ext uri="{FF2B5EF4-FFF2-40B4-BE49-F238E27FC236}">
                <a16:creationId xmlns:a16="http://schemas.microsoft.com/office/drawing/2014/main" id="{6DF70F9C-8C7B-428E-A138-E4767EC9D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Text Box 5">
            <a:extLst>
              <a:ext uri="{FF2B5EF4-FFF2-40B4-BE49-F238E27FC236}">
                <a16:creationId xmlns:a16="http://schemas.microsoft.com/office/drawing/2014/main" id="{B7234523-953F-46DC-9296-CAB83FF63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75" y="1965325"/>
            <a:ext cx="6934200" cy="25304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8000" b="1">
                <a:solidFill>
                  <a:schemeClr val="bg1"/>
                </a:solidFill>
                <a:latin typeface="Tahoma" panose="020B0604030504040204" pitchFamily="34" charset="0"/>
              </a:rPr>
              <a:t>O FIM SE APROXIMA</a:t>
            </a:r>
          </a:p>
        </p:txBody>
      </p:sp>
      <p:sp>
        <p:nvSpPr>
          <p:cNvPr id="17417" name="Text Box 9">
            <a:extLst>
              <a:ext uri="{FF2B5EF4-FFF2-40B4-BE49-F238E27FC236}">
                <a16:creationId xmlns:a16="http://schemas.microsoft.com/office/drawing/2014/main" id="{CE57B298-89CC-4908-B0D3-6DCDAEA47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475" y="93663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16/23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46" name="Object 14">
            <a:extLst>
              <a:ext uri="{FF2B5EF4-FFF2-40B4-BE49-F238E27FC236}">
                <a16:creationId xmlns:a16="http://schemas.microsoft.com/office/drawing/2014/main" id="{C3119DB5-BADE-4616-BD43-71A863D8E6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7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Text Box 5">
            <a:extLst>
              <a:ext uri="{FF2B5EF4-FFF2-40B4-BE49-F238E27FC236}">
                <a16:creationId xmlns:a16="http://schemas.microsoft.com/office/drawing/2014/main" id="{417E74BB-F706-44A7-99CE-822289ECE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588" y="227013"/>
            <a:ext cx="7034212" cy="13731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Quais são os quatro acontecimentos que dão abertura ao sexto selo (tempo do fim)?</a:t>
            </a:r>
          </a:p>
        </p:txBody>
      </p:sp>
      <p:pic>
        <p:nvPicPr>
          <p:cNvPr id="18443" name="Picture 11">
            <a:extLst>
              <a:ext uri="{FF2B5EF4-FFF2-40B4-BE49-F238E27FC236}">
                <a16:creationId xmlns:a16="http://schemas.microsoft.com/office/drawing/2014/main" id="{07DA2480-3BBF-4B16-8179-2D6491D95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790950"/>
            <a:ext cx="3429000" cy="2571750"/>
          </a:xfrm>
          <a:prstGeom prst="rect">
            <a:avLst/>
          </a:prstGeom>
          <a:solidFill>
            <a:srgbClr val="FFFF00"/>
          </a:solidFill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4" name="Picture 12">
            <a:extLst>
              <a:ext uri="{FF2B5EF4-FFF2-40B4-BE49-F238E27FC236}">
                <a16:creationId xmlns:a16="http://schemas.microsoft.com/office/drawing/2014/main" id="{055BCC07-5210-416E-85AA-0A4DCA35E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00200"/>
            <a:ext cx="3276600" cy="245745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Text Box 6">
            <a:extLst>
              <a:ext uri="{FF2B5EF4-FFF2-40B4-BE49-F238E27FC236}">
                <a16:creationId xmlns:a16="http://schemas.microsoft.com/office/drawing/2014/main" id="{C3184653-ABAE-446C-B6BA-9F4780B58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860550"/>
            <a:ext cx="3048000" cy="501650"/>
          </a:xfrm>
          <a:prstGeom prst="rect">
            <a:avLst/>
          </a:prstGeom>
          <a:solidFill>
            <a:schemeClr val="tx1"/>
          </a:solidFill>
          <a:ln w="12700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600" b="1">
                <a:solidFill>
                  <a:srgbClr val="FFCC99"/>
                </a:solidFill>
                <a:latin typeface="Arial Narrow" panose="020B0606020202030204" pitchFamily="34" charset="0"/>
              </a:rPr>
              <a:t>Apocalipse 6:12 e 13</a:t>
            </a:r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id="{ACEB9D2A-463D-4713-B90A-9480F0C92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413" y="2590800"/>
            <a:ext cx="44196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CCFF33"/>
                </a:solidFill>
                <a:latin typeface="Arial" panose="020B0604020202020204" pitchFamily="34" charset="0"/>
              </a:rPr>
              <a:t>1.</a:t>
            </a: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 Grande terremoto</a:t>
            </a:r>
          </a:p>
        </p:txBody>
      </p:sp>
      <p:sp>
        <p:nvSpPr>
          <p:cNvPr id="18440" name="Text Box 8">
            <a:extLst>
              <a:ext uri="{FF2B5EF4-FFF2-40B4-BE49-F238E27FC236}">
                <a16:creationId xmlns:a16="http://schemas.microsoft.com/office/drawing/2014/main" id="{8F7AB9C5-F38E-4227-AEE4-294322AA1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3443288"/>
            <a:ext cx="441960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CCFF33"/>
                </a:solidFill>
                <a:latin typeface="Arial" panose="020B0604020202020204" pitchFamily="34" charset="0"/>
              </a:rPr>
              <a:t>2.</a:t>
            </a: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 Escurecimento do Sol</a:t>
            </a:r>
          </a:p>
        </p:txBody>
      </p:sp>
      <p:sp>
        <p:nvSpPr>
          <p:cNvPr id="18441" name="Text Box 9">
            <a:extLst>
              <a:ext uri="{FF2B5EF4-FFF2-40B4-BE49-F238E27FC236}">
                <a16:creationId xmlns:a16="http://schemas.microsoft.com/office/drawing/2014/main" id="{ABCD7B4F-438A-4216-A78C-9D4203C5C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267200"/>
            <a:ext cx="44196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CCFF33"/>
                </a:solidFill>
                <a:latin typeface="Arial" panose="020B0604020202020204" pitchFamily="34" charset="0"/>
              </a:rPr>
              <a:t>3.</a:t>
            </a: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 Lua como sangue</a:t>
            </a:r>
          </a:p>
        </p:txBody>
      </p:sp>
      <p:sp>
        <p:nvSpPr>
          <p:cNvPr id="18442" name="Text Box 10">
            <a:extLst>
              <a:ext uri="{FF2B5EF4-FFF2-40B4-BE49-F238E27FC236}">
                <a16:creationId xmlns:a16="http://schemas.microsoft.com/office/drawing/2014/main" id="{571D42DF-120C-45C8-9BB2-5421E2EBA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119688"/>
            <a:ext cx="441960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CCFF33"/>
                </a:solidFill>
                <a:latin typeface="Arial" panose="020B0604020202020204" pitchFamily="34" charset="0"/>
              </a:rPr>
              <a:t>4.</a:t>
            </a: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 Queda das estrelas</a:t>
            </a:r>
          </a:p>
        </p:txBody>
      </p:sp>
      <p:sp>
        <p:nvSpPr>
          <p:cNvPr id="18445" name="Text Box 13">
            <a:extLst>
              <a:ext uri="{FF2B5EF4-FFF2-40B4-BE49-F238E27FC236}">
                <a16:creationId xmlns:a16="http://schemas.microsoft.com/office/drawing/2014/main" id="{CBD93197-5B25-4124-9399-89D760542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17/23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utoUpdateAnimBg="0"/>
      <p:bldP spid="18438" grpId="0" animBg="1" autoUpdateAnimBg="0"/>
      <p:bldP spid="18439" grpId="0" autoUpdateAnimBg="0"/>
      <p:bldP spid="18440" grpId="0" autoUpdateAnimBg="0"/>
      <p:bldP spid="18441" grpId="0" autoUpdateAnimBg="0"/>
      <p:bldP spid="1844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67" name="Object 11">
            <a:extLst>
              <a:ext uri="{FF2B5EF4-FFF2-40B4-BE49-F238E27FC236}">
                <a16:creationId xmlns:a16="http://schemas.microsoft.com/office/drawing/2014/main" id="{E94A4B13-4ECF-42C2-BD39-9C01EF389E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8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Text Box 5">
            <a:extLst>
              <a:ext uri="{FF2B5EF4-FFF2-40B4-BE49-F238E27FC236}">
                <a16:creationId xmlns:a16="http://schemas.microsoft.com/office/drawing/2014/main" id="{6679ECB7-A057-47B1-99CD-FE1D5732A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04800"/>
            <a:ext cx="7772400" cy="2100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Arial Narrow" panose="020B0606020202030204" pitchFamily="34" charset="0"/>
              </a:rPr>
              <a:t>O grande terremoto tem sido identificado por muitos teólogos como o grande terremoto de Lisboa, de 1º de novembro de 1755. O escurecimento do Sol ocorreu em 19 de maio de 1780. E a Lua se tornou como sangue na noite do mesmo dia.            A chuva de estrelas foi em 13 de novembro de 1833. </a:t>
            </a:r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55D913E1-7D21-4060-B0B9-B3204AD35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90800"/>
            <a:ext cx="6248400" cy="402590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6" name="Text Box 10">
            <a:extLst>
              <a:ext uri="{FF2B5EF4-FFF2-40B4-BE49-F238E27FC236}">
                <a16:creationId xmlns:a16="http://schemas.microsoft.com/office/drawing/2014/main" id="{C22813A3-4E37-46A4-9ECF-37A88B9C2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18/23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9" name="Picture 15">
            <a:extLst>
              <a:ext uri="{FF2B5EF4-FFF2-40B4-BE49-F238E27FC236}">
                <a16:creationId xmlns:a16="http://schemas.microsoft.com/office/drawing/2014/main" id="{02403E06-05D5-41E5-8D85-782378A24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9" name="Text Box 5">
            <a:extLst>
              <a:ext uri="{FF2B5EF4-FFF2-40B4-BE49-F238E27FC236}">
                <a16:creationId xmlns:a16="http://schemas.microsoft.com/office/drawing/2014/main" id="{02AA770D-8A3D-4A7E-9E7B-284A8D82D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685800"/>
            <a:ext cx="4724400" cy="1552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Que outros sinais nos ajudam a distinguir em que altura do tempo do fim nos encontramos?</a:t>
            </a:r>
          </a:p>
        </p:txBody>
      </p:sp>
      <p:sp>
        <p:nvSpPr>
          <p:cNvPr id="21510" name="Text Box 6">
            <a:extLst>
              <a:ext uri="{FF2B5EF4-FFF2-40B4-BE49-F238E27FC236}">
                <a16:creationId xmlns:a16="http://schemas.microsoft.com/office/drawing/2014/main" id="{39E92A8A-3714-4F95-9C9B-29E5AAD5B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590800"/>
            <a:ext cx="3429000" cy="31480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sz="2600" b="1">
                <a:solidFill>
                  <a:schemeClr val="bg1"/>
                </a:solidFill>
                <a:latin typeface="Arial Narrow" panose="020B0606020202030204" pitchFamily="34" charset="0"/>
              </a:rPr>
              <a:t>Guerras (Mat. 24:7); calamidades e terremotos (Mat. 24:7); luta entre o capital e o trabalho (Tia. 5:1-8); comportamento social distorcido (II Tim. 3:1-5).</a:t>
            </a:r>
          </a:p>
        </p:txBody>
      </p:sp>
      <p:sp>
        <p:nvSpPr>
          <p:cNvPr id="21514" name="Text Box 10">
            <a:extLst>
              <a:ext uri="{FF2B5EF4-FFF2-40B4-BE49-F238E27FC236}">
                <a16:creationId xmlns:a16="http://schemas.microsoft.com/office/drawing/2014/main" id="{978F94B6-4ED6-4400-8CFD-2610C6037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19/23</a:t>
            </a:r>
          </a:p>
        </p:txBody>
      </p:sp>
      <p:pic>
        <p:nvPicPr>
          <p:cNvPr id="21517" name="Picture 13">
            <a:extLst>
              <a:ext uri="{FF2B5EF4-FFF2-40B4-BE49-F238E27FC236}">
                <a16:creationId xmlns:a16="http://schemas.microsoft.com/office/drawing/2014/main" id="{32ED6710-12DC-48E8-A7B3-C398E5D99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22098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utoUpdateAnimBg="0"/>
      <p:bldP spid="2151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69FFE06-9030-4E57-B9F8-839DDF48B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C46AEFC2-1620-400A-A2EC-118B613CF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57200"/>
            <a:ext cx="8001000" cy="594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5944AED8-3C53-480F-8D33-E59847CA2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0"/>
            <a:ext cx="8305800" cy="4572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81" name="Text Box 5">
            <a:extLst>
              <a:ext uri="{FF2B5EF4-FFF2-40B4-BE49-F238E27FC236}">
                <a16:creationId xmlns:a16="http://schemas.microsoft.com/office/drawing/2014/main" id="{F241C672-A829-41B4-96AE-5498014CD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6096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  <a:t>Revisão - Lição 8</a:t>
            </a: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780F32E2-1C05-4100-9FD6-A5228B692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50950"/>
            <a:ext cx="1143000" cy="4921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C65FFE92-FF32-471D-AF1E-950E61E72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50950"/>
            <a:ext cx="2286000" cy="609600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84" name="Text Box 8">
            <a:extLst>
              <a:ext uri="{FF2B5EF4-FFF2-40B4-BE49-F238E27FC236}">
                <a16:creationId xmlns:a16="http://schemas.microsoft.com/office/drawing/2014/main" id="{EE2D9049-48B3-4E4C-9586-471D74F48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63" y="121920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latin typeface="Tahoma" panose="020B0604030504040204" pitchFamily="34" charset="0"/>
              </a:rPr>
              <a:t>V</a:t>
            </a:r>
          </a:p>
        </p:txBody>
      </p:sp>
      <p:sp>
        <p:nvSpPr>
          <p:cNvPr id="24585" name="Text Box 9">
            <a:extLst>
              <a:ext uri="{FF2B5EF4-FFF2-40B4-BE49-F238E27FC236}">
                <a16:creationId xmlns:a16="http://schemas.microsoft.com/office/drawing/2014/main" id="{9AE5885E-E4ED-4587-89A3-6C39C61F2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233488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latin typeface="Tahoma" panose="020B0604030504040204" pitchFamily="34" charset="0"/>
              </a:rPr>
              <a:t>F</a:t>
            </a:r>
          </a:p>
        </p:txBody>
      </p:sp>
      <p:sp>
        <p:nvSpPr>
          <p:cNvPr id="24586" name="Rectangle 10">
            <a:extLst>
              <a:ext uri="{FF2B5EF4-FFF2-40B4-BE49-F238E27FC236}">
                <a16:creationId xmlns:a16="http://schemas.microsoft.com/office/drawing/2014/main" id="{52AD5128-A7CD-4A04-8263-1F7DF94F9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250950"/>
            <a:ext cx="1143000" cy="4921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87" name="Text Box 11">
            <a:extLst>
              <a:ext uri="{FF2B5EF4-FFF2-40B4-BE49-F238E27FC236}">
                <a16:creationId xmlns:a16="http://schemas.microsoft.com/office/drawing/2014/main" id="{30D0260C-D28F-4A7B-B279-8A8B2364E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676400"/>
            <a:ext cx="480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1.</a:t>
            </a:r>
            <a:r>
              <a:rPr lang="pt-BR" altLang="pt-BR">
                <a:latin typeface="Tahoma" panose="020B0604030504040204" pitchFamily="34" charset="0"/>
              </a:rPr>
              <a:t> Segundo a Bíblia, devemos resistir ao diabo, firmes na fé.</a:t>
            </a:r>
          </a:p>
        </p:txBody>
      </p:sp>
      <p:sp>
        <p:nvSpPr>
          <p:cNvPr id="24588" name="Text Box 12">
            <a:extLst>
              <a:ext uri="{FF2B5EF4-FFF2-40B4-BE49-F238E27FC236}">
                <a16:creationId xmlns:a16="http://schemas.microsoft.com/office/drawing/2014/main" id="{8E306161-53AB-4A69-90E7-F2301D86A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20950"/>
            <a:ext cx="510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2.</a:t>
            </a:r>
            <a:r>
              <a:rPr lang="pt-BR" altLang="pt-BR">
                <a:latin typeface="Tahoma" panose="020B0604030504040204" pitchFamily="34" charset="0"/>
              </a:rPr>
              <a:t> O Novo Testamento diz que a desobediência à lei é pecado.</a:t>
            </a:r>
          </a:p>
        </p:txBody>
      </p:sp>
      <p:sp>
        <p:nvSpPr>
          <p:cNvPr id="24589" name="Text Box 13">
            <a:extLst>
              <a:ext uri="{FF2B5EF4-FFF2-40B4-BE49-F238E27FC236}">
                <a16:creationId xmlns:a16="http://schemas.microsoft.com/office/drawing/2014/main" id="{964113A8-8E3E-489B-91FB-960EFB8D1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384550"/>
            <a:ext cx="5105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3.</a:t>
            </a:r>
            <a:r>
              <a:rPr lang="pt-BR" altLang="pt-BR">
                <a:latin typeface="Tahoma" panose="020B0604030504040204" pitchFamily="34" charset="0"/>
              </a:rPr>
              <a:t> As duas características do remanescente fiel são: guardam os mandamentos e têm a fé de Jesus.</a:t>
            </a:r>
          </a:p>
        </p:txBody>
      </p:sp>
      <p:sp>
        <p:nvSpPr>
          <p:cNvPr id="24590" name="Text Box 14">
            <a:extLst>
              <a:ext uri="{FF2B5EF4-FFF2-40B4-BE49-F238E27FC236}">
                <a16:creationId xmlns:a16="http://schemas.microsoft.com/office/drawing/2014/main" id="{942F6BB0-ACE5-4F6B-9FD7-3276CE141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3" y="4587875"/>
            <a:ext cx="50879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4.</a:t>
            </a:r>
            <a:r>
              <a:rPr lang="pt-BR" altLang="pt-BR">
                <a:latin typeface="Tahoma" panose="020B0604030504040204" pitchFamily="34" charset="0"/>
              </a:rPr>
              <a:t> O primeiro passo para o perdão é nos arrependermos do pecado.</a:t>
            </a:r>
          </a:p>
        </p:txBody>
      </p:sp>
      <p:sp>
        <p:nvSpPr>
          <p:cNvPr id="24591" name="Text Box 15">
            <a:extLst>
              <a:ext uri="{FF2B5EF4-FFF2-40B4-BE49-F238E27FC236}">
                <a16:creationId xmlns:a16="http://schemas.microsoft.com/office/drawing/2014/main" id="{350A0099-2589-40CF-AADA-B668F3955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441950"/>
            <a:ext cx="480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5.</a:t>
            </a:r>
            <a:r>
              <a:rPr lang="pt-BR" altLang="pt-BR">
                <a:latin typeface="Tahoma" panose="020B0604030504040204" pitchFamily="34" charset="0"/>
              </a:rPr>
              <a:t> Deus promete a coroa da vida ao que for fiel até a morte.</a:t>
            </a:r>
          </a:p>
        </p:txBody>
      </p:sp>
      <p:sp>
        <p:nvSpPr>
          <p:cNvPr id="24592" name="Text Box 16">
            <a:extLst>
              <a:ext uri="{FF2B5EF4-FFF2-40B4-BE49-F238E27FC236}">
                <a16:creationId xmlns:a16="http://schemas.microsoft.com/office/drawing/2014/main" id="{8059B013-4B10-4343-AA39-BB67A0A85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8" y="18288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24593" name="Text Box 17">
            <a:extLst>
              <a:ext uri="{FF2B5EF4-FFF2-40B4-BE49-F238E27FC236}">
                <a16:creationId xmlns:a16="http://schemas.microsoft.com/office/drawing/2014/main" id="{BEF4BDC2-A6CB-4B5C-86F5-9EB35B8CA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9525" y="25908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24594" name="Text Box 18">
            <a:extLst>
              <a:ext uri="{FF2B5EF4-FFF2-40B4-BE49-F238E27FC236}">
                <a16:creationId xmlns:a16="http://schemas.microsoft.com/office/drawing/2014/main" id="{6D047F34-6B2B-47C3-B195-5DCD39A80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9525" y="361473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24595" name="Text Box 19">
            <a:extLst>
              <a:ext uri="{FF2B5EF4-FFF2-40B4-BE49-F238E27FC236}">
                <a16:creationId xmlns:a16="http://schemas.microsoft.com/office/drawing/2014/main" id="{AF345D92-51D5-4140-96C1-A893E0C3C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7386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24596" name="Text Box 20">
            <a:extLst>
              <a:ext uri="{FF2B5EF4-FFF2-40B4-BE49-F238E27FC236}">
                <a16:creationId xmlns:a16="http://schemas.microsoft.com/office/drawing/2014/main" id="{6FFA01D8-E10D-490C-BBE6-8BC6CF956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5768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7" grpId="0" autoUpdateAnimBg="0"/>
      <p:bldP spid="24588" grpId="0" autoUpdateAnimBg="0"/>
      <p:bldP spid="24589" grpId="0" autoUpdateAnimBg="0"/>
      <p:bldP spid="24590" grpId="0" autoUpdateAnimBg="0"/>
      <p:bldP spid="24591" grpId="0" autoUpdateAnimBg="0"/>
      <p:bldP spid="24592" grpId="0" autoUpdateAnimBg="0"/>
      <p:bldP spid="24593" grpId="0" autoUpdateAnimBg="0"/>
      <p:bldP spid="24594" grpId="0" autoUpdateAnimBg="0"/>
      <p:bldP spid="24595" grpId="0" autoUpdateAnimBg="0"/>
      <p:bldP spid="2459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>
            <a:extLst>
              <a:ext uri="{FF2B5EF4-FFF2-40B4-BE49-F238E27FC236}">
                <a16:creationId xmlns:a16="http://schemas.microsoft.com/office/drawing/2014/main" id="{8FFBC989-7C4C-4187-8014-62E0D5130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 Box 5">
            <a:extLst>
              <a:ext uri="{FF2B5EF4-FFF2-40B4-BE49-F238E27FC236}">
                <a16:creationId xmlns:a16="http://schemas.microsoft.com/office/drawing/2014/main" id="{F4BB7806-F58F-4F9A-ADBD-5CB7E18AD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62175"/>
            <a:ext cx="7696200" cy="2105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600" b="1">
                <a:solidFill>
                  <a:schemeClr val="bg1"/>
                </a:solidFill>
                <a:latin typeface="Tahoma" panose="020B0604030504040204" pitchFamily="34" charset="0"/>
              </a:rPr>
              <a:t>EIS QUE VEM COM AS NUVENS</a:t>
            </a:r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06F668DF-A54D-4042-B49C-523ADF2CA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475" y="93663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20/23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42" name="Object 14">
            <a:extLst>
              <a:ext uri="{FF2B5EF4-FFF2-40B4-BE49-F238E27FC236}">
                <a16:creationId xmlns:a16="http://schemas.microsoft.com/office/drawing/2014/main" id="{A0AB0C85-1048-468D-8673-D89B9A86AC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3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3" name="Text Box 5">
            <a:extLst>
              <a:ext uri="{FF2B5EF4-FFF2-40B4-BE49-F238E27FC236}">
                <a16:creationId xmlns:a16="http://schemas.microsoft.com/office/drawing/2014/main" id="{2BF58B3B-F911-47A4-8675-8CF80124F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28600"/>
            <a:ext cx="7086600" cy="1846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300" b="1">
                <a:solidFill>
                  <a:srgbClr val="FFFF00"/>
                </a:solidFill>
                <a:latin typeface="Tahoma" panose="020B0604030504040204" pitchFamily="34" charset="0"/>
              </a:rPr>
              <a:t>Antes de abrir-se o sétimo selo (a 2ª vinda de Cristo), Jesus interrompe a profecia e dedica todo o capítulo 7 para explicar quem são os que serão salvos. O que farão os anjos na fronte dos servos de Deus?</a:t>
            </a:r>
          </a:p>
        </p:txBody>
      </p:sp>
      <p:sp>
        <p:nvSpPr>
          <p:cNvPr id="22534" name="Text Box 6">
            <a:extLst>
              <a:ext uri="{FF2B5EF4-FFF2-40B4-BE49-F238E27FC236}">
                <a16:creationId xmlns:a16="http://schemas.microsoft.com/office/drawing/2014/main" id="{AC59AABA-84A7-4D93-B4F3-F9283413A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124200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/>
          </a:p>
        </p:txBody>
      </p:sp>
      <p:pic>
        <p:nvPicPr>
          <p:cNvPr id="22537" name="Picture 9">
            <a:extLst>
              <a:ext uri="{FF2B5EF4-FFF2-40B4-BE49-F238E27FC236}">
                <a16:creationId xmlns:a16="http://schemas.microsoft.com/office/drawing/2014/main" id="{408D6D22-244D-4406-B366-C443ACC7D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47950"/>
            <a:ext cx="4419600" cy="2976563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5" name="Text Box 7">
            <a:extLst>
              <a:ext uri="{FF2B5EF4-FFF2-40B4-BE49-F238E27FC236}">
                <a16:creationId xmlns:a16="http://schemas.microsoft.com/office/drawing/2014/main" id="{EC470C9D-6D51-43A8-A181-78A65100D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286000"/>
            <a:ext cx="3505200" cy="3549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05000"/>
              </a:lnSpc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“Vi outro anjo ... dizendo: Não danifiqueis nem a terra, nem o mar, nem as árvores, até selarmos na fronte os servos do nosso Deus” (Apocalipse       7:2 e 3).</a:t>
            </a:r>
          </a:p>
        </p:txBody>
      </p:sp>
      <p:sp>
        <p:nvSpPr>
          <p:cNvPr id="22536" name="Text Box 8">
            <a:extLst>
              <a:ext uri="{FF2B5EF4-FFF2-40B4-BE49-F238E27FC236}">
                <a16:creationId xmlns:a16="http://schemas.microsoft.com/office/drawing/2014/main" id="{BF928CE2-7519-4DB0-88CA-BEEE4F08C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003925"/>
            <a:ext cx="7239000" cy="4270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200" b="1">
                <a:solidFill>
                  <a:srgbClr val="FFFFCC"/>
                </a:solidFill>
                <a:latin typeface="Arial Narrow" panose="020B0606020202030204" pitchFamily="34" charset="0"/>
              </a:rPr>
              <a:t>No próximo estudo analisaremos que selo é este.</a:t>
            </a:r>
          </a:p>
        </p:txBody>
      </p:sp>
      <p:sp>
        <p:nvSpPr>
          <p:cNvPr id="22541" name="Text Box 13">
            <a:extLst>
              <a:ext uri="{FF2B5EF4-FFF2-40B4-BE49-F238E27FC236}">
                <a16:creationId xmlns:a16="http://schemas.microsoft.com/office/drawing/2014/main" id="{A2622B47-16F5-4664-82E0-852D8C211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21/23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utoUpdateAnimBg="0"/>
      <p:bldP spid="22535" grpId="0" autoUpdateAnimBg="0"/>
      <p:bldP spid="2253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64" name="Object 12">
            <a:extLst>
              <a:ext uri="{FF2B5EF4-FFF2-40B4-BE49-F238E27FC236}">
                <a16:creationId xmlns:a16="http://schemas.microsoft.com/office/drawing/2014/main" id="{F61558A1-348E-4C85-9A06-B2FFDB2A2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5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7" name="Text Box 5">
            <a:extLst>
              <a:ext uri="{FF2B5EF4-FFF2-40B4-BE49-F238E27FC236}">
                <a16:creationId xmlns:a16="http://schemas.microsoft.com/office/drawing/2014/main" id="{8A8436E4-19B3-4A88-879D-723DF8B14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57200"/>
            <a:ext cx="7467600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O que João viu acontecer no Céu ao abrir-se o sétimo selo?</a:t>
            </a:r>
          </a:p>
        </p:txBody>
      </p:sp>
      <p:sp>
        <p:nvSpPr>
          <p:cNvPr id="23558" name="Text Box 6">
            <a:extLst>
              <a:ext uri="{FF2B5EF4-FFF2-40B4-BE49-F238E27FC236}">
                <a16:creationId xmlns:a16="http://schemas.microsoft.com/office/drawing/2014/main" id="{6DD879EC-7D6D-4165-8717-EE2CDC761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981200"/>
            <a:ext cx="2895600" cy="34559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5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“Quando o Cordeiro abriu o sétimo selo, houve silêncio no Céu cerca de meia hora” </a:t>
            </a: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(Apocalipse 8:1).</a:t>
            </a:r>
            <a:endParaRPr lang="pt-BR" altLang="pt-BR" sz="2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3559" name="Picture 7">
            <a:extLst>
              <a:ext uri="{FF2B5EF4-FFF2-40B4-BE49-F238E27FC236}">
                <a16:creationId xmlns:a16="http://schemas.microsoft.com/office/drawing/2014/main" id="{AE9D193B-53F0-4103-A9AD-590A176EF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2759075"/>
            <a:ext cx="4714875" cy="3794125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3" name="Text Box 11">
            <a:extLst>
              <a:ext uri="{FF2B5EF4-FFF2-40B4-BE49-F238E27FC236}">
                <a16:creationId xmlns:a16="http://schemas.microsoft.com/office/drawing/2014/main" id="{1BB3DDBC-4644-4238-AE79-2104EDBEC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22/23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utoUpdateAnimBg="0"/>
      <p:bldP spid="23558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32" name="Object 12">
            <a:extLst>
              <a:ext uri="{FF2B5EF4-FFF2-40B4-BE49-F238E27FC236}">
                <a16:creationId xmlns:a16="http://schemas.microsoft.com/office/drawing/2014/main" id="{01EEF0C3-FCA0-4019-9534-F9D6F69F62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9" name="Picture 9">
            <a:extLst>
              <a:ext uri="{FF2B5EF4-FFF2-40B4-BE49-F238E27FC236}">
                <a16:creationId xmlns:a16="http://schemas.microsoft.com/office/drawing/2014/main" id="{832D32B8-539C-4A34-B51C-246E9C0F6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76400"/>
            <a:ext cx="6400800" cy="480060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30" name="Text Box 10">
            <a:extLst>
              <a:ext uri="{FF2B5EF4-FFF2-40B4-BE49-F238E27FC236}">
                <a16:creationId xmlns:a16="http://schemas.microsoft.com/office/drawing/2014/main" id="{ECD45B4E-9753-4C83-A87A-290CAF709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1044575"/>
            <a:ext cx="54864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Próximo estudo:</a:t>
            </a:r>
          </a:p>
        </p:txBody>
      </p:sp>
      <p:sp>
        <p:nvSpPr>
          <p:cNvPr id="5131" name="Text Box 11">
            <a:extLst>
              <a:ext uri="{FF2B5EF4-FFF2-40B4-BE49-F238E27FC236}">
                <a16:creationId xmlns:a16="http://schemas.microsoft.com/office/drawing/2014/main" id="{75BBA536-669E-4EDD-AEAB-DF863C36D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676400"/>
            <a:ext cx="39624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4000" b="1">
                <a:solidFill>
                  <a:schemeClr val="bg1"/>
                </a:solidFill>
                <a:latin typeface="Tahoma" panose="020B0604030504040204" pitchFamily="34" charset="0"/>
              </a:rPr>
              <a:t>O selo de Deus no Apocalipse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 autoUpdateAnimBg="0"/>
      <p:bldP spid="513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>
            <a:extLst>
              <a:ext uri="{FF2B5EF4-FFF2-40B4-BE49-F238E27FC236}">
                <a16:creationId xmlns:a16="http://schemas.microsoft.com/office/drawing/2014/main" id="{9C9484F3-E6C5-4912-B2E5-651EB5E8B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7" name="Text Box 5">
            <a:extLst>
              <a:ext uri="{FF2B5EF4-FFF2-40B4-BE49-F238E27FC236}">
                <a16:creationId xmlns:a16="http://schemas.microsoft.com/office/drawing/2014/main" id="{946F44E0-AAFC-49B2-9E3F-AE122DC1F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3/23</a:t>
            </a:r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id="{58BE6220-C427-4A0C-ABF8-C4837AED3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156075"/>
            <a:ext cx="7315200" cy="2473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600" b="1">
                <a:solidFill>
                  <a:srgbClr val="FFFF00"/>
                </a:solidFill>
                <a:latin typeface="Arial Narrow" panose="020B0606020202030204" pitchFamily="34" charset="0"/>
              </a:rPr>
              <a:t>Os sete selos, os quatro cavalos e os quatro cavaleiros do Apocalipse fazem parte de uma mesma profecia.     Os quatro cavaleiros aparecem nos quatro primeiros selos. Eles profetizam as características básicas dos sete períodos pelos quais passaria a igreja desde        sua fundação até a segunda vinda de Cristo.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11">
            <a:extLst>
              <a:ext uri="{FF2B5EF4-FFF2-40B4-BE49-F238E27FC236}">
                <a16:creationId xmlns:a16="http://schemas.microsoft.com/office/drawing/2014/main" id="{8DD7E99A-BA02-48B0-855D-A574926FE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" name="Text Box 6">
            <a:extLst>
              <a:ext uri="{FF2B5EF4-FFF2-40B4-BE49-F238E27FC236}">
                <a16:creationId xmlns:a16="http://schemas.microsoft.com/office/drawing/2014/main" id="{14721CDA-591D-4242-8D79-2FE108CB1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286000"/>
            <a:ext cx="6934200" cy="25304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8000" b="1">
                <a:solidFill>
                  <a:schemeClr val="bg1"/>
                </a:solidFill>
                <a:latin typeface="Tahoma" panose="020B0604030504040204" pitchFamily="34" charset="0"/>
              </a:rPr>
              <a:t>A DOUTRINA PURA</a:t>
            </a:r>
          </a:p>
        </p:txBody>
      </p:sp>
      <p:sp>
        <p:nvSpPr>
          <p:cNvPr id="4106" name="Text Box 10">
            <a:extLst>
              <a:ext uri="{FF2B5EF4-FFF2-40B4-BE49-F238E27FC236}">
                <a16:creationId xmlns:a16="http://schemas.microsoft.com/office/drawing/2014/main" id="{707029F1-90D8-409A-9264-3F11BEDC0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325" y="93663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4/23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>
            <a:extLst>
              <a:ext uri="{FF2B5EF4-FFF2-40B4-BE49-F238E27FC236}">
                <a16:creationId xmlns:a16="http://schemas.microsoft.com/office/drawing/2014/main" id="{E5FC2A42-A878-46D7-BB4C-672FF8C7B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7650E0D2-FEB2-4A2F-8F3C-509C59AD7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4343400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Quais são as características básicas             do primeiro selo?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B0269DAE-55CC-4B51-9395-2E714B95E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289550"/>
            <a:ext cx="8077200" cy="1416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“...um cavalo branco [pureza] e o seu cavaleiro com um arco, e foi-lhe dada uma coroa [luta e vitória]; e ele saiu vencendo e para vencer” (Apocalipse 6:1 e 2).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BF3E90BB-9BE2-4216-898D-C2D73D507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325" y="93663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5/23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utoUpdateAnimBg="0"/>
      <p:bldP spid="6150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9" name="Object 11">
            <a:extLst>
              <a:ext uri="{FF2B5EF4-FFF2-40B4-BE49-F238E27FC236}">
                <a16:creationId xmlns:a16="http://schemas.microsoft.com/office/drawing/2014/main" id="{107136BC-E475-4C95-AEE8-5D7AFD334B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5">
            <a:extLst>
              <a:ext uri="{FF2B5EF4-FFF2-40B4-BE49-F238E27FC236}">
                <a16:creationId xmlns:a16="http://schemas.microsoft.com/office/drawing/2014/main" id="{614A2792-A7AD-43B4-A5C1-48AA8A36A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1600200"/>
            <a:ext cx="3886200" cy="431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05000"/>
              </a:lnSpc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Três mil conversos no Pentecostes; poucos dias depois mais cinco mil; a conversão de Paulo e a pregação em todo o mundo conhecido (Col. 1:6 e 23). Para conhecer a doutrina pura de Cristo, deve-se estudar a Santa Bíblia, pois ela foi escrita pelos apóstolos, na época do cavalo branco.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663B29E4-6094-4E50-A5CF-140C48840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1752600"/>
            <a:ext cx="4876800" cy="365760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8" name="Text Box 10">
            <a:extLst>
              <a:ext uri="{FF2B5EF4-FFF2-40B4-BE49-F238E27FC236}">
                <a16:creationId xmlns:a16="http://schemas.microsoft.com/office/drawing/2014/main" id="{B8F7B839-9338-4239-9C52-D3665D8D9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6/23</a:t>
            </a:r>
          </a:p>
        </p:txBody>
      </p:sp>
      <p:sp>
        <p:nvSpPr>
          <p:cNvPr id="7180" name="Text Box 12">
            <a:extLst>
              <a:ext uri="{FF2B5EF4-FFF2-40B4-BE49-F238E27FC236}">
                <a16:creationId xmlns:a16="http://schemas.microsoft.com/office/drawing/2014/main" id="{D8009B8F-1186-4A30-93DF-9060AE5C5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04800"/>
            <a:ext cx="7010400" cy="1244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É a época dos apóstolos, que coincide com a igreja de Éfeso. A doutrina pura era pregada e houve grandes vitórias para o evangelho: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utoUpdateAnimBg="0"/>
      <p:bldP spid="718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>
            <a:extLst>
              <a:ext uri="{FF2B5EF4-FFF2-40B4-BE49-F238E27FC236}">
                <a16:creationId xmlns:a16="http://schemas.microsoft.com/office/drawing/2014/main" id="{AF9AA0C7-C08D-4B45-A5B4-5193D26BB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6">
            <a:extLst>
              <a:ext uri="{FF2B5EF4-FFF2-40B4-BE49-F238E27FC236}">
                <a16:creationId xmlns:a16="http://schemas.microsoft.com/office/drawing/2014/main" id="{09DBE464-8122-4D0D-897B-FACA14D9D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4419600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Que permissão foi dada ao cavaleiro do segundo selo?</a:t>
            </a: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1D84A804-B273-46A1-B3BE-182B44C71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924425"/>
            <a:ext cx="7086600" cy="1857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“...cavalo vermelho e ao seu cavaleiro foi-lhe dado tirar a paz da terra para que os homens se matassem uns aos outros; também lhe foi dada uma grande espada” (Apocalipse 6:3 e 4).</a:t>
            </a:r>
          </a:p>
        </p:txBody>
      </p:sp>
      <p:sp>
        <p:nvSpPr>
          <p:cNvPr id="9224" name="Text Box 8">
            <a:extLst>
              <a:ext uri="{FF2B5EF4-FFF2-40B4-BE49-F238E27FC236}">
                <a16:creationId xmlns:a16="http://schemas.microsoft.com/office/drawing/2014/main" id="{BA9FB204-05B2-444B-B315-A81BA4E21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325" y="93663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7/23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utoUpdateAnimBg="0"/>
      <p:bldP spid="922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4" name="Picture 14">
            <a:extLst>
              <a:ext uri="{FF2B5EF4-FFF2-40B4-BE49-F238E27FC236}">
                <a16:creationId xmlns:a16="http://schemas.microsoft.com/office/drawing/2014/main" id="{C8C05D6B-EDD2-4B10-95B8-79C7D478D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5">
            <a:extLst>
              <a:ext uri="{FF2B5EF4-FFF2-40B4-BE49-F238E27FC236}">
                <a16:creationId xmlns:a16="http://schemas.microsoft.com/office/drawing/2014/main" id="{D618043D-1097-4852-A036-2E33EA473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4495800" cy="2930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100" b="1">
                <a:solidFill>
                  <a:srgbClr val="FFFF00"/>
                </a:solidFill>
                <a:latin typeface="Arial Narrow" panose="020B0606020202030204" pitchFamily="34" charset="0"/>
              </a:rPr>
              <a:t>Época de perseguição e martírio que coincide com    a igreja de Esmirna. A cor vermelha e os símbolos deste selo falam de derramamento de sangue.</a:t>
            </a:r>
          </a:p>
        </p:txBody>
      </p:sp>
      <p:pic>
        <p:nvPicPr>
          <p:cNvPr id="10247" name="Picture 7">
            <a:extLst>
              <a:ext uri="{FF2B5EF4-FFF2-40B4-BE49-F238E27FC236}">
                <a16:creationId xmlns:a16="http://schemas.microsoft.com/office/drawing/2014/main" id="{45C65440-90D5-48E8-B2C3-A910FCF22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429000"/>
            <a:ext cx="4533900" cy="2968625"/>
          </a:xfrm>
          <a:prstGeom prst="rect">
            <a:avLst/>
          </a:prstGeom>
          <a:noFill/>
          <a:ln w="38100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1" name="Text Box 11">
            <a:extLst>
              <a:ext uri="{FF2B5EF4-FFF2-40B4-BE49-F238E27FC236}">
                <a16:creationId xmlns:a16="http://schemas.microsoft.com/office/drawing/2014/main" id="{6B7FEB62-6558-4B83-9D7C-BF63DD674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325" y="93663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8/23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4" name="Picture 1034">
            <a:extLst>
              <a:ext uri="{FF2B5EF4-FFF2-40B4-BE49-F238E27FC236}">
                <a16:creationId xmlns:a16="http://schemas.microsoft.com/office/drawing/2014/main" id="{64FF85E0-56C3-49E9-BDA6-6596165C6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Text Box 1029">
            <a:extLst>
              <a:ext uri="{FF2B5EF4-FFF2-40B4-BE49-F238E27FC236}">
                <a16:creationId xmlns:a16="http://schemas.microsoft.com/office/drawing/2014/main" id="{66A950BF-7A72-44FF-8BF8-8195CA563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2162175"/>
            <a:ext cx="7010400" cy="2105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600" b="1">
                <a:solidFill>
                  <a:schemeClr val="bg1"/>
                </a:solidFill>
                <a:latin typeface="Tahoma" panose="020B0604030504040204" pitchFamily="34" charset="0"/>
              </a:rPr>
              <a:t>A VERDADE CAI POR TERRA</a:t>
            </a:r>
          </a:p>
        </p:txBody>
      </p:sp>
      <p:sp>
        <p:nvSpPr>
          <p:cNvPr id="11273" name="Text Box 1033">
            <a:extLst>
              <a:ext uri="{FF2B5EF4-FFF2-40B4-BE49-F238E27FC236}">
                <a16:creationId xmlns:a16="http://schemas.microsoft.com/office/drawing/2014/main" id="{08EE78CC-A5B7-42A8-9AF2-46E3A9DB3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325" y="93663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9/23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utoUpdateAnimBg="0"/>
    </p:bld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1055</Words>
  <Application>Microsoft Office PowerPoint</Application>
  <PresentationFormat>Apresentação na tela (4:3)</PresentationFormat>
  <Paragraphs>74</Paragraphs>
  <Slides>23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9" baseType="lpstr">
      <vt:lpstr>Times New Roman</vt:lpstr>
      <vt:lpstr>Tahoma</vt:lpstr>
      <vt:lpstr>Arial Narrow</vt:lpstr>
      <vt:lpstr>Arial</vt:lpstr>
      <vt:lpstr>Tema do Office</vt:lpstr>
      <vt:lpstr>Adobe Photoshop 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 Publicadora Brasileira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 </dc:title>
  <dc:subject>REVELAÇÕES DO APOCALIPSE-MICHELSON BORGES</dc:subject>
  <dc:creator>Michelson Borges</dc:creator>
  <cp:keywords>www.4tons.com.br</cp:keywords>
  <dc:description>COMÉRCIO PROIBIDO. USO PESSOAL</dc:description>
  <cp:lastModifiedBy>UCB - Marcelo Augusto de Carvalho</cp:lastModifiedBy>
  <cp:revision>17</cp:revision>
  <dcterms:created xsi:type="dcterms:W3CDTF">2002-03-28T17:44:08Z</dcterms:created>
  <dcterms:modified xsi:type="dcterms:W3CDTF">2021-01-08T06:52:08Z</dcterms:modified>
  <cp:category>EVANGELISMO</cp:category>
</cp:coreProperties>
</file>