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4"/>
  </p:notesMasterIdLst>
  <p:sldIdLst>
    <p:sldId id="256" r:id="rId2"/>
    <p:sldId id="281" r:id="rId3"/>
    <p:sldId id="257" r:id="rId4"/>
    <p:sldId id="283" r:id="rId5"/>
    <p:sldId id="282" r:id="rId6"/>
    <p:sldId id="284" r:id="rId7"/>
    <p:sldId id="259" r:id="rId8"/>
    <p:sldId id="258" r:id="rId9"/>
    <p:sldId id="261" r:id="rId10"/>
    <p:sldId id="263" r:id="rId11"/>
    <p:sldId id="262" r:id="rId12"/>
    <p:sldId id="264" r:id="rId13"/>
    <p:sldId id="265" r:id="rId14"/>
    <p:sldId id="288" r:id="rId15"/>
    <p:sldId id="266" r:id="rId16"/>
    <p:sldId id="268" r:id="rId17"/>
    <p:sldId id="269" r:id="rId18"/>
    <p:sldId id="270" r:id="rId19"/>
    <p:sldId id="271" r:id="rId20"/>
    <p:sldId id="267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5" r:id="rId30"/>
    <p:sldId id="286" r:id="rId31"/>
    <p:sldId id="287" r:id="rId32"/>
    <p:sldId id="289" r:id="rId33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5050"/>
    <a:srgbClr val="99FF33"/>
    <a:srgbClr val="FFCC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>
            <a:extLst>
              <a:ext uri="{FF2B5EF4-FFF2-40B4-BE49-F238E27FC236}">
                <a16:creationId xmlns:a16="http://schemas.microsoft.com/office/drawing/2014/main" id="{E38ECD73-BBB9-4725-8FA6-9C42118995E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29699" name="Rectangle 1027">
            <a:extLst>
              <a:ext uri="{FF2B5EF4-FFF2-40B4-BE49-F238E27FC236}">
                <a16:creationId xmlns:a16="http://schemas.microsoft.com/office/drawing/2014/main" id="{9AE05A7A-E3E9-47A1-9564-17676516271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29700" name="Rectangle 1028">
            <a:extLst>
              <a:ext uri="{FF2B5EF4-FFF2-40B4-BE49-F238E27FC236}">
                <a16:creationId xmlns:a16="http://schemas.microsoft.com/office/drawing/2014/main" id="{19185B61-8B3F-4976-8280-1466745EFC02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01" name="Rectangle 1029">
            <a:extLst>
              <a:ext uri="{FF2B5EF4-FFF2-40B4-BE49-F238E27FC236}">
                <a16:creationId xmlns:a16="http://schemas.microsoft.com/office/drawing/2014/main" id="{735F13BD-63E1-417B-84E7-744A7AC2156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29702" name="Rectangle 1030">
            <a:extLst>
              <a:ext uri="{FF2B5EF4-FFF2-40B4-BE49-F238E27FC236}">
                <a16:creationId xmlns:a16="http://schemas.microsoft.com/office/drawing/2014/main" id="{916DDBF9-926B-4552-94C9-7272ADB4D37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29703" name="Rectangle 1031">
            <a:extLst>
              <a:ext uri="{FF2B5EF4-FFF2-40B4-BE49-F238E27FC236}">
                <a16:creationId xmlns:a16="http://schemas.microsoft.com/office/drawing/2014/main" id="{DD7ABB67-EACB-498A-89AE-4355B2E35B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19484F-3CEC-4832-940A-02C2D8F7AB24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>
            <a:extLst>
              <a:ext uri="{FF2B5EF4-FFF2-40B4-BE49-F238E27FC236}">
                <a16:creationId xmlns:a16="http://schemas.microsoft.com/office/drawing/2014/main" id="{C6D61952-9193-47F5-ABC2-7E4A1E97AC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401A5F-2507-4DDA-ABBE-A5DECF62A5A3}" type="slidenum">
              <a:rPr lang="pt-BR" altLang="pt-BR"/>
              <a:pPr/>
              <a:t>24</a:t>
            </a:fld>
            <a:endParaRPr lang="pt-BR" altLang="pt-BR"/>
          </a:p>
        </p:txBody>
      </p:sp>
      <p:sp>
        <p:nvSpPr>
          <p:cNvPr id="30722" name="Rectangle 1026">
            <a:extLst>
              <a:ext uri="{FF2B5EF4-FFF2-40B4-BE49-F238E27FC236}">
                <a16:creationId xmlns:a16="http://schemas.microsoft.com/office/drawing/2014/main" id="{8796D919-B260-4ABB-9FBE-B2AE4D58028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1027">
            <a:extLst>
              <a:ext uri="{FF2B5EF4-FFF2-40B4-BE49-F238E27FC236}">
                <a16:creationId xmlns:a16="http://schemas.microsoft.com/office/drawing/2014/main" id="{722A4679-9888-4795-9DBC-8851C3EAD0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F0596-2CD6-4BB7-AF27-A5D11C4B91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9D9F8A0-181F-40CD-B37C-41ABE7406A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FF50B2-8288-46F7-BB07-7D2489727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656C16-07A5-4EE7-BE54-F9A9EF162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22528D-CD83-4F1D-909D-523FBC400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9CB0D-52BE-49BC-A5F6-5D575C144D4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42915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E60BE5-B293-403B-949F-8EFEC4652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48243E6-3099-48FB-B27F-F02135329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1ABDC4-57D6-4155-AB85-FD660879C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215B81-DB72-4ECD-ABF8-3BD25900B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6F5FBD-ACC6-443F-8BBF-6E2A469B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61AD4-6623-42BB-9820-9FDF0048550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8531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1EDF402-5022-4516-BF71-AEBFF3534C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362194D-5EF3-4CA9-A256-7967DB4EFE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0A08AD-84CC-4B73-8770-8595F3A3E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3F61EF-7A60-4C51-B5ED-936A28370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7FEC46-5393-427C-91FB-8CCE505F9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210A2F-B16D-416A-A0A5-EFA9BEE00E7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132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9E7767-5D63-45FC-835D-F319373CB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24F8B8-962D-4B10-92AA-9F53A3EB4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9C6C7D-A4A4-48A8-91F3-BE8B9C8A4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3135FF-679B-41C8-BD3E-4AFF2B4FC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D8AF8E-4AC2-4C00-B9AB-684DA7A87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2B4EA-3C70-45FC-904A-9084053C777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04951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431458-07ED-492D-AB19-BB8FE302A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F46CA8-A6EB-4FCF-8FDD-7A27AF23A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DBAA5B-7EAB-41EE-8700-9F1794B4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DF3BA9-E483-47F5-97FE-B57A3F0C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B02CBB7-3733-4BE8-9E16-F606917F2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5EBA7-D712-4D2F-8A08-BAE4469A66B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98437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2D835-A328-4348-A299-8C3BD660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394093-EF1D-4AE2-9BD3-4728952DB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A59E91F-0684-48FF-8C41-D49829052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83C88AF-2A95-4D9E-9D67-0C8DBAFA6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E943AB4-98F6-480D-A79B-5D67A3D41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67BB0A-2456-4A05-AE5D-8192728D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AF4EA-C154-4C09-8A76-017BDDF772E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35052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F79C50-2906-44F6-9619-6A67065D4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E48B538-21CA-4BC6-899F-6D864790C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B02FD27-C817-4828-80EF-B84BC5584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DCA8A98-F946-4CF7-A77D-C3466FA7F0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B20EC7E-6BA7-41D2-A657-F3EF24486E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E75E0E2-F22B-4F97-9F8F-18F9C3C5E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C520AF9-593F-4B2C-A1B8-96CFCCF9E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055CF73-9FA4-4DD3-B039-A8EDB8AF8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1AAC3-1746-4DA9-9464-0EC1D3E9532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61308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79BFA-AC10-497B-A276-798B23A35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C1BF690-501D-41B1-B9FD-DAEAF4D26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3C07EC6-0CD8-4F40-94B5-53128FF0A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9C8B20D-430D-4E87-BF36-9CEEAA10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112C9A-6C22-4B9A-8C6F-B09E718E846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59175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57638FD-CF12-483C-9E8B-39D9410D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ABF57AA-E54E-4B2C-A54B-01788605C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6C59EF6-9ACE-4092-9009-3EB1CEAC8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51B27-C6CE-433E-965B-82A0152C864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24043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63A4FA-52E1-46EE-930F-85531882E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D6E9E0-9D7B-43EC-8D18-C1C84485B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3C0B251-E422-4636-A339-88B2D3BE40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9A92324-5D56-49E4-A6B6-618C840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2DE7F64-4E1E-490A-B3B6-E2EABE1AE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136C9C8-146D-4ECA-8411-866B09DCE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6725A-46B1-4525-8165-08A94D8E499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25300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76BD31-FB7F-49D7-893A-4F60E55D8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9200A66-8FAB-41D7-B00D-AD76D09C21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8B73667-BEE2-4159-8313-72EB7D49F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FA5EDC-A7E2-483B-8DC2-0C6ECD587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AE41156-57D6-4AC0-84E7-CE97D545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91C8537-78E5-43E2-AD62-8DFEF399C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A708B-E215-4843-A242-3053940685D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27055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C85D742-72E3-4966-B34A-288E3A63D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471A50B-63F7-458B-9D22-0363F2CABB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C671C18-1488-41D3-97E0-1B8CD87F06F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9F684A9-D844-4704-8353-336B1F8B3FE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AC149A3-A992-494D-A985-3D8B7F0E4B7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E6AD4D0-D76A-40EA-9D3A-5703C638913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9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6D560FBB-B719-4AD3-A547-94CEC0C1D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9">
            <a:extLst>
              <a:ext uri="{FF2B5EF4-FFF2-40B4-BE49-F238E27FC236}">
                <a16:creationId xmlns:a16="http://schemas.microsoft.com/office/drawing/2014/main" id="{E2114795-7FBA-4DBE-8721-C42BFB167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133600"/>
            <a:ext cx="6858000" cy="17367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5400" b="1">
                <a:solidFill>
                  <a:srgbClr val="FFFF00"/>
                </a:solidFill>
                <a:latin typeface="Tahoma" panose="020B0604030504040204" pitchFamily="34" charset="0"/>
              </a:rPr>
              <a:t>O selo de Deus             no Apocalipse</a:t>
            </a:r>
          </a:p>
        </p:txBody>
      </p:sp>
      <p:sp>
        <p:nvSpPr>
          <p:cNvPr id="2058" name="Text Box 10">
            <a:extLst>
              <a:ext uri="{FF2B5EF4-FFF2-40B4-BE49-F238E27FC236}">
                <a16:creationId xmlns:a16="http://schemas.microsoft.com/office/drawing/2014/main" id="{352A7C57-C820-4F3B-B52E-34FA9CB1A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84455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4000">
                <a:solidFill>
                  <a:schemeClr val="bg1"/>
                </a:solidFill>
                <a:latin typeface="Tahoma" panose="020B0604030504040204" pitchFamily="34" charset="0"/>
              </a:rPr>
              <a:t>Seminário Revelações do Apocalipse</a:t>
            </a:r>
          </a:p>
        </p:txBody>
      </p:sp>
      <p:sp>
        <p:nvSpPr>
          <p:cNvPr id="2059" name="Text Box 11">
            <a:extLst>
              <a:ext uri="{FF2B5EF4-FFF2-40B4-BE49-F238E27FC236}">
                <a16:creationId xmlns:a16="http://schemas.microsoft.com/office/drawing/2014/main" id="{51BC2F8B-B77C-4185-88FA-3145236C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8100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>
                <a:solidFill>
                  <a:srgbClr val="FFCC99"/>
                </a:solidFill>
                <a:latin typeface="Arial Narrow" panose="020B0606020202030204" pitchFamily="34" charset="0"/>
              </a:rPr>
              <a:t>Michelson Borges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utoUpdateAnimBg="0"/>
      <p:bldP spid="2058" grpId="0" autoUpdateAnimBg="0"/>
      <p:bldP spid="2059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>
            <a:extLst>
              <a:ext uri="{FF2B5EF4-FFF2-40B4-BE49-F238E27FC236}">
                <a16:creationId xmlns:a16="http://schemas.microsoft.com/office/drawing/2014/main" id="{1EA50988-36DB-4D44-BA5A-CC0D8B519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7" name="Text Box 11">
            <a:extLst>
              <a:ext uri="{FF2B5EF4-FFF2-40B4-BE49-F238E27FC236}">
                <a16:creationId xmlns:a16="http://schemas.microsoft.com/office/drawing/2014/main" id="{F1096B26-D408-44D1-B8C8-B72D5AF64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28600"/>
            <a:ext cx="7620000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Até quando seria detida         esta guerra terrível?</a:t>
            </a:r>
          </a:p>
        </p:txBody>
      </p:sp>
      <p:sp>
        <p:nvSpPr>
          <p:cNvPr id="9228" name="Text Box 12">
            <a:extLst>
              <a:ext uri="{FF2B5EF4-FFF2-40B4-BE49-F238E27FC236}">
                <a16:creationId xmlns:a16="http://schemas.microsoft.com/office/drawing/2014/main" id="{8C9D7314-44EF-4EC7-A260-29D621BF4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600200"/>
            <a:ext cx="3962400" cy="2041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</a:rPr>
              <a:t>“...Até selarmos em suas frontes os servos do Deus vivo” (Apocalipse 7:2 e 3).</a:t>
            </a:r>
          </a:p>
        </p:txBody>
      </p:sp>
      <p:pic>
        <p:nvPicPr>
          <p:cNvPr id="9229" name="Picture 13">
            <a:extLst>
              <a:ext uri="{FF2B5EF4-FFF2-40B4-BE49-F238E27FC236}">
                <a16:creationId xmlns:a16="http://schemas.microsoft.com/office/drawing/2014/main" id="{2E4FA32D-C31C-4EB1-83F2-8BEC5E871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86200"/>
            <a:ext cx="4800600" cy="330993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31" name="Text Box 15">
            <a:extLst>
              <a:ext uri="{FF2B5EF4-FFF2-40B4-BE49-F238E27FC236}">
                <a16:creationId xmlns:a16="http://schemas.microsoft.com/office/drawing/2014/main" id="{0B95A512-ACBD-4153-93B7-0D074A927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10/32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 autoUpdateAnimBg="0"/>
      <p:bldP spid="922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>
            <a:extLst>
              <a:ext uri="{FF2B5EF4-FFF2-40B4-BE49-F238E27FC236}">
                <a16:creationId xmlns:a16="http://schemas.microsoft.com/office/drawing/2014/main" id="{38B2DB97-15B2-477F-8C6A-FD43556DA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3" name="Text Box 11">
            <a:extLst>
              <a:ext uri="{FF2B5EF4-FFF2-40B4-BE49-F238E27FC236}">
                <a16:creationId xmlns:a16="http://schemas.microsoft.com/office/drawing/2014/main" id="{B79F1681-7F12-4AFF-B221-27282C4BE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193925"/>
            <a:ext cx="7086600" cy="2105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600" b="1">
                <a:solidFill>
                  <a:schemeClr val="bg1"/>
                </a:solidFill>
                <a:latin typeface="Tahoma" panose="020B0604030504040204" pitchFamily="34" charset="0"/>
              </a:rPr>
              <a:t>QUAL É O SELO DO DEUS VIVO? </a:t>
            </a:r>
          </a:p>
        </p:txBody>
      </p:sp>
      <p:sp>
        <p:nvSpPr>
          <p:cNvPr id="8205" name="Text Box 13">
            <a:extLst>
              <a:ext uri="{FF2B5EF4-FFF2-40B4-BE49-F238E27FC236}">
                <a16:creationId xmlns:a16="http://schemas.microsoft.com/office/drawing/2014/main" id="{59478BC7-1BC9-4CC6-9EC3-2B3CD0293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11/32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3CF1EB97-01C8-4786-ABC0-0BCF3D3A9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ED4E648D-088B-4C52-A70B-9CEB07362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8229600" cy="762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tx1"/>
              </a:gs>
            </a:gsLst>
            <a:lin ang="5400000" scaled="1"/>
          </a:gradFill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45" name="Text Box 5">
            <a:extLst>
              <a:ext uri="{FF2B5EF4-FFF2-40B4-BE49-F238E27FC236}">
                <a16:creationId xmlns:a16="http://schemas.microsoft.com/office/drawing/2014/main" id="{24ECA0D5-4202-4F07-ABD5-789968158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9600"/>
            <a:ext cx="86868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Onde, revela Deus, está o Seu selo para os crentes?</a:t>
            </a:r>
          </a:p>
        </p:txBody>
      </p:sp>
      <p:pic>
        <p:nvPicPr>
          <p:cNvPr id="10247" name="Picture 7">
            <a:extLst>
              <a:ext uri="{FF2B5EF4-FFF2-40B4-BE49-F238E27FC236}">
                <a16:creationId xmlns:a16="http://schemas.microsoft.com/office/drawing/2014/main" id="{2C73DD5A-177D-4BB4-839D-C32E6E755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5725"/>
            <a:ext cx="9144000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Text Box 6">
            <a:extLst>
              <a:ext uri="{FF2B5EF4-FFF2-40B4-BE49-F238E27FC236}">
                <a16:creationId xmlns:a16="http://schemas.microsoft.com/office/drawing/2014/main" id="{C57B0F00-05F2-43D3-963B-23AC2308D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23975"/>
            <a:ext cx="3352800" cy="1800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“...sela a lei no coração dos Meus discípulos”                     (Isaías 8:16).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utoUpdateAnimBg="0"/>
      <p:bldP spid="1024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5" name="Picture 11">
            <a:extLst>
              <a:ext uri="{FF2B5EF4-FFF2-40B4-BE49-F238E27FC236}">
                <a16:creationId xmlns:a16="http://schemas.microsoft.com/office/drawing/2014/main" id="{8467F139-ECA3-4A26-9CCA-25570B00A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6" name="Text Box 12">
            <a:extLst>
              <a:ext uri="{FF2B5EF4-FFF2-40B4-BE49-F238E27FC236}">
                <a16:creationId xmlns:a16="http://schemas.microsoft.com/office/drawing/2014/main" id="{01438A8B-5E65-4525-8B6D-0D4588AE7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58674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Este texto está de acordo com o Novo Testamento:</a:t>
            </a:r>
          </a:p>
        </p:txBody>
      </p:sp>
      <p:sp>
        <p:nvSpPr>
          <p:cNvPr id="11277" name="Text Box 13">
            <a:extLst>
              <a:ext uri="{FF2B5EF4-FFF2-40B4-BE49-F238E27FC236}">
                <a16:creationId xmlns:a16="http://schemas.microsoft.com/office/drawing/2014/main" id="{C343FB62-0087-4109-9F01-10D70F982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09800"/>
            <a:ext cx="4724400" cy="3978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“Ora, sabemos que O temos conhecido por isto,                   se guardamos os Seus mandamentos. Aquele que       diz: Eu O conheço, e não guarda os Seus mandamentos, é mentiroso, e nele não está             a verdade” (I João 2:3 e 4). </a:t>
            </a:r>
          </a:p>
        </p:txBody>
      </p:sp>
      <p:sp>
        <p:nvSpPr>
          <p:cNvPr id="11279" name="Text Box 15">
            <a:extLst>
              <a:ext uri="{FF2B5EF4-FFF2-40B4-BE49-F238E27FC236}">
                <a16:creationId xmlns:a16="http://schemas.microsoft.com/office/drawing/2014/main" id="{C5A175E2-255C-4703-91EE-C52DEA21E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13/32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6" grpId="0" autoUpdateAnimBg="0"/>
      <p:bldP spid="11277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FDB99F64-2039-4B0A-9313-B490A5F34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Text Box 3">
            <a:extLst>
              <a:ext uri="{FF2B5EF4-FFF2-40B4-BE49-F238E27FC236}">
                <a16:creationId xmlns:a16="http://schemas.microsoft.com/office/drawing/2014/main" id="{9CF7B1D8-839D-40AC-A7AE-ED14BA712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57200"/>
            <a:ext cx="74676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Este texto está de acordo com            o Novo Testamento:</a:t>
            </a:r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7B254B13-A3B5-4FA1-8BF4-097AE4CBD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762125"/>
            <a:ext cx="3810000" cy="39782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“O pendor da carne é inimizade contra Deus, pois não está sujeito à lei de Deus, nem mesmo pode estar, portanto os que estão na carne não podem agradar a Deus” (Romanos 8:7 e 8).</a:t>
            </a:r>
          </a:p>
        </p:txBody>
      </p:sp>
      <p:sp>
        <p:nvSpPr>
          <p:cNvPr id="40965" name="Text Box 5">
            <a:extLst>
              <a:ext uri="{FF2B5EF4-FFF2-40B4-BE49-F238E27FC236}">
                <a16:creationId xmlns:a16="http://schemas.microsoft.com/office/drawing/2014/main" id="{CBC19FE1-9CFF-451A-8DC0-5C2B379C1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14/32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utoUpdateAnimBg="0"/>
      <p:bldP spid="40964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7" name="Picture 15">
            <a:extLst>
              <a:ext uri="{FF2B5EF4-FFF2-40B4-BE49-F238E27FC236}">
                <a16:creationId xmlns:a16="http://schemas.microsoft.com/office/drawing/2014/main" id="{69E6381F-125F-467A-BBC4-8A4F84D79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8" name="Text Box 16">
            <a:extLst>
              <a:ext uri="{FF2B5EF4-FFF2-40B4-BE49-F238E27FC236}">
                <a16:creationId xmlns:a16="http://schemas.microsoft.com/office/drawing/2014/main" id="{6E0CFC60-D0F1-4E2B-B2A4-D63F262D0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"/>
            <a:ext cx="4876800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800" b="1">
                <a:solidFill>
                  <a:srgbClr val="FFFF00"/>
                </a:solidFill>
                <a:latin typeface="Tahoma" panose="020B0604030504040204" pitchFamily="34" charset="0"/>
              </a:rPr>
              <a:t>Características de um selo</a:t>
            </a:r>
          </a:p>
        </p:txBody>
      </p:sp>
      <p:sp>
        <p:nvSpPr>
          <p:cNvPr id="13329" name="Text Box 17">
            <a:extLst>
              <a:ext uri="{FF2B5EF4-FFF2-40B4-BE49-F238E27FC236}">
                <a16:creationId xmlns:a16="http://schemas.microsoft.com/office/drawing/2014/main" id="{FCA287AA-B3E6-4058-9FD5-91AAD1DC5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163763"/>
            <a:ext cx="42672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CC99"/>
                </a:solidFill>
                <a:latin typeface="Tahoma" panose="020B0604030504040204" pitchFamily="34" charset="0"/>
              </a:rPr>
              <a:t>Êxodo 20</a:t>
            </a:r>
          </a:p>
        </p:txBody>
      </p:sp>
      <p:sp>
        <p:nvSpPr>
          <p:cNvPr id="13330" name="Text Box 18">
            <a:extLst>
              <a:ext uri="{FF2B5EF4-FFF2-40B4-BE49-F238E27FC236}">
                <a16:creationId xmlns:a16="http://schemas.microsoft.com/office/drawing/2014/main" id="{9CFEF2E2-F958-4F08-892B-F656212C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81400"/>
            <a:ext cx="31242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CC99"/>
                </a:solidFill>
                <a:latin typeface="Arial" panose="020B0604020202020204" pitchFamily="34" charset="0"/>
              </a:rPr>
              <a:t>1.</a:t>
            </a: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pt-BR" altLang="pt-BR" sz="2800" b="1">
                <a:solidFill>
                  <a:srgbClr val="FFFF00"/>
                </a:solidFill>
                <a:latin typeface="Arial" panose="020B0604020202020204" pitchFamily="34" charset="0"/>
              </a:rPr>
              <a:t>Nome:</a:t>
            </a:r>
            <a:endParaRPr lang="pt-BR" altLang="pt-BR" sz="2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331" name="Text Box 19">
            <a:extLst>
              <a:ext uri="{FF2B5EF4-FFF2-40B4-BE49-F238E27FC236}">
                <a16:creationId xmlns:a16="http://schemas.microsoft.com/office/drawing/2014/main" id="{06EEC573-85EA-4F90-9810-A590D03CE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648200"/>
            <a:ext cx="31242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CC99"/>
                </a:solidFill>
                <a:latin typeface="Arial" panose="020B0604020202020204" pitchFamily="34" charset="0"/>
              </a:rPr>
              <a:t>2.</a:t>
            </a: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pt-BR" altLang="pt-BR" sz="2800" b="1">
                <a:solidFill>
                  <a:srgbClr val="FFFF00"/>
                </a:solidFill>
                <a:latin typeface="Arial" panose="020B0604020202020204" pitchFamily="34" charset="0"/>
              </a:rPr>
              <a:t>Cargo:</a:t>
            </a:r>
            <a:endParaRPr lang="pt-BR" altLang="pt-BR" sz="2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332" name="Text Box 20">
            <a:extLst>
              <a:ext uri="{FF2B5EF4-FFF2-40B4-BE49-F238E27FC236}">
                <a16:creationId xmlns:a16="http://schemas.microsoft.com/office/drawing/2014/main" id="{C25B62D3-9F2F-4491-8973-14B678BD3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715000"/>
            <a:ext cx="31242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CC99"/>
                </a:solidFill>
                <a:latin typeface="Arial" panose="020B0604020202020204" pitchFamily="34" charset="0"/>
              </a:rPr>
              <a:t>3.</a:t>
            </a: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pt-BR" altLang="pt-BR" sz="2800" b="1">
                <a:solidFill>
                  <a:srgbClr val="FFFF00"/>
                </a:solidFill>
                <a:latin typeface="Arial" panose="020B0604020202020204" pitchFamily="34" charset="0"/>
              </a:rPr>
              <a:t>Jurisdição:</a:t>
            </a:r>
            <a:endParaRPr lang="pt-BR" altLang="pt-BR" sz="2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333" name="Text Box 21">
            <a:extLst>
              <a:ext uri="{FF2B5EF4-FFF2-40B4-BE49-F238E27FC236}">
                <a16:creationId xmlns:a16="http://schemas.microsoft.com/office/drawing/2014/main" id="{5BB07C78-C080-4A21-B44F-65D26DC80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595688"/>
            <a:ext cx="312420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Senhor Deus</a:t>
            </a:r>
          </a:p>
        </p:txBody>
      </p:sp>
      <p:sp>
        <p:nvSpPr>
          <p:cNvPr id="13334" name="Text Box 22">
            <a:extLst>
              <a:ext uri="{FF2B5EF4-FFF2-40B4-BE49-F238E27FC236}">
                <a16:creationId xmlns:a16="http://schemas.microsoft.com/office/drawing/2014/main" id="{A4E3B8C7-04DC-4DE2-BFCA-DBF7492C6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662488"/>
            <a:ext cx="312420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Criador</a:t>
            </a:r>
          </a:p>
        </p:txBody>
      </p:sp>
      <p:sp>
        <p:nvSpPr>
          <p:cNvPr id="13335" name="Text Box 23">
            <a:extLst>
              <a:ext uri="{FF2B5EF4-FFF2-40B4-BE49-F238E27FC236}">
                <a16:creationId xmlns:a16="http://schemas.microsoft.com/office/drawing/2014/main" id="{E052BB74-2CA3-4410-961F-34E488D43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729288"/>
            <a:ext cx="312420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Universo</a:t>
            </a:r>
          </a:p>
        </p:txBody>
      </p:sp>
      <p:sp>
        <p:nvSpPr>
          <p:cNvPr id="13337" name="Text Box 25">
            <a:extLst>
              <a:ext uri="{FF2B5EF4-FFF2-40B4-BE49-F238E27FC236}">
                <a16:creationId xmlns:a16="http://schemas.microsoft.com/office/drawing/2014/main" id="{C889F574-4E50-46DB-B20E-67083C0DE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15/32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8" grpId="0" autoUpdateAnimBg="0"/>
      <p:bldP spid="13329" grpId="0" autoUpdateAnimBg="0"/>
      <p:bldP spid="13330" grpId="0" autoUpdateAnimBg="0"/>
      <p:bldP spid="13331" grpId="0" autoUpdateAnimBg="0"/>
      <p:bldP spid="13332" grpId="0" autoUpdateAnimBg="0"/>
      <p:bldP spid="13333" grpId="0" autoUpdateAnimBg="0"/>
      <p:bldP spid="13334" grpId="0" autoUpdateAnimBg="0"/>
      <p:bldP spid="1333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4" name="Picture 10">
            <a:extLst>
              <a:ext uri="{FF2B5EF4-FFF2-40B4-BE49-F238E27FC236}">
                <a16:creationId xmlns:a16="http://schemas.microsoft.com/office/drawing/2014/main" id="{C18FA165-ED81-4F28-9CCD-FA4AE26E4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5" name="Text Box 11">
            <a:extLst>
              <a:ext uri="{FF2B5EF4-FFF2-40B4-BE49-F238E27FC236}">
                <a16:creationId xmlns:a16="http://schemas.microsoft.com/office/drawing/2014/main" id="{1238A0E3-C912-49E4-84E6-FD0A61BD4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187700"/>
            <a:ext cx="6781800" cy="34417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altLang="pt-BR" sz="4000">
                <a:solidFill>
                  <a:schemeClr val="bg1"/>
                </a:solidFill>
                <a:latin typeface="Tahoma" panose="020B0604030504040204" pitchFamily="34" charset="0"/>
              </a:rPr>
              <a:t>“Santificai os Meus sábados, pois servirão de sinal entre Mim e vós, para que saibais que Eu sou o Senhor vosso Deus” (Ezequiel 20:20).</a:t>
            </a:r>
          </a:p>
        </p:txBody>
      </p:sp>
      <p:sp>
        <p:nvSpPr>
          <p:cNvPr id="16398" name="Text Box 14">
            <a:extLst>
              <a:ext uri="{FF2B5EF4-FFF2-40B4-BE49-F238E27FC236}">
                <a16:creationId xmlns:a16="http://schemas.microsoft.com/office/drawing/2014/main" id="{DB3CD81D-115B-426A-9783-FF8CEA541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16/32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5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8" name="Picture 10">
            <a:extLst>
              <a:ext uri="{FF2B5EF4-FFF2-40B4-BE49-F238E27FC236}">
                <a16:creationId xmlns:a16="http://schemas.microsoft.com/office/drawing/2014/main" id="{822D8C03-0AD0-46DF-8F02-83F5826D5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9" name="Text Box 11">
            <a:extLst>
              <a:ext uri="{FF2B5EF4-FFF2-40B4-BE49-F238E27FC236}">
                <a16:creationId xmlns:a16="http://schemas.microsoft.com/office/drawing/2014/main" id="{05BDE556-BA99-4F88-9213-928861E87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76400"/>
            <a:ext cx="7467600" cy="31115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600" b="1">
                <a:solidFill>
                  <a:schemeClr val="bg1"/>
                </a:solidFill>
                <a:latin typeface="Tahoma" panose="020B0604030504040204" pitchFamily="34" charset="0"/>
              </a:rPr>
              <a:t>O SELO DE DEUS NO NOVO TESTAMENTO</a:t>
            </a:r>
          </a:p>
        </p:txBody>
      </p:sp>
      <p:sp>
        <p:nvSpPr>
          <p:cNvPr id="17421" name="Text Box 13">
            <a:extLst>
              <a:ext uri="{FF2B5EF4-FFF2-40B4-BE49-F238E27FC236}">
                <a16:creationId xmlns:a16="http://schemas.microsoft.com/office/drawing/2014/main" id="{366F0B1A-6069-44DF-824B-6C8708A99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17/32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9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2" name="Picture 10">
            <a:extLst>
              <a:ext uri="{FF2B5EF4-FFF2-40B4-BE49-F238E27FC236}">
                <a16:creationId xmlns:a16="http://schemas.microsoft.com/office/drawing/2014/main" id="{23F87571-AD7E-4464-8F26-BE870905A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3" name="Text Box 11">
            <a:extLst>
              <a:ext uri="{FF2B5EF4-FFF2-40B4-BE49-F238E27FC236}">
                <a16:creationId xmlns:a16="http://schemas.microsoft.com/office/drawing/2014/main" id="{60FA88CC-C950-4DFF-BF08-6D6BB9105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81000"/>
            <a:ext cx="7696200" cy="1187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Que profecia demonstra que os crentes não-judeus do Antigo Testamento e os cristão             do NT recebem por igual o selo do sábado?</a:t>
            </a:r>
          </a:p>
        </p:txBody>
      </p:sp>
      <p:sp>
        <p:nvSpPr>
          <p:cNvPr id="18444" name="Text Box 12">
            <a:extLst>
              <a:ext uri="{FF2B5EF4-FFF2-40B4-BE49-F238E27FC236}">
                <a16:creationId xmlns:a16="http://schemas.microsoft.com/office/drawing/2014/main" id="{2EFF130B-2CD2-4ADD-8E47-7B97075D4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784350"/>
            <a:ext cx="7239000" cy="4616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sz="2700" b="1">
                <a:solidFill>
                  <a:schemeClr val="bg1"/>
                </a:solidFill>
                <a:latin typeface="Arial Narrow" panose="020B0606020202030204" pitchFamily="34" charset="0"/>
              </a:rPr>
              <a:t>“Assim diz o Senhor: ...Bem-aventurado o </a:t>
            </a:r>
            <a:r>
              <a:rPr lang="pt-BR" altLang="pt-BR" sz="2700" b="1">
                <a:solidFill>
                  <a:srgbClr val="FFCC99"/>
                </a:solidFill>
                <a:latin typeface="Arial Narrow" panose="020B0606020202030204" pitchFamily="34" charset="0"/>
              </a:rPr>
              <a:t>homem</a:t>
            </a:r>
            <a:r>
              <a:rPr lang="pt-BR" altLang="pt-BR" sz="2700" b="1">
                <a:solidFill>
                  <a:schemeClr val="bg1"/>
                </a:solidFill>
                <a:latin typeface="Arial Narrow" panose="020B0606020202030204" pitchFamily="34" charset="0"/>
              </a:rPr>
              <a:t> que faz isto e o filho do homem que nisto se firma; que se guarda de profanar o sábado... que se houver chegado ao Senhor... darei na Minha casa e dentro dos Meus muros um memorial e um nome melhor do que filhos e filhas; um nome eterno darei a cada um deles, que nunca se apagará. Aos </a:t>
            </a:r>
            <a:r>
              <a:rPr lang="pt-BR" altLang="pt-BR" sz="2700" b="1">
                <a:solidFill>
                  <a:srgbClr val="FFCC99"/>
                </a:solidFill>
                <a:latin typeface="Arial Narrow" panose="020B0606020202030204" pitchFamily="34" charset="0"/>
              </a:rPr>
              <a:t>estrangeiros</a:t>
            </a:r>
            <a:r>
              <a:rPr lang="pt-BR" altLang="pt-BR" sz="2700" b="1">
                <a:solidFill>
                  <a:schemeClr val="bg1"/>
                </a:solidFill>
                <a:latin typeface="Arial Narrow" panose="020B0606020202030204" pitchFamily="34" charset="0"/>
              </a:rPr>
              <a:t>... sim, </a:t>
            </a:r>
            <a:r>
              <a:rPr lang="pt-BR" altLang="pt-BR" sz="2700" b="1">
                <a:solidFill>
                  <a:srgbClr val="FFCC99"/>
                </a:solidFill>
                <a:latin typeface="Arial Narrow" panose="020B0606020202030204" pitchFamily="34" charset="0"/>
              </a:rPr>
              <a:t>todos</a:t>
            </a:r>
            <a:r>
              <a:rPr lang="pt-BR" altLang="pt-BR" sz="2700" b="1">
                <a:solidFill>
                  <a:schemeClr val="bg1"/>
                </a:solidFill>
                <a:latin typeface="Arial Narrow" panose="020B0606020202030204" pitchFamily="34" charset="0"/>
              </a:rPr>
              <a:t> os que guardam o sábado... porque a Minha casa será chamada casa de oração para </a:t>
            </a:r>
            <a:r>
              <a:rPr lang="pt-BR" altLang="pt-BR" sz="2700" b="1">
                <a:solidFill>
                  <a:srgbClr val="FFCC99"/>
                </a:solidFill>
                <a:latin typeface="Arial Narrow" panose="020B0606020202030204" pitchFamily="34" charset="0"/>
              </a:rPr>
              <a:t>todos os povos</a:t>
            </a:r>
            <a:r>
              <a:rPr lang="pt-BR" altLang="pt-BR" sz="2700" b="1">
                <a:solidFill>
                  <a:schemeClr val="bg1"/>
                </a:solidFill>
                <a:latin typeface="Arial Narrow" panose="020B0606020202030204" pitchFamily="34" charset="0"/>
              </a:rPr>
              <a:t>” (Isaías 56:1-7). </a:t>
            </a:r>
          </a:p>
        </p:txBody>
      </p:sp>
      <p:sp>
        <p:nvSpPr>
          <p:cNvPr id="18446" name="Text Box 14">
            <a:extLst>
              <a:ext uri="{FF2B5EF4-FFF2-40B4-BE49-F238E27FC236}">
                <a16:creationId xmlns:a16="http://schemas.microsoft.com/office/drawing/2014/main" id="{6E4FED8D-7F81-4FDD-9679-A81241317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18/32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3" grpId="0" autoUpdateAnimBg="0"/>
      <p:bldP spid="1844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>
            <a:extLst>
              <a:ext uri="{FF2B5EF4-FFF2-40B4-BE49-F238E27FC236}">
                <a16:creationId xmlns:a16="http://schemas.microsoft.com/office/drawing/2014/main" id="{5CB77141-57EE-40DD-A887-4F2B6D05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5" name="Text Box 9">
            <a:extLst>
              <a:ext uri="{FF2B5EF4-FFF2-40B4-BE49-F238E27FC236}">
                <a16:creationId xmlns:a16="http://schemas.microsoft.com/office/drawing/2014/main" id="{A4BB78FF-2429-45CD-8F01-04907AC0F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715000"/>
            <a:ext cx="5181600" cy="984250"/>
          </a:xfrm>
          <a:prstGeom prst="rect">
            <a:avLst/>
          </a:prstGeom>
          <a:solidFill>
            <a:schemeClr val="tx1"/>
          </a:solidFill>
          <a:ln w="9525">
            <a:solidFill>
              <a:srgbClr val="FFCC66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O sinal é para todos, não importa                   a época, o sexo ou a etnia.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4" name="Rectangle 40">
            <a:extLst>
              <a:ext uri="{FF2B5EF4-FFF2-40B4-BE49-F238E27FC236}">
                <a16:creationId xmlns:a16="http://schemas.microsoft.com/office/drawing/2014/main" id="{979A8E90-D254-4212-BF68-F44A282EE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785" name="Rectangle 41">
            <a:extLst>
              <a:ext uri="{FF2B5EF4-FFF2-40B4-BE49-F238E27FC236}">
                <a16:creationId xmlns:a16="http://schemas.microsoft.com/office/drawing/2014/main" id="{63569865-ABAC-4DE0-9B1E-7B0D6AD5F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57200"/>
            <a:ext cx="8001000" cy="594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786" name="Rectangle 42">
            <a:extLst>
              <a:ext uri="{FF2B5EF4-FFF2-40B4-BE49-F238E27FC236}">
                <a16:creationId xmlns:a16="http://schemas.microsoft.com/office/drawing/2014/main" id="{59537F93-5D71-4424-A0AB-7094AA700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0"/>
            <a:ext cx="8305800" cy="4572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787" name="Text Box 43">
            <a:extLst>
              <a:ext uri="{FF2B5EF4-FFF2-40B4-BE49-F238E27FC236}">
                <a16:creationId xmlns:a16="http://schemas.microsoft.com/office/drawing/2014/main" id="{753162E9-16EF-44D6-BCC0-12F4C8201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6096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  <a:t>Revisão - Lição 9</a:t>
            </a:r>
          </a:p>
        </p:txBody>
      </p:sp>
      <p:sp>
        <p:nvSpPr>
          <p:cNvPr id="31788" name="Rectangle 44">
            <a:extLst>
              <a:ext uri="{FF2B5EF4-FFF2-40B4-BE49-F238E27FC236}">
                <a16:creationId xmlns:a16="http://schemas.microsoft.com/office/drawing/2014/main" id="{C6D7AEE5-A248-427D-81AF-59EACB794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50950"/>
            <a:ext cx="1143000" cy="4921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789" name="Rectangle 45">
            <a:extLst>
              <a:ext uri="{FF2B5EF4-FFF2-40B4-BE49-F238E27FC236}">
                <a16:creationId xmlns:a16="http://schemas.microsoft.com/office/drawing/2014/main" id="{1936F7D6-235F-45C3-8AA1-2082F12FC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50950"/>
            <a:ext cx="2286000" cy="609600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790" name="Text Box 46">
            <a:extLst>
              <a:ext uri="{FF2B5EF4-FFF2-40B4-BE49-F238E27FC236}">
                <a16:creationId xmlns:a16="http://schemas.microsoft.com/office/drawing/2014/main" id="{898854D6-F30D-431E-9124-9CE24579B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63" y="121920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latin typeface="Tahoma" panose="020B0604030504040204" pitchFamily="34" charset="0"/>
              </a:rPr>
              <a:t>V</a:t>
            </a:r>
          </a:p>
        </p:txBody>
      </p:sp>
      <p:sp>
        <p:nvSpPr>
          <p:cNvPr id="31791" name="Text Box 47">
            <a:extLst>
              <a:ext uri="{FF2B5EF4-FFF2-40B4-BE49-F238E27FC236}">
                <a16:creationId xmlns:a16="http://schemas.microsoft.com/office/drawing/2014/main" id="{9C3F58A9-D499-4765-A683-8DC8D09EF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233488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latin typeface="Tahoma" panose="020B0604030504040204" pitchFamily="34" charset="0"/>
              </a:rPr>
              <a:t>F</a:t>
            </a:r>
          </a:p>
        </p:txBody>
      </p:sp>
      <p:sp>
        <p:nvSpPr>
          <p:cNvPr id="31792" name="Rectangle 48">
            <a:extLst>
              <a:ext uri="{FF2B5EF4-FFF2-40B4-BE49-F238E27FC236}">
                <a16:creationId xmlns:a16="http://schemas.microsoft.com/office/drawing/2014/main" id="{A60A4224-135E-42F0-88A2-323E6CF0E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250950"/>
            <a:ext cx="1143000" cy="4921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793" name="Text Box 49">
            <a:extLst>
              <a:ext uri="{FF2B5EF4-FFF2-40B4-BE49-F238E27FC236}">
                <a16:creationId xmlns:a16="http://schemas.microsoft.com/office/drawing/2014/main" id="{5C74590E-DB1C-4DBB-A521-EAB3C1752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676400"/>
            <a:ext cx="480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1.</a:t>
            </a:r>
            <a:r>
              <a:rPr lang="pt-BR" altLang="pt-BR">
                <a:latin typeface="Tahoma" panose="020B0604030504040204" pitchFamily="34" charset="0"/>
              </a:rPr>
              <a:t> Os 7 selos representam 7 períodos da igreja.</a:t>
            </a:r>
          </a:p>
        </p:txBody>
      </p:sp>
      <p:sp>
        <p:nvSpPr>
          <p:cNvPr id="31794" name="Text Box 50">
            <a:extLst>
              <a:ext uri="{FF2B5EF4-FFF2-40B4-BE49-F238E27FC236}">
                <a16:creationId xmlns:a16="http://schemas.microsoft.com/office/drawing/2014/main" id="{C9B6B3CC-6BBB-4A11-A4FE-4A44CA62B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55875"/>
            <a:ext cx="510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2.</a:t>
            </a:r>
            <a:r>
              <a:rPr lang="pt-BR" altLang="pt-BR">
                <a:latin typeface="Tahoma" panose="020B0604030504040204" pitchFamily="34" charset="0"/>
              </a:rPr>
              <a:t> No 1º selo aparece um cavalo branco, símbolo da doutrina pura.</a:t>
            </a:r>
          </a:p>
        </p:txBody>
      </p:sp>
      <p:sp>
        <p:nvSpPr>
          <p:cNvPr id="31795" name="Text Box 51">
            <a:extLst>
              <a:ext uri="{FF2B5EF4-FFF2-40B4-BE49-F238E27FC236}">
                <a16:creationId xmlns:a16="http://schemas.microsoft.com/office/drawing/2014/main" id="{42F6E278-C8BD-4F60-ADD7-AD740B774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446463"/>
            <a:ext cx="510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3.</a:t>
            </a:r>
            <a:r>
              <a:rPr lang="pt-BR" altLang="pt-BR">
                <a:latin typeface="Tahoma" panose="020B0604030504040204" pitchFamily="34" charset="0"/>
              </a:rPr>
              <a:t> O cavalo preto mostra que havia corrupção ou morte da doutrina.</a:t>
            </a:r>
          </a:p>
        </p:txBody>
      </p:sp>
      <p:sp>
        <p:nvSpPr>
          <p:cNvPr id="31796" name="Text Box 52">
            <a:extLst>
              <a:ext uri="{FF2B5EF4-FFF2-40B4-BE49-F238E27FC236}">
                <a16:creationId xmlns:a16="http://schemas.microsoft.com/office/drawing/2014/main" id="{652C208C-D292-4C18-96E0-49163A1A6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3" y="4343400"/>
            <a:ext cx="480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4.</a:t>
            </a:r>
            <a:r>
              <a:rPr lang="pt-BR" altLang="pt-BR">
                <a:latin typeface="Tahoma" panose="020B0604030504040204" pitchFamily="34" charset="0"/>
              </a:rPr>
              <a:t> O sexto selo ocorrerá depois do milênio.</a:t>
            </a:r>
          </a:p>
        </p:txBody>
      </p:sp>
      <p:sp>
        <p:nvSpPr>
          <p:cNvPr id="31797" name="Text Box 53">
            <a:extLst>
              <a:ext uri="{FF2B5EF4-FFF2-40B4-BE49-F238E27FC236}">
                <a16:creationId xmlns:a16="http://schemas.microsoft.com/office/drawing/2014/main" id="{704CF62B-3555-4B0A-BBB2-3B5FB88EF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181600"/>
            <a:ext cx="480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5.</a:t>
            </a:r>
            <a:r>
              <a:rPr lang="pt-BR" altLang="pt-BR">
                <a:latin typeface="Tahoma" panose="020B0604030504040204" pitchFamily="34" charset="0"/>
              </a:rPr>
              <a:t> O selo de Deus será aplicado depois da 2ª vinda de Cristo.</a:t>
            </a:r>
          </a:p>
        </p:txBody>
      </p:sp>
      <p:sp>
        <p:nvSpPr>
          <p:cNvPr id="31798" name="Text Box 54">
            <a:extLst>
              <a:ext uri="{FF2B5EF4-FFF2-40B4-BE49-F238E27FC236}">
                <a16:creationId xmlns:a16="http://schemas.microsoft.com/office/drawing/2014/main" id="{A36AFDD3-5089-44CC-A426-A9F366988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8" y="18288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31799" name="Text Box 55">
            <a:extLst>
              <a:ext uri="{FF2B5EF4-FFF2-40B4-BE49-F238E27FC236}">
                <a16:creationId xmlns:a16="http://schemas.microsoft.com/office/drawing/2014/main" id="{ACC8F6B6-719D-4590-AA72-1B72943A8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9525" y="25908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31800" name="Text Box 56">
            <a:extLst>
              <a:ext uri="{FF2B5EF4-FFF2-40B4-BE49-F238E27FC236}">
                <a16:creationId xmlns:a16="http://schemas.microsoft.com/office/drawing/2014/main" id="{B8332B1D-EE52-4BFB-AAD6-9C770916F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9525" y="3527425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31801" name="Text Box 57">
            <a:extLst>
              <a:ext uri="{FF2B5EF4-FFF2-40B4-BE49-F238E27FC236}">
                <a16:creationId xmlns:a16="http://schemas.microsoft.com/office/drawing/2014/main" id="{351C978C-7DF8-4519-A983-1B1819257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5" y="43576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31802" name="Text Box 58">
            <a:extLst>
              <a:ext uri="{FF2B5EF4-FFF2-40B4-BE49-F238E27FC236}">
                <a16:creationId xmlns:a16="http://schemas.microsoft.com/office/drawing/2014/main" id="{AF68C690-3B06-4E52-9B23-53B9FD1FF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5" y="53482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93" grpId="0" autoUpdateAnimBg="0"/>
      <p:bldP spid="31794" grpId="0" autoUpdateAnimBg="0"/>
      <p:bldP spid="31795" grpId="0" autoUpdateAnimBg="0"/>
      <p:bldP spid="31796" grpId="0" autoUpdateAnimBg="0"/>
      <p:bldP spid="31797" grpId="0" autoUpdateAnimBg="0"/>
      <p:bldP spid="31798" grpId="0" autoUpdateAnimBg="0"/>
      <p:bldP spid="31799" grpId="0" autoUpdateAnimBg="0"/>
      <p:bldP spid="31800" grpId="0" autoUpdateAnimBg="0"/>
      <p:bldP spid="31801" grpId="0" autoUpdateAnimBg="0"/>
      <p:bldP spid="31802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72" name="Object 12">
            <a:extLst>
              <a:ext uri="{FF2B5EF4-FFF2-40B4-BE49-F238E27FC236}">
                <a16:creationId xmlns:a16="http://schemas.microsoft.com/office/drawing/2014/main" id="{2378C2CC-4729-4413-AF57-22E87CC363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6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3" name="Text Box 13">
            <a:extLst>
              <a:ext uri="{FF2B5EF4-FFF2-40B4-BE49-F238E27FC236}">
                <a16:creationId xmlns:a16="http://schemas.microsoft.com/office/drawing/2014/main" id="{ECE65EBE-8C5F-44B8-BCE2-6BDC92DCC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52400"/>
            <a:ext cx="77724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Qual era o dia de descanso      de nosso Senhor Jesus?</a:t>
            </a:r>
          </a:p>
        </p:txBody>
      </p:sp>
      <p:sp>
        <p:nvSpPr>
          <p:cNvPr id="15374" name="Text Box 14">
            <a:extLst>
              <a:ext uri="{FF2B5EF4-FFF2-40B4-BE49-F238E27FC236}">
                <a16:creationId xmlns:a16="http://schemas.microsoft.com/office/drawing/2014/main" id="{DF77B221-0B42-429F-AA58-8D16488A6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676400"/>
            <a:ext cx="2209800" cy="3622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“...entrou, num sábado, na sinagoga, segundo o Seu costume, e levantou-Se para ler” (Lucas 4:16).</a:t>
            </a:r>
          </a:p>
        </p:txBody>
      </p:sp>
      <p:graphicFrame>
        <p:nvGraphicFramePr>
          <p:cNvPr id="15376" name="Object 16">
            <a:extLst>
              <a:ext uri="{FF2B5EF4-FFF2-40B4-BE49-F238E27FC236}">
                <a16:creationId xmlns:a16="http://schemas.microsoft.com/office/drawing/2014/main" id="{AD01437B-F0E8-40F1-A3A4-D7DE27DB53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7600" y="1785938"/>
          <a:ext cx="5202238" cy="442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7" name="Image" r:id="rId5" imgW="5985175" imgH="5095658" progId="Photoshop.Image.5">
                  <p:embed/>
                </p:oleObj>
              </mc:Choice>
              <mc:Fallback>
                <p:oleObj name="Image" r:id="rId5" imgW="5985175" imgH="5095658" progId="Photoshop.Image.5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785938"/>
                        <a:ext cx="5202238" cy="44291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CC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7" name="Text Box 17">
            <a:extLst>
              <a:ext uri="{FF2B5EF4-FFF2-40B4-BE49-F238E27FC236}">
                <a16:creationId xmlns:a16="http://schemas.microsoft.com/office/drawing/2014/main" id="{0929EA9E-1BF7-42F3-AA4B-2C959E164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20/32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3" grpId="0" autoUpdateAnimBg="0"/>
      <p:bldP spid="15374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9" name="Picture 9">
            <a:extLst>
              <a:ext uri="{FF2B5EF4-FFF2-40B4-BE49-F238E27FC236}">
                <a16:creationId xmlns:a16="http://schemas.microsoft.com/office/drawing/2014/main" id="{71B581A3-6E4A-49AC-AB75-1595C1E70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>
            <a:extLst>
              <a:ext uri="{FF2B5EF4-FFF2-40B4-BE49-F238E27FC236}">
                <a16:creationId xmlns:a16="http://schemas.microsoft.com/office/drawing/2014/main" id="{993FB09F-1C9C-4728-A262-B7AF614CF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04800"/>
            <a:ext cx="70866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E que dia a virgem Maria e as seguidoras de Jesus guardavam?</a:t>
            </a:r>
          </a:p>
        </p:txBody>
      </p:sp>
      <p:sp>
        <p:nvSpPr>
          <p:cNvPr id="20491" name="Text Box 11">
            <a:extLst>
              <a:ext uri="{FF2B5EF4-FFF2-40B4-BE49-F238E27FC236}">
                <a16:creationId xmlns:a16="http://schemas.microsoft.com/office/drawing/2014/main" id="{AA833299-3F6B-4DED-82F5-A19C182B8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527175"/>
            <a:ext cx="3962400" cy="4949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“As mulheres que tinham vindo da Galiléia com Jesus, seguindo, viram      o túmulo e como o corpo fora ali depositado. Então se retiraram para preparar aromas e bálsamos. E, no sábado, descansaram, segundo o mandamento” (Lucas 23:55 e 56).</a:t>
            </a:r>
          </a:p>
        </p:txBody>
      </p:sp>
      <p:sp>
        <p:nvSpPr>
          <p:cNvPr id="20493" name="Text Box 13">
            <a:extLst>
              <a:ext uri="{FF2B5EF4-FFF2-40B4-BE49-F238E27FC236}">
                <a16:creationId xmlns:a16="http://schemas.microsoft.com/office/drawing/2014/main" id="{93B846AB-1F2B-47BB-A2F4-EF32EAA1F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21/32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 autoUpdateAnimBg="0"/>
      <p:bldP spid="20491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>
            <a:extLst>
              <a:ext uri="{FF2B5EF4-FFF2-40B4-BE49-F238E27FC236}">
                <a16:creationId xmlns:a16="http://schemas.microsoft.com/office/drawing/2014/main" id="{926E75D5-10E0-4F6C-A588-E979E06E5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3" name="Text Box 9">
            <a:extLst>
              <a:ext uri="{FF2B5EF4-FFF2-40B4-BE49-F238E27FC236}">
                <a16:creationId xmlns:a16="http://schemas.microsoft.com/office/drawing/2014/main" id="{CB6C30F2-C547-4608-ACA0-B6B3D7BF5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8" y="5410200"/>
            <a:ext cx="8001000" cy="1292225"/>
          </a:xfrm>
          <a:prstGeom prst="rect">
            <a:avLst/>
          </a:prstGeom>
          <a:solidFill>
            <a:schemeClr val="tx1"/>
          </a:solidFill>
          <a:ln w="9525">
            <a:solidFill>
              <a:srgbClr val="FFCC66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600" b="1">
                <a:solidFill>
                  <a:schemeClr val="bg1"/>
                </a:solidFill>
                <a:latin typeface="Arial Narrow" panose="020B0606020202030204" pitchFamily="34" charset="0"/>
              </a:rPr>
              <a:t>Jesus disse a Seus discípulos (Mat. 24:20) que orassem para que a fuga de Jerusalém não se desse nem no inverno, nem no sábado. E esse fato ocorreu somente no ano 70.</a:t>
            </a:r>
          </a:p>
        </p:txBody>
      </p:sp>
      <p:sp>
        <p:nvSpPr>
          <p:cNvPr id="21515" name="Text Box 11">
            <a:extLst>
              <a:ext uri="{FF2B5EF4-FFF2-40B4-BE49-F238E27FC236}">
                <a16:creationId xmlns:a16="http://schemas.microsoft.com/office/drawing/2014/main" id="{8F489770-3B0A-4D33-8857-6D5F22F8D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22/32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8" name="Picture 10">
            <a:extLst>
              <a:ext uri="{FF2B5EF4-FFF2-40B4-BE49-F238E27FC236}">
                <a16:creationId xmlns:a16="http://schemas.microsoft.com/office/drawing/2014/main" id="{5C39F388-B26C-4B18-8DFF-29652839F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9" name="Text Box 11">
            <a:extLst>
              <a:ext uri="{FF2B5EF4-FFF2-40B4-BE49-F238E27FC236}">
                <a16:creationId xmlns:a16="http://schemas.microsoft.com/office/drawing/2014/main" id="{CFB85B05-213F-4634-9E7C-EF262E93B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447800"/>
            <a:ext cx="7162800" cy="3749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000" b="1">
                <a:solidFill>
                  <a:schemeClr val="bg1"/>
                </a:solidFill>
                <a:latin typeface="Tahoma" panose="020B0604030504040204" pitchFamily="34" charset="0"/>
              </a:rPr>
              <a:t>AS PROFECIAS ANUNCIAM UM ATAQUE CONTRA A LEI DE DEUS</a:t>
            </a:r>
          </a:p>
        </p:txBody>
      </p:sp>
      <p:sp>
        <p:nvSpPr>
          <p:cNvPr id="22541" name="Text Box 13">
            <a:extLst>
              <a:ext uri="{FF2B5EF4-FFF2-40B4-BE49-F238E27FC236}">
                <a16:creationId xmlns:a16="http://schemas.microsoft.com/office/drawing/2014/main" id="{A96AECEF-0800-4453-B912-5B3324862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23/32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9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>
            <a:extLst>
              <a:ext uri="{FF2B5EF4-FFF2-40B4-BE49-F238E27FC236}">
                <a16:creationId xmlns:a16="http://schemas.microsoft.com/office/drawing/2014/main" id="{B0C74424-61A5-4D51-8C8D-74BDB54FA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3" name="Text Box 11">
            <a:extLst>
              <a:ext uri="{FF2B5EF4-FFF2-40B4-BE49-F238E27FC236}">
                <a16:creationId xmlns:a16="http://schemas.microsoft.com/office/drawing/2014/main" id="{9F96160F-D898-4CEB-A58D-C74899407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4876800" cy="3863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500" b="1">
                <a:solidFill>
                  <a:srgbClr val="FFFF00"/>
                </a:solidFill>
                <a:latin typeface="Tahoma" panose="020B0604030504040204" pitchFamily="34" charset="0"/>
              </a:rPr>
              <a:t>Assim como em Apocalipse 12:7-9 o grande dragão representa a Satanás em sua rebelião contra Deus, em Daniel 7 o chifre pequeno representa o anticristo, instrumento de Satanás.        O que o chifre pequeno tentaria mudar?</a:t>
            </a:r>
          </a:p>
        </p:txBody>
      </p:sp>
      <p:sp>
        <p:nvSpPr>
          <p:cNvPr id="23564" name="Text Box 12">
            <a:extLst>
              <a:ext uri="{FF2B5EF4-FFF2-40B4-BE49-F238E27FC236}">
                <a16:creationId xmlns:a16="http://schemas.microsoft.com/office/drawing/2014/main" id="{09CE5777-0AB8-4860-AE86-4088C1085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435475"/>
            <a:ext cx="4648200" cy="974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“...e cuidará em mudar os tempos e a lei” (Daniel 7:25).</a:t>
            </a:r>
          </a:p>
        </p:txBody>
      </p:sp>
      <p:sp>
        <p:nvSpPr>
          <p:cNvPr id="23565" name="Text Box 13">
            <a:extLst>
              <a:ext uri="{FF2B5EF4-FFF2-40B4-BE49-F238E27FC236}">
                <a16:creationId xmlns:a16="http://schemas.microsoft.com/office/drawing/2014/main" id="{BE420102-E06C-45E5-A17F-BC33B2104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807075"/>
            <a:ext cx="4953000" cy="831850"/>
          </a:xfrm>
          <a:prstGeom prst="rect">
            <a:avLst/>
          </a:prstGeom>
          <a:solidFill>
            <a:schemeClr val="tx1"/>
          </a:solidFill>
          <a:ln w="9525">
            <a:solidFill>
              <a:srgbClr val="FFCC66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rgbClr val="FFFFCC"/>
                </a:solidFill>
                <a:latin typeface="Arial Narrow" panose="020B0606020202030204" pitchFamily="34" charset="0"/>
              </a:rPr>
              <a:t>Portanto, qualquer mudança na lei de Deus não obedece à vontade divina.</a:t>
            </a:r>
          </a:p>
        </p:txBody>
      </p:sp>
      <p:sp>
        <p:nvSpPr>
          <p:cNvPr id="23566" name="Text Box 14">
            <a:extLst>
              <a:ext uri="{FF2B5EF4-FFF2-40B4-BE49-F238E27FC236}">
                <a16:creationId xmlns:a16="http://schemas.microsoft.com/office/drawing/2014/main" id="{5C05DCDD-ACEF-40BF-A260-A6A406940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24/32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autoUpdateAnimBg="0"/>
      <p:bldP spid="23564" grpId="0" autoUpdateAnimBg="0"/>
      <p:bldP spid="23565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>
            <a:extLst>
              <a:ext uri="{FF2B5EF4-FFF2-40B4-BE49-F238E27FC236}">
                <a16:creationId xmlns:a16="http://schemas.microsoft.com/office/drawing/2014/main" id="{F4D1A00F-B7D6-40B0-9516-A2DBACA80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5" name="Text Box 9">
            <a:extLst>
              <a:ext uri="{FF2B5EF4-FFF2-40B4-BE49-F238E27FC236}">
                <a16:creationId xmlns:a16="http://schemas.microsoft.com/office/drawing/2014/main" id="{6E00BFA7-09D4-425C-B915-A05017F6A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33400"/>
            <a:ext cx="3886200" cy="5730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“Não penseis que vim revogar a Lei ou os Profetas; não vim para revogar, vim para cumprir. Porque em verdade vos digo: até que o céu e a terra passem, nem um i ou um til jamais passará da Lei, até que tudo se cumpra” (Mateus 5:17 e 18).</a:t>
            </a:r>
          </a:p>
        </p:txBody>
      </p:sp>
      <p:sp>
        <p:nvSpPr>
          <p:cNvPr id="24587" name="Text Box 11">
            <a:extLst>
              <a:ext uri="{FF2B5EF4-FFF2-40B4-BE49-F238E27FC236}">
                <a16:creationId xmlns:a16="http://schemas.microsoft.com/office/drawing/2014/main" id="{C9381041-9165-46F6-9F23-04E00ED58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25/32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5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0" name="Picture 10">
            <a:extLst>
              <a:ext uri="{FF2B5EF4-FFF2-40B4-BE49-F238E27FC236}">
                <a16:creationId xmlns:a16="http://schemas.microsoft.com/office/drawing/2014/main" id="{A9257EE3-FD4C-44F3-A93D-8D5934E68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11" name="Text Box 11">
            <a:extLst>
              <a:ext uri="{FF2B5EF4-FFF2-40B4-BE49-F238E27FC236}">
                <a16:creationId xmlns:a16="http://schemas.microsoft.com/office/drawing/2014/main" id="{B20F15AF-AD41-4E8E-8C71-575DAF21D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295400"/>
            <a:ext cx="7086600" cy="41179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600" b="1">
                <a:solidFill>
                  <a:schemeClr val="bg1"/>
                </a:solidFill>
                <a:latin typeface="Tahoma" panose="020B0604030504040204" pitchFamily="34" charset="0"/>
              </a:rPr>
              <a:t>AS PROFECIAS ANUNCIAM A RESTAURAÇÃO DO SÁBADO</a:t>
            </a:r>
          </a:p>
        </p:txBody>
      </p:sp>
      <p:sp>
        <p:nvSpPr>
          <p:cNvPr id="25613" name="Text Box 13">
            <a:extLst>
              <a:ext uri="{FF2B5EF4-FFF2-40B4-BE49-F238E27FC236}">
                <a16:creationId xmlns:a16="http://schemas.microsoft.com/office/drawing/2014/main" id="{5602D59F-F4EA-4289-839B-C65E75EEA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26/32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1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3" name="Picture 9">
            <a:extLst>
              <a:ext uri="{FF2B5EF4-FFF2-40B4-BE49-F238E27FC236}">
                <a16:creationId xmlns:a16="http://schemas.microsoft.com/office/drawing/2014/main" id="{5572ECC6-8F4E-4B6F-BF39-938180291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4" name="Text Box 10">
            <a:extLst>
              <a:ext uri="{FF2B5EF4-FFF2-40B4-BE49-F238E27FC236}">
                <a16:creationId xmlns:a16="http://schemas.microsoft.com/office/drawing/2014/main" id="{CE8AAA4C-1BBA-49C6-A4A8-AFEB0A4CC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7325"/>
            <a:ext cx="5257800" cy="2298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Tahoma" panose="020B0604030504040204" pitchFamily="34" charset="0"/>
              </a:rPr>
              <a:t>O Apocalipse prediz que o remanescente fiel de Deus voltaria a adorá-Lo como ordena o mandamento                       do sábado?</a:t>
            </a:r>
          </a:p>
        </p:txBody>
      </p:sp>
      <p:sp>
        <p:nvSpPr>
          <p:cNvPr id="26635" name="Text Box 11">
            <a:extLst>
              <a:ext uri="{FF2B5EF4-FFF2-40B4-BE49-F238E27FC236}">
                <a16:creationId xmlns:a16="http://schemas.microsoft.com/office/drawing/2014/main" id="{9A0AFF2C-6A57-4362-B3F5-48CCCEFD2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643188"/>
            <a:ext cx="4495800" cy="40211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600" b="1">
                <a:solidFill>
                  <a:schemeClr val="bg1"/>
                </a:solidFill>
                <a:latin typeface="Arial Narrow" panose="020B0606020202030204" pitchFamily="34" charset="0"/>
              </a:rPr>
              <a:t>“Vi outro anjo... tendo um evangelho eterno para pregar aos que se assentam sobre a terra, e a cada nação e tribo e língua e povo, dizendo..., pois é chegada a hora do Seu juízo; e adorai Aquele que </a:t>
            </a:r>
            <a:r>
              <a:rPr lang="pt-BR" altLang="pt-BR" sz="2600" b="1">
                <a:solidFill>
                  <a:srgbClr val="FFCC99"/>
                </a:solidFill>
                <a:latin typeface="Arial Narrow" panose="020B0606020202030204" pitchFamily="34" charset="0"/>
              </a:rPr>
              <a:t>fez o céu e a terra e o mar e as fontes das águas</a:t>
            </a:r>
            <a:r>
              <a:rPr lang="pt-BR" altLang="pt-BR" sz="2600" b="1">
                <a:solidFill>
                  <a:schemeClr val="bg1"/>
                </a:solidFill>
                <a:latin typeface="Arial Narrow" panose="020B0606020202030204" pitchFamily="34" charset="0"/>
              </a:rPr>
              <a:t>” (Apocalipse 14:6 e 7).</a:t>
            </a:r>
          </a:p>
        </p:txBody>
      </p:sp>
      <p:sp>
        <p:nvSpPr>
          <p:cNvPr id="26637" name="Text Box 13">
            <a:extLst>
              <a:ext uri="{FF2B5EF4-FFF2-40B4-BE49-F238E27FC236}">
                <a16:creationId xmlns:a16="http://schemas.microsoft.com/office/drawing/2014/main" id="{7E25C39B-0C52-47CA-BDAC-9F8CD62F5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27/32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4" grpId="0" autoUpdateAnimBg="0"/>
      <p:bldP spid="26635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7" name="Picture 9">
            <a:extLst>
              <a:ext uri="{FF2B5EF4-FFF2-40B4-BE49-F238E27FC236}">
                <a16:creationId xmlns:a16="http://schemas.microsoft.com/office/drawing/2014/main" id="{C92CC671-BE93-48D8-BB74-30C3A2A20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8" name="Text Box 10">
            <a:extLst>
              <a:ext uri="{FF2B5EF4-FFF2-40B4-BE49-F238E27FC236}">
                <a16:creationId xmlns:a16="http://schemas.microsoft.com/office/drawing/2014/main" id="{CE807964-6D38-4C98-B929-3A5F65E1D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78486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Quem são os que guardam os mandamentos no Novo Testamento?</a:t>
            </a:r>
          </a:p>
        </p:txBody>
      </p:sp>
      <p:pic>
        <p:nvPicPr>
          <p:cNvPr id="27659" name="Picture 11">
            <a:extLst>
              <a:ext uri="{FF2B5EF4-FFF2-40B4-BE49-F238E27FC236}">
                <a16:creationId xmlns:a16="http://schemas.microsoft.com/office/drawing/2014/main" id="{DEBEC1D5-A59A-4947-BBD9-6C1ECE39F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33550"/>
            <a:ext cx="3962400" cy="297180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60" name="Text Box 12">
            <a:extLst>
              <a:ext uri="{FF2B5EF4-FFF2-40B4-BE49-F238E27FC236}">
                <a16:creationId xmlns:a16="http://schemas.microsoft.com/office/drawing/2014/main" id="{33EABB9A-73B4-4A9A-8971-D17F81020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105400"/>
            <a:ext cx="8305800" cy="1501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“Aqui está a perseverança dos santos,                os que guardam os mandamentos de Deus              e a fé de Jesus” (Apocalipse 14:12).</a:t>
            </a:r>
          </a:p>
        </p:txBody>
      </p:sp>
      <p:sp>
        <p:nvSpPr>
          <p:cNvPr id="27662" name="Text Box 14">
            <a:extLst>
              <a:ext uri="{FF2B5EF4-FFF2-40B4-BE49-F238E27FC236}">
                <a16:creationId xmlns:a16="http://schemas.microsoft.com/office/drawing/2014/main" id="{628EB507-C375-4678-8508-53FF69A94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28/32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 autoUpdateAnimBg="0"/>
      <p:bldP spid="27660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911" name="Object 23">
            <a:extLst>
              <a:ext uri="{FF2B5EF4-FFF2-40B4-BE49-F238E27FC236}">
                <a16:creationId xmlns:a16="http://schemas.microsoft.com/office/drawing/2014/main" id="{84F8DF45-3F04-4BA7-BFC8-D59693477F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0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12" name="Text Box 24">
            <a:extLst>
              <a:ext uri="{FF2B5EF4-FFF2-40B4-BE49-F238E27FC236}">
                <a16:creationId xmlns:a16="http://schemas.microsoft.com/office/drawing/2014/main" id="{CC4ABC55-2A6B-4504-9107-31C2F37E8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76200"/>
            <a:ext cx="7772400" cy="1190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Até quando continuará sendo guardado o sábado?</a:t>
            </a:r>
          </a:p>
        </p:txBody>
      </p:sp>
      <p:pic>
        <p:nvPicPr>
          <p:cNvPr id="37913" name="Picture 25">
            <a:extLst>
              <a:ext uri="{FF2B5EF4-FFF2-40B4-BE49-F238E27FC236}">
                <a16:creationId xmlns:a16="http://schemas.microsoft.com/office/drawing/2014/main" id="{519E63BA-8749-4BDE-AC0F-3B27A4707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1558925"/>
            <a:ext cx="5181601" cy="388620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914" name="Text Box 26">
            <a:extLst>
              <a:ext uri="{FF2B5EF4-FFF2-40B4-BE49-F238E27FC236}">
                <a16:creationId xmlns:a16="http://schemas.microsoft.com/office/drawing/2014/main" id="{1A82EF61-B647-42EA-995A-AC37DC21B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371600"/>
            <a:ext cx="3733800" cy="4664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500" b="1">
                <a:solidFill>
                  <a:schemeClr val="bg1"/>
                </a:solidFill>
                <a:latin typeface="Arial Narrow" panose="020B0606020202030204" pitchFamily="34" charset="0"/>
              </a:rPr>
              <a:t>“Porque, como os novos céus e a nova terra, que hei de fazer, estarão diante de Mim, diz o Senhor, assim   há de estar a vossa posteridade e o vosso nome. E será que, de uma Lua nova à outra e de um sábado a outro, virá toda carne a adorar perante       Mim, diz o Senhor”                   Isaías 66:22 e 23).</a:t>
            </a:r>
          </a:p>
        </p:txBody>
      </p:sp>
      <p:sp>
        <p:nvSpPr>
          <p:cNvPr id="37916" name="Text Box 28">
            <a:extLst>
              <a:ext uri="{FF2B5EF4-FFF2-40B4-BE49-F238E27FC236}">
                <a16:creationId xmlns:a16="http://schemas.microsoft.com/office/drawing/2014/main" id="{6DDCE73E-E06E-4774-945B-7488AD7F4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29/32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2" grpId="0" autoUpdateAnimBg="0"/>
      <p:bldP spid="3791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9" name="Object 17">
            <a:extLst>
              <a:ext uri="{FF2B5EF4-FFF2-40B4-BE49-F238E27FC236}">
                <a16:creationId xmlns:a16="http://schemas.microsoft.com/office/drawing/2014/main" id="{8A78EE6C-5C37-49E9-8FCD-D43670FBA2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5" name="Text Box 13">
            <a:extLst>
              <a:ext uri="{FF2B5EF4-FFF2-40B4-BE49-F238E27FC236}">
                <a16:creationId xmlns:a16="http://schemas.microsoft.com/office/drawing/2014/main" id="{357890AE-89B3-4846-A77B-DA8DDB0B9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27038"/>
            <a:ext cx="7620000" cy="15541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Quais são as duas características   do remanescente fiel a quem Satanás odeia e persegue?</a:t>
            </a:r>
          </a:p>
        </p:txBody>
      </p:sp>
      <p:sp>
        <p:nvSpPr>
          <p:cNvPr id="3086" name="Text Box 14">
            <a:extLst>
              <a:ext uri="{FF2B5EF4-FFF2-40B4-BE49-F238E27FC236}">
                <a16:creationId xmlns:a16="http://schemas.microsoft.com/office/drawing/2014/main" id="{5D3D3E57-B309-4417-95E8-0F8158937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336800"/>
            <a:ext cx="7315200" cy="1549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chemeClr val="bg1"/>
                </a:solidFill>
                <a:latin typeface="Arial Narrow" panose="020B0606020202030204" pitchFamily="34" charset="0"/>
              </a:rPr>
              <a:t>“Aqui está a perseverança dos santos, os que guardam os mandamentos de Deus e têm testemunho de Jesus” (Apocalipse 12:17).</a:t>
            </a:r>
          </a:p>
        </p:txBody>
      </p:sp>
      <p:sp>
        <p:nvSpPr>
          <p:cNvPr id="3087" name="Text Box 15">
            <a:extLst>
              <a:ext uri="{FF2B5EF4-FFF2-40B4-BE49-F238E27FC236}">
                <a16:creationId xmlns:a16="http://schemas.microsoft.com/office/drawing/2014/main" id="{5D511C98-7C87-4D5F-9E5F-C28118505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419600"/>
            <a:ext cx="7467600" cy="1828800"/>
          </a:xfrm>
          <a:prstGeom prst="rect">
            <a:avLst/>
          </a:prstGeom>
          <a:solidFill>
            <a:schemeClr val="tx1"/>
          </a:solidFill>
          <a:ln w="28575">
            <a:solidFill>
              <a:srgbClr val="FFCC66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rgbClr val="FFFFCC"/>
                </a:solidFill>
                <a:latin typeface="Arial Narrow" panose="020B0606020202030204" pitchFamily="34" charset="0"/>
              </a:rPr>
              <a:t>Jesus disse: “Se Me amais, guardareis os Meus mandamentos” (João 14:15). Quem guarda os mandamentos demonstra sua identificação com Cristo e, por isso, atrai a ira do inimigo.</a:t>
            </a:r>
          </a:p>
        </p:txBody>
      </p:sp>
      <p:sp>
        <p:nvSpPr>
          <p:cNvPr id="3090" name="Text Box 18">
            <a:extLst>
              <a:ext uri="{FF2B5EF4-FFF2-40B4-BE49-F238E27FC236}">
                <a16:creationId xmlns:a16="http://schemas.microsoft.com/office/drawing/2014/main" id="{08E08BB5-48E8-4E90-BDD7-F07B33BCA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3/32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 autoUpdateAnimBg="0"/>
      <p:bldP spid="3086" grpId="0" autoUpdateAnimBg="0"/>
      <p:bldP spid="3087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26" name="Object 14">
            <a:extLst>
              <a:ext uri="{FF2B5EF4-FFF2-40B4-BE49-F238E27FC236}">
                <a16:creationId xmlns:a16="http://schemas.microsoft.com/office/drawing/2014/main" id="{A9AE7B77-8518-48E5-BED4-CF9EBA856C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4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7" name="Text Box 15">
            <a:extLst>
              <a:ext uri="{FF2B5EF4-FFF2-40B4-BE49-F238E27FC236}">
                <a16:creationId xmlns:a16="http://schemas.microsoft.com/office/drawing/2014/main" id="{0519F898-C3E7-4F78-8771-C1F06EA5C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4114800" cy="2289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Qual deve ser     a razão para      se guardar          o sábado?</a:t>
            </a:r>
          </a:p>
        </p:txBody>
      </p:sp>
      <p:sp>
        <p:nvSpPr>
          <p:cNvPr id="38928" name="Text Box 16">
            <a:extLst>
              <a:ext uri="{FF2B5EF4-FFF2-40B4-BE49-F238E27FC236}">
                <a16:creationId xmlns:a16="http://schemas.microsoft.com/office/drawing/2014/main" id="{9F5DF048-D784-4855-B748-5572F4BCB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429000"/>
            <a:ext cx="5029200" cy="2289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chemeClr val="bg1"/>
                </a:solidFill>
                <a:latin typeface="Arial" panose="020B0604020202020204" pitchFamily="34" charset="0"/>
              </a:rPr>
              <a:t>“Se Me amardes, guardareis os      Meus mandamentos”                    (João 14:15).</a:t>
            </a:r>
          </a:p>
        </p:txBody>
      </p:sp>
      <p:sp>
        <p:nvSpPr>
          <p:cNvPr id="38930" name="Text Box 18">
            <a:extLst>
              <a:ext uri="{FF2B5EF4-FFF2-40B4-BE49-F238E27FC236}">
                <a16:creationId xmlns:a16="http://schemas.microsoft.com/office/drawing/2014/main" id="{D41C674F-1DB8-4951-A6D1-8B27A88FD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30/32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7" grpId="0" autoUpdateAnimBg="0"/>
      <p:bldP spid="38928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52" name="Picture 16">
            <a:extLst>
              <a:ext uri="{FF2B5EF4-FFF2-40B4-BE49-F238E27FC236}">
                <a16:creationId xmlns:a16="http://schemas.microsoft.com/office/drawing/2014/main" id="{8F8F60A6-4257-4113-B4E1-C6800336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53" name="Text Box 17">
            <a:extLst>
              <a:ext uri="{FF2B5EF4-FFF2-40B4-BE49-F238E27FC236}">
                <a16:creationId xmlns:a16="http://schemas.microsoft.com/office/drawing/2014/main" id="{38F2367C-A18C-48C2-B2F9-F9DEF1A58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762000"/>
            <a:ext cx="2971800" cy="528638"/>
          </a:xfrm>
          <a:prstGeom prst="rect">
            <a:avLst/>
          </a:prstGeom>
          <a:solidFill>
            <a:schemeClr val="tx1"/>
          </a:solidFill>
          <a:ln w="952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Tahoma" panose="020B0604030504040204" pitchFamily="34" charset="0"/>
              </a:rPr>
              <a:t>O escravo José</a:t>
            </a:r>
          </a:p>
        </p:txBody>
      </p:sp>
      <p:sp>
        <p:nvSpPr>
          <p:cNvPr id="39955" name="Text Box 19">
            <a:extLst>
              <a:ext uri="{FF2B5EF4-FFF2-40B4-BE49-F238E27FC236}">
                <a16:creationId xmlns:a16="http://schemas.microsoft.com/office/drawing/2014/main" id="{505ADBE7-4B61-437A-993B-FBE5DE844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31/32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3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9788ED50-3C54-4A32-84B1-E12087B06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1990" name="Object 6">
            <a:extLst>
              <a:ext uri="{FF2B5EF4-FFF2-40B4-BE49-F238E27FC236}">
                <a16:creationId xmlns:a16="http://schemas.microsoft.com/office/drawing/2014/main" id="{322FD855-0C30-4FC5-AB21-F5DAFDF017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0"/>
          <a:ext cx="7543800" cy="694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28" name="Image" r:id="rId4" imgW="9670314" imgH="8907872" progId="Photoshop.Image.5">
                  <p:embed/>
                </p:oleObj>
              </mc:Choice>
              <mc:Fallback>
                <p:oleObj name="Image" r:id="rId4" imgW="9670314" imgH="8907872" progId="Photoshop.Image.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0"/>
                        <a:ext cx="7543800" cy="694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7" name="Text Box 3">
            <a:extLst>
              <a:ext uri="{FF2B5EF4-FFF2-40B4-BE49-F238E27FC236}">
                <a16:creationId xmlns:a16="http://schemas.microsoft.com/office/drawing/2014/main" id="{7E4BE12F-CD8D-4B98-8D55-D744734C8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52400"/>
            <a:ext cx="4876800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Próximo estudo:</a:t>
            </a:r>
          </a:p>
        </p:txBody>
      </p:sp>
      <p:sp>
        <p:nvSpPr>
          <p:cNvPr id="41989" name="Text Box 5">
            <a:extLst>
              <a:ext uri="{FF2B5EF4-FFF2-40B4-BE49-F238E27FC236}">
                <a16:creationId xmlns:a16="http://schemas.microsoft.com/office/drawing/2014/main" id="{B0036BF5-FC4B-45DD-973D-5D8A1E497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938" y="5562600"/>
            <a:ext cx="5064125" cy="1219200"/>
          </a:xfrm>
          <a:prstGeom prst="rect">
            <a:avLst/>
          </a:prstGeom>
          <a:solidFill>
            <a:schemeClr val="tx1"/>
          </a:solidFill>
          <a:ln w="2857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1">
                <a:solidFill>
                  <a:schemeClr val="bg1"/>
                </a:solidFill>
                <a:latin typeface="Tahoma" panose="020B0604030504040204" pitchFamily="34" charset="0"/>
              </a:rPr>
              <a:t>O Apocalipse revela             o segredo da morte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utoUpdateAnimBg="0"/>
      <p:bldP spid="41989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1" name="Picture 15">
            <a:extLst>
              <a:ext uri="{FF2B5EF4-FFF2-40B4-BE49-F238E27FC236}">
                <a16:creationId xmlns:a16="http://schemas.microsoft.com/office/drawing/2014/main" id="{AB3EA641-945D-4548-BC8C-6BEF8EDB7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30" name="Text Box 14">
            <a:extLst>
              <a:ext uri="{FF2B5EF4-FFF2-40B4-BE49-F238E27FC236}">
                <a16:creationId xmlns:a16="http://schemas.microsoft.com/office/drawing/2014/main" id="{D0C0975A-34D4-4894-AD28-EBD062EA6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733800"/>
            <a:ext cx="8610600" cy="3006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Arial Narrow" panose="020B0606020202030204" pitchFamily="34" charset="0"/>
              </a:rPr>
              <a:t>Os sete selos, os quatro cavalos e os quatro cavaleiros       do Apocalipse fazem parte de uma mesma profecia. Os quatro cavaleiros aparecem nos quatro primeiros selos. Eles profetizam as características básicas dos sete    períodos pelos quais passaria a igreja desde sua       fundação até a segunda vinda de Cristo.</a:t>
            </a:r>
          </a:p>
        </p:txBody>
      </p:sp>
      <p:sp>
        <p:nvSpPr>
          <p:cNvPr id="34832" name="Text Box 16">
            <a:extLst>
              <a:ext uri="{FF2B5EF4-FFF2-40B4-BE49-F238E27FC236}">
                <a16:creationId xmlns:a16="http://schemas.microsoft.com/office/drawing/2014/main" id="{CBD82D4B-ABC4-48C8-A5BB-2963B638D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4/32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0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8" name="Object 10">
            <a:extLst>
              <a:ext uri="{FF2B5EF4-FFF2-40B4-BE49-F238E27FC236}">
                <a16:creationId xmlns:a16="http://schemas.microsoft.com/office/drawing/2014/main" id="{BD3A2F60-5805-4D94-AAF1-996F360506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3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80" name="Picture 12">
            <a:extLst>
              <a:ext uri="{FF2B5EF4-FFF2-40B4-BE49-F238E27FC236}">
                <a16:creationId xmlns:a16="http://schemas.microsoft.com/office/drawing/2014/main" id="{1A7FAE9F-F869-4E64-8E34-DCEF68897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98638"/>
            <a:ext cx="5867400" cy="3916362"/>
          </a:xfrm>
          <a:prstGeom prst="rect">
            <a:avLst/>
          </a:prstGeom>
          <a:solidFill>
            <a:srgbClr val="FFFF00"/>
          </a:solidFill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81" name="Text Box 13">
            <a:extLst>
              <a:ext uri="{FF2B5EF4-FFF2-40B4-BE49-F238E27FC236}">
                <a16:creationId xmlns:a16="http://schemas.microsoft.com/office/drawing/2014/main" id="{5B9E912D-475A-4127-837D-88605E8ED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57200"/>
            <a:ext cx="2743200" cy="5387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Arial Narrow" panose="020B0606020202030204" pitchFamily="34" charset="0"/>
              </a:rPr>
              <a:t>No capítulo 7        de Apocalipse, como uma espécie de parêntesis entre o 6º e o 7º selo, Jesus nos diz que antes de vir será colocado o selo de Deus nas frontes dos que serão salvos.</a:t>
            </a:r>
          </a:p>
        </p:txBody>
      </p:sp>
      <p:sp>
        <p:nvSpPr>
          <p:cNvPr id="32782" name="Text Box 14">
            <a:extLst>
              <a:ext uri="{FF2B5EF4-FFF2-40B4-BE49-F238E27FC236}">
                <a16:creationId xmlns:a16="http://schemas.microsoft.com/office/drawing/2014/main" id="{51004C6B-2034-48ED-A53A-FCA29DDC6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5/32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85" name="Object 2069">
            <a:extLst>
              <a:ext uri="{FF2B5EF4-FFF2-40B4-BE49-F238E27FC236}">
                <a16:creationId xmlns:a16="http://schemas.microsoft.com/office/drawing/2014/main" id="{2296365C-EC0D-4149-8497-3EE6888A5C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08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20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6" name="Text Box 2060">
            <a:extLst>
              <a:ext uri="{FF2B5EF4-FFF2-40B4-BE49-F238E27FC236}">
                <a16:creationId xmlns:a16="http://schemas.microsoft.com/office/drawing/2014/main" id="{E773615B-AE45-4783-9D63-5B9C12A8C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76200"/>
            <a:ext cx="7162800" cy="1846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300" b="1">
                <a:solidFill>
                  <a:srgbClr val="FFFF00"/>
                </a:solidFill>
                <a:latin typeface="Tahoma" panose="020B0604030504040204" pitchFamily="34" charset="0"/>
              </a:rPr>
              <a:t>Antes de abrir-se o sétimo selo (a 2ª vinda de Cristo), Jesus interrompe a profecia e dedica todo o capítulo 7 para explicar quem são os que serão salvos. O que farão os anjos na fronte dos servos de Deus?</a:t>
            </a:r>
          </a:p>
        </p:txBody>
      </p:sp>
      <p:sp>
        <p:nvSpPr>
          <p:cNvPr id="36877" name="Text Box 2061">
            <a:extLst>
              <a:ext uri="{FF2B5EF4-FFF2-40B4-BE49-F238E27FC236}">
                <a16:creationId xmlns:a16="http://schemas.microsoft.com/office/drawing/2014/main" id="{35592D7E-63E0-4602-B2F4-AED8B3111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124200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/>
          </a:p>
        </p:txBody>
      </p:sp>
      <p:pic>
        <p:nvPicPr>
          <p:cNvPr id="36881" name="Picture 2065">
            <a:extLst>
              <a:ext uri="{FF2B5EF4-FFF2-40B4-BE49-F238E27FC236}">
                <a16:creationId xmlns:a16="http://schemas.microsoft.com/office/drawing/2014/main" id="{8C44E387-71F0-4798-947B-776DEB771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133600"/>
            <a:ext cx="5694362" cy="3643313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82" name="Text Box 2066">
            <a:extLst>
              <a:ext uri="{FF2B5EF4-FFF2-40B4-BE49-F238E27FC236}">
                <a16:creationId xmlns:a16="http://schemas.microsoft.com/office/drawing/2014/main" id="{D5285A0F-3CE2-4ED7-9B81-5BB4A82AE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184400"/>
            <a:ext cx="3048000" cy="37068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" panose="020B0604020202020204" pitchFamily="34" charset="0"/>
              </a:rPr>
              <a:t>“Vi outro anjo ... dizendo: Não danifiqueis nem       a terra, nem o mar, nem as árvores, até selarmos na fronte os servos do nosso Deus” (Apocalipse 7:2 e 3).</a:t>
            </a:r>
          </a:p>
        </p:txBody>
      </p:sp>
      <p:sp>
        <p:nvSpPr>
          <p:cNvPr id="36886" name="Text Box 2070">
            <a:extLst>
              <a:ext uri="{FF2B5EF4-FFF2-40B4-BE49-F238E27FC236}">
                <a16:creationId xmlns:a16="http://schemas.microsoft.com/office/drawing/2014/main" id="{3F80B278-CF77-4898-A2A5-0C5B0F2AB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6/32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6" grpId="0" autoUpdateAnimBg="0"/>
      <p:bldP spid="3688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34">
            <a:extLst>
              <a:ext uri="{FF2B5EF4-FFF2-40B4-BE49-F238E27FC236}">
                <a16:creationId xmlns:a16="http://schemas.microsoft.com/office/drawing/2014/main" id="{C6D57E37-AD54-4FED-A0CE-BB8D2D2B5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31" name="Text Box 1035">
            <a:extLst>
              <a:ext uri="{FF2B5EF4-FFF2-40B4-BE49-F238E27FC236}">
                <a16:creationId xmlns:a16="http://schemas.microsoft.com/office/drawing/2014/main" id="{6625C037-B16F-4D45-904F-1F80B21A4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431925"/>
            <a:ext cx="7772400" cy="41179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600" b="1">
                <a:solidFill>
                  <a:schemeClr val="bg1"/>
                </a:solidFill>
                <a:latin typeface="Tahoma" panose="020B0604030504040204" pitchFamily="34" charset="0"/>
              </a:rPr>
              <a:t>SERÁ A TERRA DESTRUÍDA POR UMA GUERRA TOTAL?</a:t>
            </a:r>
          </a:p>
        </p:txBody>
      </p:sp>
      <p:sp>
        <p:nvSpPr>
          <p:cNvPr id="5133" name="Text Box 1037">
            <a:extLst>
              <a:ext uri="{FF2B5EF4-FFF2-40B4-BE49-F238E27FC236}">
                <a16:creationId xmlns:a16="http://schemas.microsoft.com/office/drawing/2014/main" id="{28826799-1DD0-4C6E-8361-DA0D91BAA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7/32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1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12" name="Object 16">
            <a:extLst>
              <a:ext uri="{FF2B5EF4-FFF2-40B4-BE49-F238E27FC236}">
                <a16:creationId xmlns:a16="http://schemas.microsoft.com/office/drawing/2014/main" id="{2A81F6B9-E016-4083-A200-2630404864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2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3" name="Text Box 17">
            <a:extLst>
              <a:ext uri="{FF2B5EF4-FFF2-40B4-BE49-F238E27FC236}">
                <a16:creationId xmlns:a16="http://schemas.microsoft.com/office/drawing/2014/main" id="{4B1F58B0-D048-4DC9-9BBA-1A1E83872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49250"/>
            <a:ext cx="77724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O que os anjos dos quatro cantos       (pontos cardeais) da Terra estão retendo?</a:t>
            </a:r>
          </a:p>
        </p:txBody>
      </p:sp>
      <p:sp>
        <p:nvSpPr>
          <p:cNvPr id="4114" name="Text Box 18">
            <a:extLst>
              <a:ext uri="{FF2B5EF4-FFF2-40B4-BE49-F238E27FC236}">
                <a16:creationId xmlns:a16="http://schemas.microsoft.com/office/drawing/2014/main" id="{5DDE8428-0862-4B17-809D-3099BCEDA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447800"/>
            <a:ext cx="2819400" cy="4473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“Depois disto, vi quatro anjos em pé nos quatro cantos da terra, conservando seguros os quatro ventos da terra, para que nenhum vento soprasse sobre a terra, nem sobre o mar, nem sobre árvore alguma” (Apocalipse 7:1).</a:t>
            </a:r>
          </a:p>
        </p:txBody>
      </p:sp>
      <p:pic>
        <p:nvPicPr>
          <p:cNvPr id="4115" name="Picture 19">
            <a:extLst>
              <a:ext uri="{FF2B5EF4-FFF2-40B4-BE49-F238E27FC236}">
                <a16:creationId xmlns:a16="http://schemas.microsoft.com/office/drawing/2014/main" id="{4EA0BCAE-1199-490F-AEEA-A06F3A1D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8800"/>
            <a:ext cx="5638800" cy="3748088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16" name="Text Box 20">
            <a:extLst>
              <a:ext uri="{FF2B5EF4-FFF2-40B4-BE49-F238E27FC236}">
                <a16:creationId xmlns:a16="http://schemas.microsoft.com/office/drawing/2014/main" id="{571F4EF2-A23F-43AB-A7EE-43151D1D9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638800"/>
            <a:ext cx="518160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000" b="1">
                <a:solidFill>
                  <a:srgbClr val="FFFFCC"/>
                </a:solidFill>
                <a:latin typeface="Arial" panose="020B0604020202020204" pitchFamily="34" charset="0"/>
              </a:rPr>
              <a:t>Ventos = guerras (Jer. 49:36 e 37)</a:t>
            </a:r>
          </a:p>
        </p:txBody>
      </p:sp>
      <p:sp>
        <p:nvSpPr>
          <p:cNvPr id="4118" name="Text Box 22">
            <a:extLst>
              <a:ext uri="{FF2B5EF4-FFF2-40B4-BE49-F238E27FC236}">
                <a16:creationId xmlns:a16="http://schemas.microsoft.com/office/drawing/2014/main" id="{599E4877-D33E-4CA3-BF3A-2B58213AF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8/32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3" grpId="0" autoUpdateAnimBg="0"/>
      <p:bldP spid="4114" grpId="0" autoUpdateAnimBg="0"/>
      <p:bldP spid="411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>
            <a:extLst>
              <a:ext uri="{FF2B5EF4-FFF2-40B4-BE49-F238E27FC236}">
                <a16:creationId xmlns:a16="http://schemas.microsoft.com/office/drawing/2014/main" id="{D2D50166-2C3F-4590-89D3-D018C121A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0"/>
            <a:ext cx="9144000" cy="815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7" name="Text Box 9">
            <a:extLst>
              <a:ext uri="{FF2B5EF4-FFF2-40B4-BE49-F238E27FC236}">
                <a16:creationId xmlns:a16="http://schemas.microsoft.com/office/drawing/2014/main" id="{1CEB297A-00A2-4CD8-AC87-4A24C5CA5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476750"/>
            <a:ext cx="8001000" cy="2187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altLang="pt-BR" sz="2500" b="1">
                <a:solidFill>
                  <a:srgbClr val="FFFF00"/>
                </a:solidFill>
                <a:latin typeface="Tahoma" panose="020B0604030504040204" pitchFamily="34" charset="0"/>
              </a:rPr>
              <a:t>Evidentemente a guerra de que se está falando aqui não está no passado. Os danos profetizados se aplicam com mais propriedade a uma guerra termonuclear, capaz de danificar a terra, a vida no mar e a vida vegetal.</a:t>
            </a:r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F04A63FC-2BF7-4A20-8DBE-80EE5377A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048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9/32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autoUpdateAnimBg="0"/>
    </p:bld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1380</Words>
  <Application>Microsoft Office PowerPoint</Application>
  <PresentationFormat>Apresentação na tela (4:3)</PresentationFormat>
  <Paragraphs>100</Paragraphs>
  <Slides>32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8" baseType="lpstr">
      <vt:lpstr>Times New Roman</vt:lpstr>
      <vt:lpstr>Tahoma</vt:lpstr>
      <vt:lpstr>Arial Narrow</vt:lpstr>
      <vt:lpstr>Arial</vt:lpstr>
      <vt:lpstr>Tema do Office</vt:lpstr>
      <vt:lpstr>Adobe Photoshop 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 Publicadora Brasileira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 </dc:title>
  <dc:subject>REVELAÇÕES DO APOCALIPSE-MICHELSON BORGES</dc:subject>
  <dc:creator>Michelson Borges</dc:creator>
  <cp:keywords>www.4tons.com.br</cp:keywords>
  <dc:description>COMÉRCIO PROIBIDO. USO PESSOAL</dc:description>
  <cp:lastModifiedBy>UCB - Marcelo Augusto de Carvalho</cp:lastModifiedBy>
  <cp:revision>15</cp:revision>
  <dcterms:created xsi:type="dcterms:W3CDTF">2002-04-01T16:17:30Z</dcterms:created>
  <dcterms:modified xsi:type="dcterms:W3CDTF">2021-01-08T06:52:24Z</dcterms:modified>
  <cp:category>EVANGELISMO</cp:category>
</cp:coreProperties>
</file>