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6" r:id="rId14"/>
    <p:sldId id="287" r:id="rId15"/>
    <p:sldId id="273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33"/>
    <a:srgbClr val="FFCC99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1954A-584E-41F1-81A5-326FEB064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666C57-3C9A-49FA-9DBA-ACEFA60D9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BD061E-14F9-4BDA-A286-E0B5F2BC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2D5CDE-1FA1-4F59-83AA-9924BADD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4D6B21-17FA-4AC7-B05A-55045A1B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FF4A3-78B7-4267-8CE2-C31F052799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513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55516-7C9F-4D9D-B955-5A3CB39C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AA7F4F-41ED-46C3-AACC-B8BB125E5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3B7A0F-5305-4F20-93D8-841FA8681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62BD4C-34C3-4078-8F23-5E1337FA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161951-2AEE-4F56-AAB1-8F844A84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60000-D9AA-483A-AACA-FE804BD882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784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F1EA96-E878-4729-9A44-980A83101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2A0CAC-5956-4CCA-BC6D-9F9CC222C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B644F8-D08D-4E89-ACDC-06D42511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6C881A-8A9B-4D97-AA28-173C6361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64A4CE-A7A2-457F-AA3F-F7598BFC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65990-E402-4411-A8CA-65C6FEB3E1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834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57190-336A-4A69-B039-CA447306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8FADBA-729B-463E-8526-7E556EFA1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F4B283-4D4C-4D11-9BB2-52E155BA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CFACB8-0488-4E31-9D63-DDE702BE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3E2326-BB86-4B2A-9FDC-5987DC28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B4F7C-3158-40B7-A337-64D499F20A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913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C94AE-E478-490C-BE47-89C5B1EB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6F9884-5738-4573-9192-645A836C3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287366-DB9D-4E3D-8F78-0C828221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C3CFC7-044A-42B9-ABDD-0342E0B5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A58CFA-EA67-4E5A-8E5F-D56AB9E0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832BF-C9A8-471C-BE79-5EB1BDF610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488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20839-6323-4B89-9479-24864E8C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13AB2F-35D5-4CD8-A90F-EEDE70B06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CB7C1D-9E1E-46F8-89AF-886CA0A1A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4A17E4-EA24-4F96-8258-4D0D5E72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FA2182-B15C-4611-A0F2-8E03115F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A9B606-A89D-4527-86BC-532602E1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A01A9-0D68-437E-BD6B-F8138F1F55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23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4276D-0054-4F76-9E64-B673A9FE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FCB874-270E-47F7-94D4-044115768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F4895B-451A-4006-AF57-D0486AD43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A48F54A-A5E4-40B1-8A0F-AE256BDA3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9D7DF9A-AA2D-49DD-ABB4-0FDB1DEF6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09EECB2-0033-4A1C-8998-27D6E947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ABA5A62-58A1-4301-B84F-3F58A1CD4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CC2ADE8-D94B-4363-8F0C-8908CF92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E9704-B0D6-48AD-9F4F-ABF452220A7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28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CB051-A4CD-462D-8725-2A00C13B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C6D060-1752-431E-B6C5-904E4596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1AC025A-937A-49CA-9264-9344A6DC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69F0F1-451C-48CC-95E0-F9671EFD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200A5-3201-4BE2-A1D4-FFD9EDF24D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48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F19A5C8-7EAC-4B2A-B890-BE93B943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D7A070A-FC24-49D6-BDE9-EC25A0FD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7A4480-D756-43D6-90EE-44BE5FD8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ECE49-1925-4E71-B4BD-0BF4B46674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419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8E85F-EDD1-47D3-BB0E-9C4A2AE1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AF974F-BC4D-49D7-A7EB-DDA25FF1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636D87-94BB-48CF-8B59-AE6FADF0E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55BB48-3506-4E4D-A815-C03D32AFA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3BF188-0932-45BD-AD2F-A78DB110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26930-EE96-4AF1-8354-FAF3695A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0496C-C4BC-4038-9307-B584E54A634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319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B66F1-54F9-44AC-AB90-E7E708A2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265663-7B0C-41B8-97F0-E6413E6CD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2E321A-1F1D-4BAB-A501-0E647A745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C19988-3836-49DE-90D4-DE83FF8F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A010F2-931B-4D39-83B8-D212F2BB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B78E52-BBFF-4CAC-B350-AFA95082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6859F-E49D-4D6F-A59C-E0979D09B30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717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73F632-376F-4F99-820C-D15A78FA2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7CDB63-FF5E-4B83-ADA4-7C8C694A5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9BC69D-BDAC-4784-91F1-D6801AC994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70F295-DBD4-4CF2-BB41-E4B8F4182F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0B68D78-9273-4A1F-B1C0-A06F1CE0B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5EF963-067A-4AF1-BF66-A0F186D0FED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65B4EC-38B4-44D9-8433-87C10EAA7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060" name="Object 12">
            <a:extLst>
              <a:ext uri="{FF2B5EF4-FFF2-40B4-BE49-F238E27FC236}">
                <a16:creationId xmlns:a16="http://schemas.microsoft.com/office/drawing/2014/main" id="{C19396E8-4762-4493-86D6-B6799BE163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-42863"/>
          <a:ext cx="7543800" cy="694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3" imgW="9670314" imgH="8907872" progId="Photoshop.Image.5">
                  <p:embed/>
                </p:oleObj>
              </mc:Choice>
              <mc:Fallback>
                <p:oleObj name="Image" r:id="rId3" imgW="9670314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-42863"/>
                        <a:ext cx="7543800" cy="694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7">
            <a:extLst>
              <a:ext uri="{FF2B5EF4-FFF2-40B4-BE49-F238E27FC236}">
                <a16:creationId xmlns:a16="http://schemas.microsoft.com/office/drawing/2014/main" id="{551F6F7C-9269-4542-A744-EBD0C7A71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065713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O Apocalipse revela     o segredo da morte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FEBC2625-87AC-4BBB-B7B9-62166EEB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25" y="457200"/>
            <a:ext cx="9448800" cy="609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2A39428C-52B2-4B03-8405-B2615B7A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381000"/>
            <a:ext cx="75311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36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5CFBDD35-A9A5-4F61-BE07-91BA0475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248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utoUpdateAnimBg="0"/>
      <p:bldP spid="2056" grpId="0" autoUpdateAnimBg="0"/>
      <p:bldP spid="205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3" name="Picture 13">
            <a:extLst>
              <a:ext uri="{FF2B5EF4-FFF2-40B4-BE49-F238E27FC236}">
                <a16:creationId xmlns:a16="http://schemas.microsoft.com/office/drawing/2014/main" id="{66CEDF6E-DDEF-48AE-A743-3BEA4B22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12669AC-B7A0-415E-843C-B7C1D3E4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0550"/>
            <a:ext cx="4191000" cy="31432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4D7E93C1-9C50-4E0E-8A52-3E835F3C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67050"/>
            <a:ext cx="4343400" cy="32575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ABC160C0-4669-4014-9084-AED032F9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905000"/>
            <a:ext cx="3124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Sem energia não há luz</a:t>
            </a:r>
          </a:p>
        </p:txBody>
      </p:sp>
      <p:sp>
        <p:nvSpPr>
          <p:cNvPr id="10252" name="Text Box 12">
            <a:extLst>
              <a:ext uri="{FF2B5EF4-FFF2-40B4-BE49-F238E27FC236}">
                <a16:creationId xmlns:a16="http://schemas.microsoft.com/office/drawing/2014/main" id="{32973A4F-B853-492D-B1F6-D7BEF60A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550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>
            <a:extLst>
              <a:ext uri="{FF2B5EF4-FFF2-40B4-BE49-F238E27FC236}">
                <a16:creationId xmlns:a16="http://schemas.microsoft.com/office/drawing/2014/main" id="{012D7A95-5527-4AE9-B88D-0BD0E3DD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6E29D522-F98F-4243-B419-D79F2B6FD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4343400" cy="268287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De acordo com a Palavra de Deus,              o que ocorreria com       a alma vivente se desobedecesse à vontade do Criador?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D318CF28-4510-4ED7-9ADA-1CED8120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829175"/>
            <a:ext cx="4572000" cy="1857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latin typeface="Arial" panose="020B0604020202020204" pitchFamily="34" charset="0"/>
              </a:rPr>
              <a:t>“...no dia em que         dela comeres,      certamente morrereis”                   (Gênesis 2:16 e 17).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 autoUpdateAnimBg="0"/>
      <p:bldP spid="1127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352F18DB-9E50-4D29-A29A-62F85F62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E18922F0-6EA6-4B44-B97F-5CD5A2BC6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962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Apocalipse 12:9 diz que o diabo é              “o sedutor de todo o mundo”.                  Que mentira introduziu Satanás?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D275D1D7-E9E6-4446-9309-D10321DEA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71800"/>
            <a:ext cx="3581400" cy="18288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“A serpente disse à mulher: Certamente não morrereis” (Gênesis 3:4).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A0C9F3DB-6FF7-4574-8D98-3B0F88C21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  <p:bldP spid="1229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1033">
            <a:extLst>
              <a:ext uri="{FF2B5EF4-FFF2-40B4-BE49-F238E27FC236}">
                <a16:creationId xmlns:a16="http://schemas.microsoft.com/office/drawing/2014/main" id="{1D6618ED-F5A0-4EBB-B59D-0D6B6CC6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Text Box 1034">
            <a:extLst>
              <a:ext uri="{FF2B5EF4-FFF2-40B4-BE49-F238E27FC236}">
                <a16:creationId xmlns:a16="http://schemas.microsoft.com/office/drawing/2014/main" id="{F83C61CB-44DC-46A8-83F2-0F4148FAF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242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13/32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1028">
            <a:extLst>
              <a:ext uri="{FF2B5EF4-FFF2-40B4-BE49-F238E27FC236}">
                <a16:creationId xmlns:a16="http://schemas.microsoft.com/office/drawing/2014/main" id="{A2FF556D-60B6-4792-9E75-7CFB8389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3" name="Picture 17">
            <a:extLst>
              <a:ext uri="{FF2B5EF4-FFF2-40B4-BE49-F238E27FC236}">
                <a16:creationId xmlns:a16="http://schemas.microsoft.com/office/drawing/2014/main" id="{9D750E04-C958-405C-8342-F6C900EE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8">
            <a:extLst>
              <a:ext uri="{FF2B5EF4-FFF2-40B4-BE49-F238E27FC236}">
                <a16:creationId xmlns:a16="http://schemas.microsoft.com/office/drawing/2014/main" id="{325916CF-8F1C-4B83-AC96-F2823C885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64770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 grande mentira: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C5EE4EF7-C8A5-4627-BDAA-D70884A9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35814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Não importa          o que façamos                                                      ou creiamos,    não morreremos.</a:t>
            </a: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85801E1C-B2BE-4313-905F-CD9AEF2E4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809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utoUpdateAnimBg="0"/>
      <p:bldP spid="1946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7" name="Object 15">
            <a:extLst>
              <a:ext uri="{FF2B5EF4-FFF2-40B4-BE49-F238E27FC236}">
                <a16:creationId xmlns:a16="http://schemas.microsoft.com/office/drawing/2014/main" id="{3CBE407C-EAFA-4BC2-BAB6-04FDCCB6B2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6">
            <a:extLst>
              <a:ext uri="{FF2B5EF4-FFF2-40B4-BE49-F238E27FC236}">
                <a16:creationId xmlns:a16="http://schemas.microsoft.com/office/drawing/2014/main" id="{AF6F96C0-2C3A-42A3-AE8E-3A830173C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Ao desobedecer a Deus, que ocorreu com a “alma vivente”?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7C3C9B4D-08AD-41DE-90D5-D62C5637A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447800"/>
            <a:ext cx="86106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“...A alma que pecar, esta morrerá”                                  (Ezequiel 18:4 e 20).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CDF0A596-A290-4938-81EF-0DE0216EB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590800"/>
            <a:ext cx="36576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“...o homem, que é mortal” (Isaías 51:12).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5C2E8916-E780-4B9C-BB76-E4564FDC6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14800"/>
            <a:ext cx="34290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“...entrou o pecado no mundo, e pelo pecado a morte” (Romanos 5:12).</a:t>
            </a: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9AD4E6B8-28AF-4E00-9FA6-6123ADCD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438400"/>
            <a:ext cx="4953000" cy="3271838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6" name="Text Box 14">
            <a:extLst>
              <a:ext uri="{FF2B5EF4-FFF2-40B4-BE49-F238E27FC236}">
                <a16:creationId xmlns:a16="http://schemas.microsoft.com/office/drawing/2014/main" id="{CADA80E8-301F-4F08-AA2C-BE35C2E95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utoUpdateAnimBg="0"/>
      <p:bldP spid="13319" grpId="0" autoUpdateAnimBg="0"/>
      <p:bldP spid="13320" grpId="0" autoUpdateAnimBg="0"/>
      <p:bldP spid="1332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>
            <a:extLst>
              <a:ext uri="{FF2B5EF4-FFF2-40B4-BE49-F238E27FC236}">
                <a16:creationId xmlns:a16="http://schemas.microsoft.com/office/drawing/2014/main" id="{1781019D-BF8E-4D13-8CB6-B5764521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id="{5E82D0A4-FAEC-4CA0-9493-7A14D5025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5715000" cy="6140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Tahoma" panose="020B0604030504040204" pitchFamily="34" charset="0"/>
              </a:rPr>
              <a:t>Aqui temos uma boa ilustração sobre o conflito entre o Deus da verdade e o pai da mentira. Em quem vamos crer? Como acontece com o selo de Deus, o que cremos neste assunto indica de que lado estamos no grande conflito dos séculos.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5FF7BF99-4755-49A8-A2F2-CDF28570F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809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3" name="Object 13">
            <a:extLst>
              <a:ext uri="{FF2B5EF4-FFF2-40B4-BE49-F238E27FC236}">
                <a16:creationId xmlns:a16="http://schemas.microsoft.com/office/drawing/2014/main" id="{1B570E6A-FC8F-40CF-9786-A6D0D64A78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4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6">
            <a:extLst>
              <a:ext uri="{FF2B5EF4-FFF2-40B4-BE49-F238E27FC236}">
                <a16:creationId xmlns:a16="http://schemas.microsoft.com/office/drawing/2014/main" id="{32F1E7EA-D2F7-4E7F-BD8F-4ED27950A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146550"/>
            <a:ext cx="4343400" cy="25590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5400" b="1">
                <a:solidFill>
                  <a:srgbClr val="FFFF00"/>
                </a:solidFill>
                <a:latin typeface="Tahoma" panose="020B0604030504040204" pitchFamily="34" charset="0"/>
              </a:rPr>
              <a:t>O QUE HÁ DEPOIS      DA MORTE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566036A4-D011-403C-92E1-35EC9D3CE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4" name="Object 10">
            <a:extLst>
              <a:ext uri="{FF2B5EF4-FFF2-40B4-BE49-F238E27FC236}">
                <a16:creationId xmlns:a16="http://schemas.microsoft.com/office/drawing/2014/main" id="{57690652-C6DA-4B08-90D1-9D5C832A72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>
            <a:extLst>
              <a:ext uri="{FF2B5EF4-FFF2-40B4-BE49-F238E27FC236}">
                <a16:creationId xmlns:a16="http://schemas.microsoft.com/office/drawing/2014/main" id="{A4F9A546-E680-4356-A8A8-95E150F03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7696200" cy="191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Em Apocalipse 2:8 Jesus Se apresenta à igreja de Esmirna como “o primeiro e o último, que esteve morto e tornou a viver”. Ele sabe o que ocorre quando uma pessoa morre. A que,         disse Jesus, se assemelha a morte?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440714A2-8BC5-49EF-8C7A-DADC3181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133600"/>
            <a:ext cx="2667000" cy="37925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" panose="020B0604020202020204" pitchFamily="34" charset="0"/>
              </a:rPr>
              <a:t>“...Nosso amigo Lázaro dorme... Jesus, porém, falava com respeito à morte de Lázaro”         (João 11).</a:t>
            </a: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8B71C688-FF77-4DF1-8AD7-CB33BB0B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6096000" cy="4303713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Text Box 9">
            <a:extLst>
              <a:ext uri="{FF2B5EF4-FFF2-40B4-BE49-F238E27FC236}">
                <a16:creationId xmlns:a16="http://schemas.microsoft.com/office/drawing/2014/main" id="{40E401BC-825E-443F-BC0F-0FD880D2C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  <p:bldP spid="1639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E1B29112-5028-4A03-A468-7F030CB73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914CD758-E44F-4FD5-BBB7-11ABA786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8" name="Rectangle 1028">
            <a:extLst>
              <a:ext uri="{FF2B5EF4-FFF2-40B4-BE49-F238E27FC236}">
                <a16:creationId xmlns:a16="http://schemas.microsoft.com/office/drawing/2014/main" id="{185232A1-8852-4D39-B44D-A7A1E0262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9" name="Text Box 1029">
            <a:extLst>
              <a:ext uri="{FF2B5EF4-FFF2-40B4-BE49-F238E27FC236}">
                <a16:creationId xmlns:a16="http://schemas.microsoft.com/office/drawing/2014/main" id="{B255DEC6-C5C6-497A-9C0D-9F0E103F7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9600"/>
            <a:ext cx="3048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11</a:t>
            </a:r>
          </a:p>
        </p:txBody>
      </p:sp>
      <p:sp>
        <p:nvSpPr>
          <p:cNvPr id="31750" name="Rectangle 1030">
            <a:extLst>
              <a:ext uri="{FF2B5EF4-FFF2-40B4-BE49-F238E27FC236}">
                <a16:creationId xmlns:a16="http://schemas.microsoft.com/office/drawing/2014/main" id="{8D1C2FAE-A794-4C8A-9917-CCFC0BEC2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1" name="Rectangle 1031">
            <a:extLst>
              <a:ext uri="{FF2B5EF4-FFF2-40B4-BE49-F238E27FC236}">
                <a16:creationId xmlns:a16="http://schemas.microsoft.com/office/drawing/2014/main" id="{E017B253-B31E-4115-AE66-89C0AA685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2" name="Text Box 1032">
            <a:extLst>
              <a:ext uri="{FF2B5EF4-FFF2-40B4-BE49-F238E27FC236}">
                <a16:creationId xmlns:a16="http://schemas.microsoft.com/office/drawing/2014/main" id="{51BF39DF-BB7B-4466-ADD9-F2577340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1753" name="Text Box 1033">
            <a:extLst>
              <a:ext uri="{FF2B5EF4-FFF2-40B4-BE49-F238E27FC236}">
                <a16:creationId xmlns:a16="http://schemas.microsoft.com/office/drawing/2014/main" id="{2EB1C34B-12EA-4550-811D-F5A297953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1754" name="Rectangle 1034">
            <a:extLst>
              <a:ext uri="{FF2B5EF4-FFF2-40B4-BE49-F238E27FC236}">
                <a16:creationId xmlns:a16="http://schemas.microsoft.com/office/drawing/2014/main" id="{943E3096-8BDF-4FCF-B251-A8B4E60D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5" name="Text Box 1035">
            <a:extLst>
              <a:ext uri="{FF2B5EF4-FFF2-40B4-BE49-F238E27FC236}">
                <a16:creationId xmlns:a16="http://schemas.microsoft.com/office/drawing/2014/main" id="{21A0ADCD-48A0-47D5-82B4-930F1282D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Nenhum dos 8 versículos do NT que mencionam o domingo mandam guardá-lo.</a:t>
            </a:r>
          </a:p>
        </p:txBody>
      </p:sp>
      <p:sp>
        <p:nvSpPr>
          <p:cNvPr id="31756" name="Text Box 1036">
            <a:extLst>
              <a:ext uri="{FF2B5EF4-FFF2-40B4-BE49-F238E27FC236}">
                <a16:creationId xmlns:a16="http://schemas.microsoft.com/office/drawing/2014/main" id="{D2121CB7-57C9-49BA-9E68-BB1C8135B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Jesus disse que não se pode mudar nem uma letra da lei.</a:t>
            </a:r>
          </a:p>
        </p:txBody>
      </p:sp>
      <p:sp>
        <p:nvSpPr>
          <p:cNvPr id="31757" name="Text Box 1037">
            <a:extLst>
              <a:ext uri="{FF2B5EF4-FFF2-40B4-BE49-F238E27FC236}">
                <a16:creationId xmlns:a16="http://schemas.microsoft.com/office/drawing/2014/main" id="{7280A8C9-5498-4D58-B2FC-C9812E973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Os antediluvianos guardavam        o domingo.</a:t>
            </a:r>
          </a:p>
        </p:txBody>
      </p:sp>
      <p:sp>
        <p:nvSpPr>
          <p:cNvPr id="31758" name="Text Box 1038">
            <a:extLst>
              <a:ext uri="{FF2B5EF4-FFF2-40B4-BE49-F238E27FC236}">
                <a16:creationId xmlns:a16="http://schemas.microsoft.com/office/drawing/2014/main" id="{D54FACBA-3F1A-4AE4-BE80-65CDCF206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343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O dia de repouso no Novo Testamento é o sábado.</a:t>
            </a:r>
          </a:p>
        </p:txBody>
      </p:sp>
      <p:sp>
        <p:nvSpPr>
          <p:cNvPr id="31759" name="Text Box 1039">
            <a:extLst>
              <a:ext uri="{FF2B5EF4-FFF2-40B4-BE49-F238E27FC236}">
                <a16:creationId xmlns:a16="http://schemas.microsoft.com/office/drawing/2014/main" id="{FC14E84F-A504-4EC1-B3BB-73177CA78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Jesus disse que quem             O ama não deve guardar                       os mandamentos.</a:t>
            </a:r>
          </a:p>
        </p:txBody>
      </p:sp>
      <p:sp>
        <p:nvSpPr>
          <p:cNvPr id="31760" name="Text Box 1040">
            <a:extLst>
              <a:ext uri="{FF2B5EF4-FFF2-40B4-BE49-F238E27FC236}">
                <a16:creationId xmlns:a16="http://schemas.microsoft.com/office/drawing/2014/main" id="{CE3F3C93-3917-42DE-89F8-380F91580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761" name="Text Box 1041">
            <a:extLst>
              <a:ext uri="{FF2B5EF4-FFF2-40B4-BE49-F238E27FC236}">
                <a16:creationId xmlns:a16="http://schemas.microsoft.com/office/drawing/2014/main" id="{B19178E2-0EDA-45E6-B021-5FE828321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762" name="Text Box 1042">
            <a:extLst>
              <a:ext uri="{FF2B5EF4-FFF2-40B4-BE49-F238E27FC236}">
                <a16:creationId xmlns:a16="http://schemas.microsoft.com/office/drawing/2014/main" id="{AF5A972E-1653-4DB4-9E2E-E14279588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763" name="Text Box 1043">
            <a:extLst>
              <a:ext uri="{FF2B5EF4-FFF2-40B4-BE49-F238E27FC236}">
                <a16:creationId xmlns:a16="http://schemas.microsoft.com/office/drawing/2014/main" id="{E9EBEAE9-039E-447F-9DC4-8329DF4F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4338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764" name="Text Box 1044">
            <a:extLst>
              <a:ext uri="{FF2B5EF4-FFF2-40B4-BE49-F238E27FC236}">
                <a16:creationId xmlns:a16="http://schemas.microsoft.com/office/drawing/2014/main" id="{DB63F6A3-7593-411B-B479-75DB553AB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5522913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utoUpdateAnimBg="0"/>
      <p:bldP spid="31756" grpId="0" autoUpdateAnimBg="0"/>
      <p:bldP spid="31757" grpId="0" autoUpdateAnimBg="0"/>
      <p:bldP spid="31758" grpId="0" autoUpdateAnimBg="0"/>
      <p:bldP spid="31759" grpId="0" autoUpdateAnimBg="0"/>
      <p:bldP spid="31760" grpId="0" autoUpdateAnimBg="0"/>
      <p:bldP spid="31761" grpId="0" autoUpdateAnimBg="0"/>
      <p:bldP spid="31762" grpId="0" autoUpdateAnimBg="0"/>
      <p:bldP spid="31763" grpId="0" autoUpdateAnimBg="0"/>
      <p:bldP spid="3176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21" name="Object 13">
            <a:extLst>
              <a:ext uri="{FF2B5EF4-FFF2-40B4-BE49-F238E27FC236}">
                <a16:creationId xmlns:a16="http://schemas.microsoft.com/office/drawing/2014/main" id="{2F7A56D2-0390-4877-AD39-CD77C04DC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1113"/>
          <a:ext cx="9144000" cy="686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1113"/>
                        <a:ext cx="9144000" cy="686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6" name="Picture 8">
            <a:extLst>
              <a:ext uri="{FF2B5EF4-FFF2-40B4-BE49-F238E27FC236}">
                <a16:creationId xmlns:a16="http://schemas.microsoft.com/office/drawing/2014/main" id="{2B465937-CA71-4496-B43B-7DF5BE2E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5943600" cy="44577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7">
            <a:extLst>
              <a:ext uri="{FF2B5EF4-FFF2-40B4-BE49-F238E27FC236}">
                <a16:creationId xmlns:a16="http://schemas.microsoft.com/office/drawing/2014/main" id="{F2EFCEB9-A78B-4DC6-8951-6BF96E1E9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52400"/>
            <a:ext cx="7467600" cy="191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A expressão adormeceu indica inconsciência.     O mesmo afirmam Eclesiastes 9:5 e 6 (“os mortos não sabem coisa nenhuma”) e Salmo 146:4 (“nesse mesmo dia [o da morte] perecem todos os seus desígnios”).</a:t>
            </a: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57C8D6A4-3C2B-4721-8649-9D3987B9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>
            <a:extLst>
              <a:ext uri="{FF2B5EF4-FFF2-40B4-BE49-F238E27FC236}">
                <a16:creationId xmlns:a16="http://schemas.microsoft.com/office/drawing/2014/main" id="{B47A8805-DAB4-4A5F-BA15-76338510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91839B89-2113-47CF-893E-575FBAB28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78486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Podem os mortos intervir      no que os vivos fazem?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4F909FFC-9384-4EA6-999F-17DACEE98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84350"/>
            <a:ext cx="5638800" cy="446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“Porque os vivos sabem que hão de morrer, mas os mortos não sabem coisa nenhuma, nem tampouco terão eles recompensa, porque a sua memória jaz no esquecimento. Amor, ódio e inveja para eles já pereceram; para sempre não têm eles parte em coisa alguma do que se faz debaixo do sol” (Eclesiastes 9:5 e 6).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EED0B3E8-7236-4945-8A53-4F196084F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809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  <p:bldP spid="1843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7" name="Object 7">
            <a:extLst>
              <a:ext uri="{FF2B5EF4-FFF2-40B4-BE49-F238E27FC236}">
                <a16:creationId xmlns:a16="http://schemas.microsoft.com/office/drawing/2014/main" id="{53B0F87F-A416-4A35-9C8E-0ADCEA7190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>
            <a:extLst>
              <a:ext uri="{FF2B5EF4-FFF2-40B4-BE49-F238E27FC236}">
                <a16:creationId xmlns:a16="http://schemas.microsoft.com/office/drawing/2014/main" id="{EE0DDE8C-9FA7-4648-BE7F-BF9CD0E67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7543800" cy="1679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Tahoma" panose="020B0604030504040204" pitchFamily="34" charset="0"/>
              </a:rPr>
              <a:t>Apocalipse 16:14 diz que há “espíritos de demônios, operadores de sinais”, e Apocalipse 18:23 afirma que “todas as nações foram seduzidas pela tua feitiçaria”.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2FAA9DA2-0A05-4A6C-85F9-5957B926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2D3B1D95-707A-4D1A-8647-5D09CCF5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543800" cy="1282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Quando a pessoa morre, quebra-se a união harmoniosa que havia entre o pó da terra e o fôlego de vida, desaparecendo assim a alma vivente (vida consciente).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E09A80FA-2BC6-4639-9104-1D81132D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0"/>
            <a:ext cx="8229600" cy="2179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Por esta razão a Bíblia afirma que os que dizem falar com os mortos estão participando de um engano satânico. Inclusive não se salvarão os que praticam a feitiçaria (Apoc. 22:15), nem os que consultam os mortos (Deut. 18:10-14).                      O cristão deve consultar a Deus (Isa. 8:19 e 20).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64A491B8-AF45-419C-A1B2-324A96AAB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>
            <a:extLst>
              <a:ext uri="{FF2B5EF4-FFF2-40B4-BE49-F238E27FC236}">
                <a16:creationId xmlns:a16="http://schemas.microsoft.com/office/drawing/2014/main" id="{CE652799-ACB9-4A12-8A9C-4C2C2AF66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70502990-ACCF-4E6A-83C8-2F39D4100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85800"/>
            <a:ext cx="7086600" cy="1736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5400" b="1">
                <a:solidFill>
                  <a:schemeClr val="bg1"/>
                </a:solidFill>
                <a:latin typeface="Tahoma" panose="020B0604030504040204" pitchFamily="34" charset="0"/>
              </a:rPr>
              <a:t>JESUS TEM PODER SOBRE A MORTE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B03C88AF-98B6-452A-9E83-465D1D512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24/32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>
            <a:extLst>
              <a:ext uri="{FF2B5EF4-FFF2-40B4-BE49-F238E27FC236}">
                <a16:creationId xmlns:a16="http://schemas.microsoft.com/office/drawing/2014/main" id="{C3EABB83-34FA-48C5-B696-D917E057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33C27C9A-6758-41DC-9812-BE21F2EF3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17550"/>
            <a:ext cx="4191000" cy="466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A ressurreição de Cristo é a primeira em importância, pois nos garante que haverá ressurreição e vida eterna para os fiéis (I Cor. 15:3, 20-23). Por isso é que o Apocalipse o chama de “o primogênito dos mortos” (Apoc. 1:5).</a:t>
            </a: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93666C7B-497B-4B93-9132-923DA353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25/32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>
            <a:extLst>
              <a:ext uri="{FF2B5EF4-FFF2-40B4-BE49-F238E27FC236}">
                <a16:creationId xmlns:a16="http://schemas.microsoft.com/office/drawing/2014/main" id="{111E9AD1-72EB-4D9D-B5CD-92BFB1EA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437BF954-C903-4621-BB5C-2F22A5ACA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4419600" cy="3444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A Bíblia explica que os santos ainda não receberam a vida eterna (Heb. 11:39 e 40), mas isto não quer dizer que não haja esperança para eles. Que ocorrerá um dia com os mortos?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E38A6574-CF62-4DE9-A1ED-93AEF7A9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219575"/>
            <a:ext cx="4572000" cy="197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“Os vossos mortos e também o meu cadáver viverão e ressuscitarão” (Isaías 26:19).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825E278D-3144-40DC-80F1-45E935CBA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26/32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utoUpdateAnimBg="0"/>
      <p:bldP spid="2458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>
            <a:extLst>
              <a:ext uri="{FF2B5EF4-FFF2-40B4-BE49-F238E27FC236}">
                <a16:creationId xmlns:a16="http://schemas.microsoft.com/office/drawing/2014/main" id="{55205A8C-984B-4E4B-9020-54C1BF3B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DF1B7F46-9F38-4700-8F03-491FAD88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77925"/>
            <a:ext cx="5105400" cy="3648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“...Se cremos que Jesus morreu e ressuscitou, assim também Deus, mediante Jesus, trará juntamente em Sua companhia os que dormem... E os mortos em Cristo ressuscitarão primeiro”                  (I Tessalonicenses 4:14 e 16).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8A4FED4B-D4A1-4718-B6EF-4DE114123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27/32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>
            <a:extLst>
              <a:ext uri="{FF2B5EF4-FFF2-40B4-BE49-F238E27FC236}">
                <a16:creationId xmlns:a16="http://schemas.microsoft.com/office/drawing/2014/main" id="{0F5C2435-7825-4D66-B057-3EE41070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7527A94C-940A-485B-93DB-9AE5C953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962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que Jesus fará com a morte, no final do milênio?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EC76074D-E220-4019-8955-A16F32E9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4800600" cy="4321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“Então a morte e o inferno [que quer dizer sepulcro] foram lançados para dentro do lago de fogo. Esta é a segunda morte” (Apocalipse 20:14).               “O último inimigo a ser destruído é a morte”            (I Coríntios 15:26).</a:t>
            </a: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B5067FB8-6DCA-4DD8-8846-FA7275D61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28/32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3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6F7CCF2E-F515-4801-A124-76EF5E90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81317E2A-D095-4E67-B9C0-6E895E14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727450" cy="27955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8381FC2C-611C-44CF-9E0E-4E064206C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81000"/>
            <a:ext cx="4800600" cy="974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Quando Jesus dará a    vida eterna aos fiéis?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9293AE2B-8138-4E8A-8D44-2D59F4C7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4406900"/>
            <a:ext cx="4724400" cy="2298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“...Cada um, porém, em sua própria ordem: Cristo, as primícias; depois os que são                  de Cristo, em Sua vinda”                                        (I Coríntios 15:20-23).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utoUpdateAnimBg="0"/>
      <p:bldP spid="2765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3" name="Object 11">
            <a:extLst>
              <a:ext uri="{FF2B5EF4-FFF2-40B4-BE49-F238E27FC236}">
                <a16:creationId xmlns:a16="http://schemas.microsoft.com/office/drawing/2014/main" id="{7E743987-73AF-4DEB-84F2-4D656BCA41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>
            <a:extLst>
              <a:ext uri="{FF2B5EF4-FFF2-40B4-BE49-F238E27FC236}">
                <a16:creationId xmlns:a16="http://schemas.microsoft.com/office/drawing/2014/main" id="{B0AAD1D3-33B9-4CA6-A56D-34EDAFF81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3/32</a:t>
            </a:r>
          </a:p>
        </p:txBody>
      </p:sp>
      <p:graphicFrame>
        <p:nvGraphicFramePr>
          <p:cNvPr id="3078" name="Object 6">
            <a:extLst>
              <a:ext uri="{FF2B5EF4-FFF2-40B4-BE49-F238E27FC236}">
                <a16:creationId xmlns:a16="http://schemas.microsoft.com/office/drawing/2014/main" id="{629D6E30-97E6-4370-ACA2-C072296F68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1874838"/>
          <a:ext cx="6705600" cy="483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7" name="Slide" r:id="rId5" imgW="4548526" imgH="3407297" progId="PowerPoint.Slide.8">
                  <p:embed/>
                </p:oleObj>
              </mc:Choice>
              <mc:Fallback>
                <p:oleObj name="Slide" r:id="rId5" imgW="4548526" imgH="3407297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74838"/>
                        <a:ext cx="6705600" cy="48307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CC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7">
            <a:extLst>
              <a:ext uri="{FF2B5EF4-FFF2-40B4-BE49-F238E27FC236}">
                <a16:creationId xmlns:a16="http://schemas.microsoft.com/office/drawing/2014/main" id="{807C09EB-E5B2-49B4-ADBE-D40F98FB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"/>
            <a:ext cx="7086600" cy="155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O que acontece quando alguém morre? Há vida após a morte? Podemos reencontrar nossos queridos que morreram? Onde encontrar a resposta?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>
            <a:extLst>
              <a:ext uri="{FF2B5EF4-FFF2-40B4-BE49-F238E27FC236}">
                <a16:creationId xmlns:a16="http://schemas.microsoft.com/office/drawing/2014/main" id="{8C673D84-0193-4B61-AC0B-002C2697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669FF7B9-B369-4F54-A857-FA6B86B65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4150"/>
            <a:ext cx="7620000" cy="1325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“E lhes enxugará dos olhos toda lágrima, e a morte já não existirá, já não haverá luto, nem pranto, nem dor...” (Apocalipse 21:4).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D27BED7D-F851-421D-8DA5-95E4170C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382000" cy="170815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Àqueles que O aceitarem, Jesus prometeu ressuscitá-los no último dia (João 6:54), quando sairão “para a ressurreição        da vida” (João 5:29). A ressurreição de Cristo é a garantia         de que Ele pode cumprir o que prometeu.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79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>
            <a:extLst>
              <a:ext uri="{FF2B5EF4-FFF2-40B4-BE49-F238E27FC236}">
                <a16:creationId xmlns:a16="http://schemas.microsoft.com/office/drawing/2014/main" id="{820FFD0A-ED9E-4DCD-90AD-359D2035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F1BEE20C-7BA9-4B47-9959-61BF1622B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4800600" cy="97472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O menino vietnamita                                 e a transfusão de sangue.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C91DA5C8-9C16-4B8F-9B17-1136BC1E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809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31/32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1" name="Object 11">
            <a:extLst>
              <a:ext uri="{FF2B5EF4-FFF2-40B4-BE49-F238E27FC236}">
                <a16:creationId xmlns:a16="http://schemas.microsoft.com/office/drawing/2014/main" id="{8ABFA58E-CD62-411A-BAEF-4BDBF5C44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0" name="Picture 10">
            <a:extLst>
              <a:ext uri="{FF2B5EF4-FFF2-40B4-BE49-F238E27FC236}">
                <a16:creationId xmlns:a16="http://schemas.microsoft.com/office/drawing/2014/main" id="{69FDE954-025C-4A9A-8D95-30764510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6934200" cy="52006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7027BD3B-E9B5-466D-9E9E-8FD8997C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69925"/>
            <a:ext cx="5105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03C9AD1D-D880-4093-8D0A-478B403B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438775"/>
            <a:ext cx="5181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Tahoma" panose="020B0604030504040204" pitchFamily="34" charset="0"/>
              </a:rPr>
              <a:t>O Apocalipse fala de um santuário no Céu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utoUpdateAnimBg="0"/>
      <p:bldP spid="3072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>
            <a:extLst>
              <a:ext uri="{FF2B5EF4-FFF2-40B4-BE49-F238E27FC236}">
                <a16:creationId xmlns:a16="http://schemas.microsoft.com/office/drawing/2014/main" id="{3525A7F5-7CE8-43FF-A695-4EE41850B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7054385B-A0E8-4B07-BD82-37C54394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6781800" cy="2530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JESUS TEM  A RESPOSTA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B0914B56-4D60-48C3-B334-63C1F4E1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>
            <a:extLst>
              <a:ext uri="{FF2B5EF4-FFF2-40B4-BE49-F238E27FC236}">
                <a16:creationId xmlns:a16="http://schemas.microsoft.com/office/drawing/2014/main" id="{C2B7333D-A7C7-43C1-B6E8-9F6D52BB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480742A4-17BB-4510-9144-E39AE56FE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876800" cy="287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Tahoma" panose="020B0604030504040204" pitchFamily="34" charset="0"/>
              </a:rPr>
              <a:t>Cristo ressuscitado Se apresenta no Apocalipse como “Aquele que vive; estive morto, mas eis que estou vivo pelos séculos     dos séculos”. O que Jesus diz ter em Suas mãos?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B4F6CBB-43CA-4370-805B-C2CAE4DC2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51250"/>
            <a:ext cx="3962400" cy="2105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 Narrow" panose="020B0606020202030204" pitchFamily="34" charset="0"/>
              </a:rPr>
              <a:t>“...Tenho as chaves da morte e do inferno (que quer dizer sepulcro)” (Apocalipse 1:18).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97FB90E8-9DFC-4F6E-9B14-D49EA698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utoUpdateAnimBg="0"/>
      <p:bldP spid="512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>
            <a:extLst>
              <a:ext uri="{FF2B5EF4-FFF2-40B4-BE49-F238E27FC236}">
                <a16:creationId xmlns:a16="http://schemas.microsoft.com/office/drawing/2014/main" id="{352F118E-8264-4F61-9EB7-F53E9598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51A2FDA8-13F4-408B-806F-2829F03C9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4191000" cy="5921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Ele sabe tudo; sabe como criou a vida e o que acontece quando uma pessoa morre. E revelou isso nas Escrituras. Por isso, quando discutiam com Ele a respeito dos mortos e da ressurreição, “respondeu-lhes Jesus: Errais, não conhecendo as Escrituras nem o poder de Deus” (Mateus 22:29).</a:t>
            </a:r>
          </a:p>
        </p:txBody>
      </p:sp>
      <p:sp>
        <p:nvSpPr>
          <p:cNvPr id="6157" name="Text Box 13">
            <a:extLst>
              <a:ext uri="{FF2B5EF4-FFF2-40B4-BE49-F238E27FC236}">
                <a16:creationId xmlns:a16="http://schemas.microsoft.com/office/drawing/2014/main" id="{BA963873-C595-456F-AEB8-8B0957CC9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>
            <a:extLst>
              <a:ext uri="{FF2B5EF4-FFF2-40B4-BE49-F238E27FC236}">
                <a16:creationId xmlns:a16="http://schemas.microsoft.com/office/drawing/2014/main" id="{348D64E2-9F4D-4E65-8D4C-CC1AC41B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A882EA9F-2F6A-4849-8A3F-F209E30ED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7696200" cy="4117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JESUS REVELA QUAL É A NATUREZA                  DO HOMEM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3453B894-9624-4B1A-B65E-ADC1DADC9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>
            <a:extLst>
              <a:ext uri="{FF2B5EF4-FFF2-40B4-BE49-F238E27FC236}">
                <a16:creationId xmlns:a16="http://schemas.microsoft.com/office/drawing/2014/main" id="{601D19A7-60BB-4DC4-9F25-47583EA8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B5BA0CE3-D450-49FC-889C-458AF6A7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19800"/>
            <a:ext cx="2514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CC99"/>
                </a:solidFill>
                <a:latin typeface="Arial Narrow" panose="020B0606020202030204" pitchFamily="34" charset="0"/>
              </a:rPr>
              <a:t>Somos uma alma</a:t>
            </a:r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24E4F409-F680-4495-9DEE-3A771F94F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DBC2BF1B-0611-4986-8756-FF5127F6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93C5BF2-2AD5-4799-8002-79B5A603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71500"/>
            <a:ext cx="8001000" cy="57721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>
            <a:extLst>
              <a:ext uri="{FF2B5EF4-FFF2-40B4-BE49-F238E27FC236}">
                <a16:creationId xmlns:a16="http://schemas.microsoft.com/office/drawing/2014/main" id="{C6848A21-EF90-4862-9580-1025CDF83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32766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Lâmpada + energia = LUZ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A0782384-B6E1-4BE9-96E6-5A3B740A3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72000"/>
            <a:ext cx="45720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Pó da terra +      fôlego de vida =             ALMA VIVENTE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5CA8EBA9-114E-4D3E-A1D9-5862192ED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  <p:bldP spid="9224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1136</Words>
  <Application>Microsoft Office PowerPoint</Application>
  <PresentationFormat>Apresentação na tela (4:3)</PresentationFormat>
  <Paragraphs>84</Paragraphs>
  <Slides>32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Times New Roman</vt:lpstr>
      <vt:lpstr>Tahoma</vt:lpstr>
      <vt:lpstr>Arial Narrow</vt:lpstr>
      <vt:lpstr>Arial</vt:lpstr>
      <vt:lpstr>Tema do Office</vt:lpstr>
      <vt:lpstr>Adobe Photoshop Image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20</cp:revision>
  <dcterms:created xsi:type="dcterms:W3CDTF">2002-04-11T11:54:48Z</dcterms:created>
  <dcterms:modified xsi:type="dcterms:W3CDTF">2021-01-08T06:52:40Z</dcterms:modified>
  <cp:category>EVANGELISMO</cp:category>
</cp:coreProperties>
</file>