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5" r:id="rId9"/>
    <p:sldId id="266" r:id="rId10"/>
    <p:sldId id="269" r:id="rId11"/>
    <p:sldId id="270" r:id="rId12"/>
    <p:sldId id="275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89" r:id="rId27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33"/>
    <a:srgbClr val="CCFFCC"/>
    <a:srgbClr val="00CCFF"/>
    <a:srgbClr val="FF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BC764-2037-41B9-87B1-7EE03F89B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B1A9E7-ABB9-417C-92AC-3AC212491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E8A0CA-E1E2-43CF-995D-EECB8421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64E448-91C3-466D-9C96-52B8AA82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F27A05-AA02-4510-B229-E984AA68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ADE20-D7F8-49FE-BD46-C92AB56D11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215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5F311-3A74-40E3-94C2-EBD7DB5C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A1E4F8-60FC-417B-BC74-F7ABD2FCA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8DE739-B352-4ACF-A6D1-D372F451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1F6384-8E1A-4B59-AD73-8B7CE2E9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49836F-2E2F-40EA-9466-67DAD607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DF3EB-05A1-4639-B8E0-9DE4FB8A4F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615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F4F841-B91D-401B-8314-CE881A66F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18D35C-5215-400C-B4E7-33F60767E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8560EB-A604-4EE4-806D-77F6AAF6D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0AF484-05A3-4E2C-BBEB-58AC2579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FD0C9E-888B-4497-9AA6-5C3F5B532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E6CFE-F878-4025-8593-80FCC01552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696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5DBB9-704A-4F2B-A8FC-0633EAF82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9772A4-AAE6-40E1-9F07-02780D3D0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EB3257-D44D-4D9A-BB5E-D33F2303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421D3E-5BA5-4515-921D-455E844E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5642C0-010A-41A0-95E8-FA2ADB4C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A71C2-F48B-40E3-B431-469612B09E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272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4B6F8-7BBF-410A-9428-D936AB43F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76B198-0CE2-4546-AACA-6875FD0A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4932F6-5617-4716-A208-7D352C20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7AA8E6-089A-4578-96A1-3851CACD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7A2BB3-B025-4EB8-92CF-A0ED385B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9D3D4-E6A2-4BAA-9BA6-7E3761E488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409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DF6A9-30BE-4F7C-86D1-A9380794D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12EFEB-BB52-4458-9A8B-6EFB897B3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1AFA5C-8AAC-462E-9766-A851BBD51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CCE092-629F-4274-BCA3-DE661E866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402688-1142-44D9-B2CA-8E45DE87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EDC29B-6BCC-4C7F-A2FC-8B53D4CF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3D753-DC3A-473B-AACA-B645321672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935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4725B-BB2C-42F8-98BD-F4368254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EF564B-3F82-435C-92AE-FBD174B89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988FA1-856F-465D-A28B-F5563ABDE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5422C8-8071-441C-B236-C52949061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E64C71A-2C60-4B41-BE32-ABA1EB5F3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8846A2B-F04E-4E7F-B266-C6F3B86F6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4D24980-D8C0-4060-844C-87FBD2EA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D2A2D83-0CAF-4423-91CB-B2B59370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AA3DA-09EF-48B7-AF58-04DFE99CBF5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308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242CA-5A73-4C61-BFB3-14716A31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F12748-3F39-4533-B4F9-D11EE51F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98DE892-315E-450E-A571-006532F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4C5A4D-2244-4D72-8134-10A54A58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14878-0E12-4AE8-8443-39D842426F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195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CB8C2A1-BD33-474A-8E87-17096B96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EAEBB37-F91C-48FA-AD19-8B71C858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D48E8D-37D3-48F9-B5DA-00A0CA01F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AC29-9F32-4F86-97C6-E893496FC7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589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5DD2E-E243-4521-92DF-2DD456B1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7EBE74-DC88-440A-A137-44812ECB2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C68E59-732A-4370-90EA-6CEBB887B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CE2C38-C3AA-4AF1-AAF6-865CC3E84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1AE1EF-327B-4F82-9CD5-175B84DA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EF968A-868C-4ADB-BCB6-304BB711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24FFC-9628-429D-AF74-CD5F63EFD42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484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C2192-96DA-46B5-8865-00339A8C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DFAFC4D-1A0D-42CD-B2C4-CE453AA9D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0F82F3-F066-472A-8264-6B2FC5A7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06E526-1099-4899-9E79-BE068651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C385AF-A5C5-4408-A6FD-544FCB42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4CCCE4F-42CC-4D4F-8C08-D0308C90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A6807-7992-4565-9181-CEF0BE3D5C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001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99C45D-E456-4F3E-A186-585A23948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8D40646-7BD1-4F47-9F8E-7D4236994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20FFE2-D81B-4D75-8EA2-74C3922C8D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21EACFD-7AA7-4592-9FE1-5D5F7E31F6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75C5EF8-623D-4CA2-8AC0-D0C8652BD1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E6E861-AFB0-46E0-8D51-C4EE2EFFB59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96914DE9-87E1-42CA-AD0C-12AF74C1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CC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5" name="Text Box 7">
            <a:extLst>
              <a:ext uri="{FF2B5EF4-FFF2-40B4-BE49-F238E27FC236}">
                <a16:creationId xmlns:a16="http://schemas.microsoft.com/office/drawing/2014/main" id="{05E269D7-CBDB-448F-9B06-070A22781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267200"/>
            <a:ext cx="5867400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5400" b="1">
                <a:solidFill>
                  <a:srgbClr val="FFFF00"/>
                </a:solidFill>
                <a:latin typeface="Tahoma" panose="020B0604030504040204" pitchFamily="34" charset="0"/>
              </a:rPr>
              <a:t>O santuário         e o Juízo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FE898783-E4B3-4E37-8A61-6E21E1014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"/>
            <a:ext cx="75311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36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951AF3AF-7DA8-44BE-89FF-EDF443C0B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867400"/>
            <a:ext cx="35052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utoUpdateAnimBg="0"/>
      <p:bldP spid="2056" grpId="0" autoUpdateAnimBg="0"/>
      <p:bldP spid="205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74" name="Object 14">
            <a:extLst>
              <a:ext uri="{FF2B5EF4-FFF2-40B4-BE49-F238E27FC236}">
                <a16:creationId xmlns:a16="http://schemas.microsoft.com/office/drawing/2014/main" id="{BB026911-F15A-4C22-85FE-F6244E2482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Text Box 15">
            <a:extLst>
              <a:ext uri="{FF2B5EF4-FFF2-40B4-BE49-F238E27FC236}">
                <a16:creationId xmlns:a16="http://schemas.microsoft.com/office/drawing/2014/main" id="{9A37A892-E66C-4828-92AE-F55AB52A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77724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Que serviços eram  realizados no santuário?</a:t>
            </a:r>
          </a:p>
        </p:txBody>
      </p:sp>
      <p:sp>
        <p:nvSpPr>
          <p:cNvPr id="15376" name="Text Box 16">
            <a:extLst>
              <a:ext uri="{FF2B5EF4-FFF2-40B4-BE49-F238E27FC236}">
                <a16:creationId xmlns:a16="http://schemas.microsoft.com/office/drawing/2014/main" id="{7937F4F9-8C44-4B75-BE79-8C765665F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24000"/>
            <a:ext cx="7948613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CCFF33"/>
                </a:solidFill>
                <a:latin typeface="Arial Narrow" panose="020B0606020202030204" pitchFamily="34" charset="0"/>
              </a:rPr>
              <a:t>1.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“...Em contínuo holocausto um cordeiro oferecerás pela manhã e o outro ao crepúsculo da tarde” (Números 28:3 e 4).</a:t>
            </a:r>
          </a:p>
        </p:txBody>
      </p:sp>
      <p:sp>
        <p:nvSpPr>
          <p:cNvPr id="15377" name="Text Box 17">
            <a:extLst>
              <a:ext uri="{FF2B5EF4-FFF2-40B4-BE49-F238E27FC236}">
                <a16:creationId xmlns:a16="http://schemas.microsoft.com/office/drawing/2014/main" id="{69B92606-CD01-44ED-9762-6408DBD43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543800" cy="1235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CCFF33"/>
                </a:solidFill>
                <a:latin typeface="Arial Narrow" panose="020B0606020202030204" pitchFamily="34" charset="0"/>
              </a:rPr>
              <a:t>2.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“Se qualquer pessoa do povo pecar por ignorância... trará por sua oferta uma cabra sem defeito, pelo pecado que cometeu” (Levítico 4:2, 27-30).</a:t>
            </a:r>
          </a:p>
        </p:txBody>
      </p:sp>
      <p:sp>
        <p:nvSpPr>
          <p:cNvPr id="15378" name="Text Box 18">
            <a:extLst>
              <a:ext uri="{FF2B5EF4-FFF2-40B4-BE49-F238E27FC236}">
                <a16:creationId xmlns:a16="http://schemas.microsoft.com/office/drawing/2014/main" id="{5A3781B4-5857-412F-A4D0-4B49B6971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962400"/>
            <a:ext cx="7543800" cy="1997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rgbClr val="CCFF33"/>
                </a:solidFill>
                <a:latin typeface="Arial Narrow" panose="020B0606020202030204" pitchFamily="34" charset="0"/>
              </a:rPr>
              <a:t>3.</a:t>
            </a: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 “Naquele dia se fará expiação por vós, para purificar-vos; e sereis purificados de todos os vossos pecados perante o Senhor... Para fazer expiação uma vez por ano pelos filhos de Israel por causa dos seus pecados” (Levítico 16:29, 30 e 34).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7B540D56-628D-418A-8B6E-89C6AFB0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5" grpId="0" autoUpdateAnimBg="0"/>
      <p:bldP spid="15376" grpId="0" autoUpdateAnimBg="0"/>
      <p:bldP spid="15377" grpId="0" autoUpdateAnimBg="0"/>
      <p:bldP spid="1537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>
            <a:extLst>
              <a:ext uri="{FF2B5EF4-FFF2-40B4-BE49-F238E27FC236}">
                <a16:creationId xmlns:a16="http://schemas.microsoft.com/office/drawing/2014/main" id="{F0B2AB92-7893-41CB-A049-7419D67E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5" name="Text Box 11">
            <a:extLst>
              <a:ext uri="{FF2B5EF4-FFF2-40B4-BE49-F238E27FC236}">
                <a16:creationId xmlns:a16="http://schemas.microsoft.com/office/drawing/2014/main" id="{F79096E3-3AB2-4355-82ED-491767B10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78486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A quem representam todos os sacrifícios do Antigo Testamento?</a:t>
            </a:r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E7926913-9423-4464-B1A3-AD6A259A0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5486400" cy="5254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“É isto uma parábola para a época presente...o sangue de Cristo... purificará a nossa consciência” (Hebreus 9:9 e 14).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“No dia seguinte, viu João a Jesus   que vinha para ele e disse: Eis o Cordeiro de Deus que tira o pecado                             do mundo” (João 1:29).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“...Aquele que nos ama e pelo Seu sangue nos libertou dos nossos pecados” (Apocalipse 1:5). 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3E116242-B69E-4C9B-84DC-502416894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autoUpdateAnimBg="0"/>
      <p:bldP spid="1639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>
            <a:extLst>
              <a:ext uri="{FF2B5EF4-FFF2-40B4-BE49-F238E27FC236}">
                <a16:creationId xmlns:a16="http://schemas.microsoft.com/office/drawing/2014/main" id="{8DD15525-7D1C-4605-8678-874FC8DF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Text Box 11">
            <a:extLst>
              <a:ext uri="{FF2B5EF4-FFF2-40B4-BE49-F238E27FC236}">
                <a16:creationId xmlns:a16="http://schemas.microsoft.com/office/drawing/2014/main" id="{B25963E7-5F5C-407B-AEE8-8149B74E4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0"/>
            <a:ext cx="8077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 mensagem anunciará a conclusão da obra mediadora de Cristo?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1A12F271-05C7-4433-A271-95754776F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05000"/>
            <a:ext cx="4572000" cy="4464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“...Temei a Deus e dai-Lhe glória, pois é chegada a hora do Seu juízo... Outro anjo saiu do santuário gritando em grande voz para Aquele que Se achava sobre a nuvem: Toma a Tua foice e ceifa, pois chegou a hora de ceifar...” (Apocalipse 14:7 e 18).</a:t>
            </a: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3034E9F6-9DFA-4D36-97B4-03A1B8087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 autoUpdateAnimBg="0"/>
      <p:bldP spid="2151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40" name="Object 12">
            <a:extLst>
              <a:ext uri="{FF2B5EF4-FFF2-40B4-BE49-F238E27FC236}">
                <a16:creationId xmlns:a16="http://schemas.microsoft.com/office/drawing/2014/main" id="{3C1AED45-40C2-4427-8C97-016AC2DF09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1" name="Text Box 13">
            <a:extLst>
              <a:ext uri="{FF2B5EF4-FFF2-40B4-BE49-F238E27FC236}">
                <a16:creationId xmlns:a16="http://schemas.microsoft.com/office/drawing/2014/main" id="{7447AE10-C737-4786-AB1B-7B095C90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71628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Três instâncias do juízo: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id="{786D311F-C025-4545-82A0-B6F2480BF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89013"/>
            <a:ext cx="7848600" cy="1416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rgbClr val="CCFF33"/>
                </a:solidFill>
                <a:latin typeface="Arial Narrow" panose="020B0606020202030204" pitchFamily="34" charset="0"/>
              </a:rPr>
              <a:t>1.</a:t>
            </a: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 Durante a mediação de Jesus, nosso Advogado      (I João 2:1), quando Ele intercede enquanto                 é investigada a conduta dos crentes.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EC8D2ECA-196F-4EB6-8262-2ECEB2F0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696200" cy="1416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rgbClr val="CCFF33"/>
                </a:solidFill>
                <a:latin typeface="Arial Narrow" panose="020B0606020202030204" pitchFamily="34" charset="0"/>
              </a:rPr>
              <a:t>2.</a:t>
            </a: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 Quando se fecha a porta da graça e o Senhor vem para ceifar a messe da terra, Seu povo redimido (Apoc. 14:15 e 16).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3B93CBAA-5AF8-4029-8BEC-CFE699011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037013"/>
            <a:ext cx="7543800" cy="1416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rgbClr val="CCFF33"/>
                </a:solidFill>
                <a:latin typeface="Arial Narrow" panose="020B0606020202030204" pitchFamily="34" charset="0"/>
              </a:rPr>
              <a:t>3.</a:t>
            </a: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 As uvas são lançadas no lagar da cólera de Deus (Apoc. 14:17-20), o que ocorrerá com                a destruição dos ímpios.</a:t>
            </a:r>
          </a:p>
        </p:txBody>
      </p:sp>
      <p:sp>
        <p:nvSpPr>
          <p:cNvPr id="22545" name="Text Box 17">
            <a:extLst>
              <a:ext uri="{FF2B5EF4-FFF2-40B4-BE49-F238E27FC236}">
                <a16:creationId xmlns:a16="http://schemas.microsoft.com/office/drawing/2014/main" id="{DD9C8156-610E-482C-88C9-6C23DB13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683250"/>
            <a:ext cx="7315200" cy="974725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Quando chegaria a hora do juízo?                       Aguarde os próximos estudos.</a:t>
            </a:r>
          </a:p>
        </p:txBody>
      </p:sp>
      <p:sp>
        <p:nvSpPr>
          <p:cNvPr id="22546" name="Text Box 18">
            <a:extLst>
              <a:ext uri="{FF2B5EF4-FFF2-40B4-BE49-F238E27FC236}">
                <a16:creationId xmlns:a16="http://schemas.microsoft.com/office/drawing/2014/main" id="{897CA502-0287-4323-B242-8E896BD64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1" grpId="0" autoUpdateAnimBg="0"/>
      <p:bldP spid="22542" grpId="0" autoUpdateAnimBg="0"/>
      <p:bldP spid="22543" grpId="0" autoUpdateAnimBg="0"/>
      <p:bldP spid="22544" grpId="0" autoUpdateAnimBg="0"/>
      <p:bldP spid="2254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5" name="Object 9">
            <a:extLst>
              <a:ext uri="{FF2B5EF4-FFF2-40B4-BE49-F238E27FC236}">
                <a16:creationId xmlns:a16="http://schemas.microsoft.com/office/drawing/2014/main" id="{975751D2-FE7B-4F20-B310-58B3E1D68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Text Box 10">
            <a:extLst>
              <a:ext uri="{FF2B5EF4-FFF2-40B4-BE49-F238E27FC236}">
                <a16:creationId xmlns:a16="http://schemas.microsoft.com/office/drawing/2014/main" id="{2C709797-EFB6-4E94-A3BC-5278BF12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7315200" cy="2035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Que evidência bíblica nos permite entender que esses pecados perdoados ficavam registrados             no santuário e o contaminavam?</a:t>
            </a:r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F1FA33F8-5457-4D7B-89EB-B5A2C590D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5" y="2378075"/>
            <a:ext cx="7038975" cy="1063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“O pecado de Judá está escrito... nas pontas dos seus altares” (Jeremias 17:1).</a:t>
            </a:r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7EAC5A1A-92EC-4C3A-80A1-1881B84C1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70325"/>
            <a:ext cx="7162800" cy="2682875"/>
          </a:xfrm>
          <a:prstGeom prst="rect">
            <a:avLst/>
          </a:prstGeom>
          <a:solidFill>
            <a:schemeClr val="tx2"/>
          </a:solidFill>
          <a:ln w="28575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A escritora Ellen White diz que quando o sacerdote aspergia o sangue, simbolicamente        o pecado era transferido para o santuário, maculando-o. Isso nos ajuda a entender por que o Apocalipse e outros livros bíblicos mencionam os livros de registro no Céu. </a:t>
            </a:r>
          </a:p>
        </p:txBody>
      </p:sp>
      <p:sp>
        <p:nvSpPr>
          <p:cNvPr id="24589" name="Text Box 13">
            <a:extLst>
              <a:ext uri="{FF2B5EF4-FFF2-40B4-BE49-F238E27FC236}">
                <a16:creationId xmlns:a16="http://schemas.microsoft.com/office/drawing/2014/main" id="{29C670B8-8B52-4FFD-9150-06D7A7BA0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utoUpdateAnimBg="0"/>
      <p:bldP spid="24587" grpId="0" autoUpdateAnimBg="0"/>
      <p:bldP spid="2458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19" name="Object 19">
            <a:extLst>
              <a:ext uri="{FF2B5EF4-FFF2-40B4-BE49-F238E27FC236}">
                <a16:creationId xmlns:a16="http://schemas.microsoft.com/office/drawing/2014/main" id="{F23EA849-2832-44F9-96B7-79D6B6BC16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0" name="Text Box 20">
            <a:extLst>
              <a:ext uri="{FF2B5EF4-FFF2-40B4-BE49-F238E27FC236}">
                <a16:creationId xmlns:a16="http://schemas.microsoft.com/office/drawing/2014/main" id="{651BC5CF-11B5-4B58-AD4B-D88D3262C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2400"/>
            <a:ext cx="76962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Depois do acúmulo dos pecados dos penitentes durante um ano, que se fazia no dia da expiação (10º dia do 7º mês)?</a:t>
            </a: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id="{3217792E-F8A7-4C29-815F-3D380F98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66875"/>
            <a:ext cx="7824788" cy="1762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“...fará expiação pelo santuário: pela tenda da congregação e pelo altar; também a fará pelos sacerdotes e por todo o povo da congregação... para fazer expiação uma vez por ano pelos filhos de Israel” (Levítico 16:29-34). </a:t>
            </a:r>
          </a:p>
        </p:txBody>
      </p:sp>
      <p:sp>
        <p:nvSpPr>
          <p:cNvPr id="25622" name="Text Box 22">
            <a:extLst>
              <a:ext uri="{FF2B5EF4-FFF2-40B4-BE49-F238E27FC236}">
                <a16:creationId xmlns:a16="http://schemas.microsoft.com/office/drawing/2014/main" id="{177B156A-DE0F-4EA6-B75A-8BCA998C2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663950"/>
            <a:ext cx="4191000" cy="2282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Levítico 16:1-28 descreve as cerimônias que se realizavam no dia da purificação do santuário. A purificação era realizada com o sangue do “bode para o Senhor”, símbolo do sangue de Jesus.</a:t>
            </a:r>
          </a:p>
        </p:txBody>
      </p:sp>
      <p:pic>
        <p:nvPicPr>
          <p:cNvPr id="25623" name="Picture 23">
            <a:extLst>
              <a:ext uri="{FF2B5EF4-FFF2-40B4-BE49-F238E27FC236}">
                <a16:creationId xmlns:a16="http://schemas.microsoft.com/office/drawing/2014/main" id="{987F8844-5880-45AD-8A4E-3E66C4D8F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94100"/>
            <a:ext cx="4191000" cy="27257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24" name="Text Box 24">
            <a:extLst>
              <a:ext uri="{FF2B5EF4-FFF2-40B4-BE49-F238E27FC236}">
                <a16:creationId xmlns:a16="http://schemas.microsoft.com/office/drawing/2014/main" id="{A67A4B70-ECB5-4505-8FEC-5B5299AF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0" grpId="0" autoUpdateAnimBg="0"/>
      <p:bldP spid="25621" grpId="0" autoUpdateAnimBg="0"/>
      <p:bldP spid="2562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4" name="Object 10">
            <a:extLst>
              <a:ext uri="{FF2B5EF4-FFF2-40B4-BE49-F238E27FC236}">
                <a16:creationId xmlns:a16="http://schemas.microsoft.com/office/drawing/2014/main" id="{404E2FA5-5F18-4C12-82AF-59DD2C573B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Text Box 11">
            <a:extLst>
              <a:ext uri="{FF2B5EF4-FFF2-40B4-BE49-F238E27FC236}">
                <a16:creationId xmlns:a16="http://schemas.microsoft.com/office/drawing/2014/main" id="{C2438400-F898-4F59-AEEB-3289DF6B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7013"/>
            <a:ext cx="7848600" cy="1373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sentença recaía sobre aqueles que nesse dia não estavam com a vida acertada com Deus, símbolo de juízo?</a:t>
            </a:r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F3E67974-544F-46CF-9B1F-F4D5D9DB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752600"/>
            <a:ext cx="2895600" cy="2711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“Porque toda alma, que nesse dia não se afligir, será eliminada do seu povo” (Levítico 23:27-29).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A0EF1FD1-E556-4955-B90D-F532311E2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Era o encerramento do ciclo religioso anual, símbolo do fim dos tempos.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EDF41971-20A5-4A09-A2D2-004492A6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16/26</a:t>
            </a:r>
          </a:p>
        </p:txBody>
      </p:sp>
      <p:pic>
        <p:nvPicPr>
          <p:cNvPr id="26639" name="Picture 15">
            <a:extLst>
              <a:ext uri="{FF2B5EF4-FFF2-40B4-BE49-F238E27FC236}">
                <a16:creationId xmlns:a16="http://schemas.microsoft.com/office/drawing/2014/main" id="{B5913870-9AFE-40ED-9B66-53EE6D5F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43100"/>
            <a:ext cx="5029200" cy="37719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utoUpdateAnimBg="0"/>
      <p:bldP spid="26636" grpId="0" autoUpdateAnimBg="0"/>
      <p:bldP spid="2663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7" name="Object 9">
            <a:extLst>
              <a:ext uri="{FF2B5EF4-FFF2-40B4-BE49-F238E27FC236}">
                <a16:creationId xmlns:a16="http://schemas.microsoft.com/office/drawing/2014/main" id="{60F5AF5B-5B0E-4F0D-B436-90425837DF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8" name="Text Box 10">
            <a:extLst>
              <a:ext uri="{FF2B5EF4-FFF2-40B4-BE49-F238E27FC236}">
                <a16:creationId xmlns:a16="http://schemas.microsoft.com/office/drawing/2014/main" id="{D824B83C-59B7-4A58-A233-BDF5CE951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98425"/>
            <a:ext cx="7672387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Tahoma" panose="020B0604030504040204" pitchFamily="34" charset="0"/>
              </a:rPr>
              <a:t>Que declaração do Novo Testamento demonstra que essa cerimônia era símbolo de um juízo investigativo que haveria de realizar-se no Céu?</a:t>
            </a:r>
          </a:p>
        </p:txBody>
      </p:sp>
      <p:sp>
        <p:nvSpPr>
          <p:cNvPr id="27659" name="Text Box 11">
            <a:extLst>
              <a:ext uri="{FF2B5EF4-FFF2-40B4-BE49-F238E27FC236}">
                <a16:creationId xmlns:a16="http://schemas.microsoft.com/office/drawing/2014/main" id="{D63103FA-D1DF-407C-927D-91662ECC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371600"/>
            <a:ext cx="3124200" cy="4473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“Porque Cristo não entrou em santuário feito por mãos, figura do verdadeiro, porém no mesmo Céu... assim como aos homens está ordenado morrerem uma só vez e, depois disto o juízo, assim também Cristo... aparecerá segunda vez”(Hebreus 9:23-28). </a:t>
            </a:r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id="{6AE093F8-3DC9-439B-8324-2557662BD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17/26</a:t>
            </a:r>
          </a:p>
        </p:txBody>
      </p:sp>
      <p:graphicFrame>
        <p:nvGraphicFramePr>
          <p:cNvPr id="27661" name="Object 13">
            <a:extLst>
              <a:ext uri="{FF2B5EF4-FFF2-40B4-BE49-F238E27FC236}">
                <a16:creationId xmlns:a16="http://schemas.microsoft.com/office/drawing/2014/main" id="{89D629B0-6100-4EC1-A23D-7D2511FD29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2463" y="1600200"/>
          <a:ext cx="4833937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name="Image" r:id="rId5" imgW="8018355" imgH="7916696" progId="Photoshop.Image.5">
                  <p:embed/>
                </p:oleObj>
              </mc:Choice>
              <mc:Fallback>
                <p:oleObj name="Image" r:id="rId5" imgW="8018355" imgH="7916696" progId="Photoshop.Image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463" y="1600200"/>
                        <a:ext cx="4833937" cy="47720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autoUpdateAnimBg="0"/>
      <p:bldP spid="2765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>
            <a:extLst>
              <a:ext uri="{FF2B5EF4-FFF2-40B4-BE49-F238E27FC236}">
                <a16:creationId xmlns:a16="http://schemas.microsoft.com/office/drawing/2014/main" id="{1FA4FD3F-4972-4C9F-92CE-A0BFC41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3" name="Text Box 11">
            <a:extLst>
              <a:ext uri="{FF2B5EF4-FFF2-40B4-BE49-F238E27FC236}">
                <a16:creationId xmlns:a16="http://schemas.microsoft.com/office/drawing/2014/main" id="{29CF2872-6942-4D17-BB65-556D7102C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1752600"/>
            <a:ext cx="8382000" cy="33829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7200" b="1">
                <a:solidFill>
                  <a:schemeClr val="bg1"/>
                </a:solidFill>
                <a:latin typeface="Tahoma" panose="020B0604030504040204" pitchFamily="34" charset="0"/>
              </a:rPr>
              <a:t>JUÍZO INVESTIGATIVO         NO CÉU</a:t>
            </a:r>
          </a:p>
        </p:txBody>
      </p:sp>
      <p:sp>
        <p:nvSpPr>
          <p:cNvPr id="28684" name="Text Box 12">
            <a:extLst>
              <a:ext uri="{FF2B5EF4-FFF2-40B4-BE49-F238E27FC236}">
                <a16:creationId xmlns:a16="http://schemas.microsoft.com/office/drawing/2014/main" id="{DBD869EC-CECA-4CC7-B217-D0F1043E2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10" name="Object 14">
            <a:extLst>
              <a:ext uri="{FF2B5EF4-FFF2-40B4-BE49-F238E27FC236}">
                <a16:creationId xmlns:a16="http://schemas.microsoft.com/office/drawing/2014/main" id="{EA00AD53-056F-4A1A-93A3-D3A4D884CF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1" name="Text Box 15">
            <a:extLst>
              <a:ext uri="{FF2B5EF4-FFF2-40B4-BE49-F238E27FC236}">
                <a16:creationId xmlns:a16="http://schemas.microsoft.com/office/drawing/2014/main" id="{05DF8E28-9D34-40B2-9CD9-E866EFD5B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6425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pic>
        <p:nvPicPr>
          <p:cNvPr id="29712" name="Picture 16">
            <a:extLst>
              <a:ext uri="{FF2B5EF4-FFF2-40B4-BE49-F238E27FC236}">
                <a16:creationId xmlns:a16="http://schemas.microsoft.com/office/drawing/2014/main" id="{B862B6FA-C02C-4D12-B15D-456797AF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78025"/>
            <a:ext cx="4459288" cy="50292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13" name="Text Box 17">
            <a:extLst>
              <a:ext uri="{FF2B5EF4-FFF2-40B4-BE49-F238E27FC236}">
                <a16:creationId xmlns:a16="http://schemas.microsoft.com/office/drawing/2014/main" id="{7AA1EFCA-F8F1-4594-95CB-32695CE5B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6425"/>
            <a:ext cx="79248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O que se realizaria no Céu justamente antes de vir Jesus?</a:t>
            </a:r>
          </a:p>
        </p:txBody>
      </p:sp>
      <p:sp>
        <p:nvSpPr>
          <p:cNvPr id="29714" name="Text Box 18">
            <a:extLst>
              <a:ext uri="{FF2B5EF4-FFF2-40B4-BE49-F238E27FC236}">
                <a16:creationId xmlns:a16="http://schemas.microsoft.com/office/drawing/2014/main" id="{B9FB0027-E99F-407D-9A52-1C69B6E84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997075"/>
            <a:ext cx="3352800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Daniel viu que “foram postos uns tronos e o Ancião de dias Se assentou ... Assentou-se o juízo, e se abriram os livros” (Daniel 7:9 e 10).</a:t>
            </a:r>
          </a:p>
        </p:txBody>
      </p:sp>
      <p:sp>
        <p:nvSpPr>
          <p:cNvPr id="29715" name="Text Box 19">
            <a:extLst>
              <a:ext uri="{FF2B5EF4-FFF2-40B4-BE49-F238E27FC236}">
                <a16:creationId xmlns:a16="http://schemas.microsoft.com/office/drawing/2014/main" id="{317C908B-5326-4A7E-AC07-D9147CBA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12725"/>
            <a:ext cx="5791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Primeira fase do juízo: antes da 2ª vinda</a:t>
            </a:r>
          </a:p>
        </p:txBody>
      </p:sp>
      <p:sp>
        <p:nvSpPr>
          <p:cNvPr id="29716" name="Text Box 20">
            <a:extLst>
              <a:ext uri="{FF2B5EF4-FFF2-40B4-BE49-F238E27FC236}">
                <a16:creationId xmlns:a16="http://schemas.microsoft.com/office/drawing/2014/main" id="{59640A93-B636-4ABD-B0BF-108ED4826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5425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3" grpId="0" autoUpdateAnimBg="0"/>
      <p:bldP spid="297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2272401-902A-40E1-B0E7-578B4B4CC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0165B56-F4E9-49F5-A4B9-D73D8401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7EA8EC4-0343-4B74-BED8-341B07D9F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FF5F2976-4823-401B-86EA-C0BA733A1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09600"/>
            <a:ext cx="3124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12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14F0B1D-BA9E-49CC-B0E0-F090AEE7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D64BF1DD-8DBE-4D59-9003-52C33B1A7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DF588368-FD7F-49E5-B15F-A941AFB13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8D81A3CE-BFC6-42B7-A0F1-1838907EE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id="{DC6AD276-207C-4354-B8D4-FDE2245A0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3EA18E7C-C1B8-42BB-844D-8647FBB1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A alma vivente é o resultado da união do pó + fôlego de vida.</a:t>
            </a:r>
          </a:p>
        </p:txBody>
      </p:sp>
      <p:sp>
        <p:nvSpPr>
          <p:cNvPr id="4108" name="Text Box 12">
            <a:extLst>
              <a:ext uri="{FF2B5EF4-FFF2-40B4-BE49-F238E27FC236}">
                <a16:creationId xmlns:a16="http://schemas.microsoft.com/office/drawing/2014/main" id="{CCDEBAF6-9344-481F-B676-AE6E63A0E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6066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Jesus revelou que os mortos dormem na inconsciência.</a:t>
            </a:r>
          </a:p>
        </p:txBody>
      </p:sp>
      <p:sp>
        <p:nvSpPr>
          <p:cNvPr id="4109" name="Text Box 13">
            <a:extLst>
              <a:ext uri="{FF2B5EF4-FFF2-40B4-BE49-F238E27FC236}">
                <a16:creationId xmlns:a16="http://schemas.microsoft.com/office/drawing/2014/main" id="{B61AE316-30B7-47FE-BD07-9CC885F00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814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Os mortos ressuscitarão.</a:t>
            </a:r>
          </a:p>
        </p:txBody>
      </p:sp>
      <p:sp>
        <p:nvSpPr>
          <p:cNvPr id="4110" name="Text Box 14">
            <a:extLst>
              <a:ext uri="{FF2B5EF4-FFF2-40B4-BE49-F238E27FC236}">
                <a16:creationId xmlns:a16="http://schemas.microsoft.com/office/drawing/2014/main" id="{6FFBF477-6A2E-46ED-987F-1D1E5C3C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1910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Jesus dará a vida eterna aos fiéis, por ocasião de Sua 2ª vinda.</a:t>
            </a:r>
          </a:p>
        </p:txBody>
      </p:sp>
      <p:sp>
        <p:nvSpPr>
          <p:cNvPr id="4111" name="Text Box 15">
            <a:extLst>
              <a:ext uri="{FF2B5EF4-FFF2-40B4-BE49-F238E27FC236}">
                <a16:creationId xmlns:a16="http://schemas.microsoft.com/office/drawing/2014/main" id="{0163B6B8-8EF2-40C3-83B8-0126740EE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Os infiéis terão vida eterna              no inferno.</a:t>
            </a:r>
          </a:p>
        </p:txBody>
      </p:sp>
      <p:sp>
        <p:nvSpPr>
          <p:cNvPr id="4112" name="Text Box 16">
            <a:extLst>
              <a:ext uri="{FF2B5EF4-FFF2-40B4-BE49-F238E27FC236}">
                <a16:creationId xmlns:a16="http://schemas.microsoft.com/office/drawing/2014/main" id="{53899BF6-C829-4031-AF06-E07C266AC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4113" name="Text Box 17">
            <a:extLst>
              <a:ext uri="{FF2B5EF4-FFF2-40B4-BE49-F238E27FC236}">
                <a16:creationId xmlns:a16="http://schemas.microsoft.com/office/drawing/2014/main" id="{8FA5CA82-2858-4F18-9812-F437610FA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4114" name="Text Box 18">
            <a:extLst>
              <a:ext uri="{FF2B5EF4-FFF2-40B4-BE49-F238E27FC236}">
                <a16:creationId xmlns:a16="http://schemas.microsoft.com/office/drawing/2014/main" id="{7317BE2D-24B5-4A9A-A358-DFB6D4BA9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4750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4115" name="Text Box 19">
            <a:extLst>
              <a:ext uri="{FF2B5EF4-FFF2-40B4-BE49-F238E27FC236}">
                <a16:creationId xmlns:a16="http://schemas.microsoft.com/office/drawing/2014/main" id="{7CDC2C28-F1C0-47DE-AF70-B5E1F0D3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357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4116" name="Text Box 20">
            <a:extLst>
              <a:ext uri="{FF2B5EF4-FFF2-40B4-BE49-F238E27FC236}">
                <a16:creationId xmlns:a16="http://schemas.microsoft.com/office/drawing/2014/main" id="{DAE784F8-D28B-4DEB-BB5E-73B2A4C58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348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autoUpdateAnimBg="0"/>
      <p:bldP spid="4108" grpId="0" autoUpdateAnimBg="0"/>
      <p:bldP spid="4109" grpId="0" autoUpdateAnimBg="0"/>
      <p:bldP spid="4110" grpId="0" autoUpdateAnimBg="0"/>
      <p:bldP spid="4111" grpId="0" autoUpdateAnimBg="0"/>
      <p:bldP spid="4112" grpId="0" autoUpdateAnimBg="0"/>
      <p:bldP spid="4113" grpId="0" autoUpdateAnimBg="0"/>
      <p:bldP spid="4114" grpId="0" autoUpdateAnimBg="0"/>
      <p:bldP spid="4115" grpId="0" autoUpdateAnimBg="0"/>
      <p:bldP spid="411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6" name="Object 16">
            <a:extLst>
              <a:ext uri="{FF2B5EF4-FFF2-40B4-BE49-F238E27FC236}">
                <a16:creationId xmlns:a16="http://schemas.microsoft.com/office/drawing/2014/main" id="{941630AC-363D-40A4-8C90-9AF056468F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7" name="Text Box 17">
            <a:extLst>
              <a:ext uri="{FF2B5EF4-FFF2-40B4-BE49-F238E27FC236}">
                <a16:creationId xmlns:a16="http://schemas.microsoft.com/office/drawing/2014/main" id="{60F7496E-7A52-4088-B6E7-3C1B8857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"/>
            <a:ext cx="7162800" cy="556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Fase investigativa do juízo, que diz respeito ao povo de Deus, começando pelos primeiros habitantes da Terra      até os que estiverem vivos pouco antes de vir o Senhor.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Serão julgadas as boas e más ações (Ecles. 12:14).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Na base da lei de Deus (Tia. 2:12).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De acordo com os registros nos livros do Céu               (Apoc. 21:12).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Acusador: Satanás (Apoc. 12:10).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Advogado: Jesus (I João 1:7 e 9).</a:t>
            </a:r>
          </a:p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Juízo ocorre no Céu (Dan. 7:13), na época em que o profeta está impressionado com a obra do anticristo           na Terra (Dan. 7:8-10). </a:t>
            </a:r>
          </a:p>
        </p:txBody>
      </p:sp>
      <p:sp>
        <p:nvSpPr>
          <p:cNvPr id="30738" name="Oval 18">
            <a:extLst>
              <a:ext uri="{FF2B5EF4-FFF2-40B4-BE49-F238E27FC236}">
                <a16:creationId xmlns:a16="http://schemas.microsoft.com/office/drawing/2014/main" id="{248A29CE-DAB0-41CD-BB82-432093DAA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39738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39" name="Oval 19">
            <a:extLst>
              <a:ext uri="{FF2B5EF4-FFF2-40B4-BE49-F238E27FC236}">
                <a16:creationId xmlns:a16="http://schemas.microsoft.com/office/drawing/2014/main" id="{A40A0267-1B02-425B-82CD-CE955EF39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1700213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0" name="Oval 20">
            <a:extLst>
              <a:ext uri="{FF2B5EF4-FFF2-40B4-BE49-F238E27FC236}">
                <a16:creationId xmlns:a16="http://schemas.microsoft.com/office/drawing/2014/main" id="{433C8367-BD40-4FCF-82E7-1322F20FD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225107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1" name="Oval 21">
            <a:extLst>
              <a:ext uri="{FF2B5EF4-FFF2-40B4-BE49-F238E27FC236}">
                <a16:creationId xmlns:a16="http://schemas.microsoft.com/office/drawing/2014/main" id="{202A9C60-7FAF-42F9-9E6F-D4AA10C3C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278447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2" name="Oval 22">
            <a:extLst>
              <a:ext uri="{FF2B5EF4-FFF2-40B4-BE49-F238E27FC236}">
                <a16:creationId xmlns:a16="http://schemas.microsoft.com/office/drawing/2014/main" id="{C1DC2583-844E-4E26-BA2E-C79585182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3698875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3" name="Oval 23">
            <a:extLst>
              <a:ext uri="{FF2B5EF4-FFF2-40B4-BE49-F238E27FC236}">
                <a16:creationId xmlns:a16="http://schemas.microsoft.com/office/drawing/2014/main" id="{43C84D7F-3F43-41DB-B075-43F1F917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4267200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4" name="Oval 24">
            <a:extLst>
              <a:ext uri="{FF2B5EF4-FFF2-40B4-BE49-F238E27FC236}">
                <a16:creationId xmlns:a16="http://schemas.microsoft.com/office/drawing/2014/main" id="{46D58241-B518-480E-A419-3042A722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4800600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5" name="Text Box 25">
            <a:extLst>
              <a:ext uri="{FF2B5EF4-FFF2-40B4-BE49-F238E27FC236}">
                <a16:creationId xmlns:a16="http://schemas.microsoft.com/office/drawing/2014/main" id="{8542646E-7909-48F1-A452-095A0C688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4" name="Object 10">
            <a:extLst>
              <a:ext uri="{FF2B5EF4-FFF2-40B4-BE49-F238E27FC236}">
                <a16:creationId xmlns:a16="http://schemas.microsoft.com/office/drawing/2014/main" id="{4C1C549C-25DB-4DE7-81CA-A6AC6B0A15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5" name="Text Box 11">
            <a:extLst>
              <a:ext uri="{FF2B5EF4-FFF2-40B4-BE49-F238E27FC236}">
                <a16:creationId xmlns:a16="http://schemas.microsoft.com/office/drawing/2014/main" id="{61D61112-83DE-4CAD-BCCB-B7C5556B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5791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Segunda fase do juízo: durante o milênio</a:t>
            </a:r>
          </a:p>
        </p:txBody>
      </p:sp>
      <p:sp>
        <p:nvSpPr>
          <p:cNvPr id="31756" name="Text Box 12">
            <a:extLst>
              <a:ext uri="{FF2B5EF4-FFF2-40B4-BE49-F238E27FC236}">
                <a16:creationId xmlns:a16="http://schemas.microsoft.com/office/drawing/2014/main" id="{CAF78B40-C762-492F-BA07-CD1CF1072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112838"/>
            <a:ext cx="7696200" cy="1165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Quem são os que serão julgados       na segunda fase do juízo final?</a:t>
            </a:r>
          </a:p>
        </p:txBody>
      </p:sp>
      <p:sp>
        <p:nvSpPr>
          <p:cNvPr id="31757" name="Text Box 13">
            <a:extLst>
              <a:ext uri="{FF2B5EF4-FFF2-40B4-BE49-F238E27FC236}">
                <a16:creationId xmlns:a16="http://schemas.microsoft.com/office/drawing/2014/main" id="{EC266778-A3A9-4613-945A-52ACF278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667000"/>
            <a:ext cx="7467600" cy="1416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“E se alguém não foi achado inscrito no livro da vida esse foi lançado para dentro do lago de fogo” (Apocalipse 20:4-7, 11, 12 e 15).</a:t>
            </a:r>
          </a:p>
        </p:txBody>
      </p:sp>
      <p:sp>
        <p:nvSpPr>
          <p:cNvPr id="31758" name="Text Box 14">
            <a:extLst>
              <a:ext uri="{FF2B5EF4-FFF2-40B4-BE49-F238E27FC236}">
                <a16:creationId xmlns:a16="http://schemas.microsoft.com/office/drawing/2014/main" id="{4B5D3408-B116-45A8-B49E-7F9D27246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635500"/>
            <a:ext cx="6400800" cy="1765300"/>
          </a:xfrm>
          <a:prstGeom prst="rect">
            <a:avLst/>
          </a:prstGeom>
          <a:solidFill>
            <a:schemeClr val="tx2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700" b="1">
                <a:solidFill>
                  <a:srgbClr val="FFFFCC"/>
                </a:solidFill>
                <a:latin typeface="Arial Narrow" panose="020B0606020202030204" pitchFamily="34" charset="0"/>
              </a:rPr>
              <a:t>Esse juízo de comprovação será realizado pelo Senhor junto com os redimidos, durante os mil anos, a fim de que a justiça de Deus fique clara (Apoc. 20:4; I Cor. 6:2 e 3).</a:t>
            </a:r>
          </a:p>
        </p:txBody>
      </p:sp>
      <p:sp>
        <p:nvSpPr>
          <p:cNvPr id="31759" name="Text Box 15">
            <a:extLst>
              <a:ext uri="{FF2B5EF4-FFF2-40B4-BE49-F238E27FC236}">
                <a16:creationId xmlns:a16="http://schemas.microsoft.com/office/drawing/2014/main" id="{A4F80E17-16F9-45A8-B8EE-52E51F7E7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04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utoUpdateAnimBg="0"/>
      <p:bldP spid="31757" grpId="0" autoUpdateAnimBg="0"/>
      <p:bldP spid="31758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82" name="Object 14">
            <a:extLst>
              <a:ext uri="{FF2B5EF4-FFF2-40B4-BE49-F238E27FC236}">
                <a16:creationId xmlns:a16="http://schemas.microsoft.com/office/drawing/2014/main" id="{BDA52711-3251-4829-837A-8C0132761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3" name="Text Box 15">
            <a:extLst>
              <a:ext uri="{FF2B5EF4-FFF2-40B4-BE49-F238E27FC236}">
                <a16:creationId xmlns:a16="http://schemas.microsoft.com/office/drawing/2014/main" id="{3A68A0B8-E352-457D-83D8-4A0FE9CCF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122238"/>
            <a:ext cx="5791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Terceira fase do juízo: no final do milênio</a:t>
            </a:r>
          </a:p>
        </p:txBody>
      </p:sp>
      <p:sp>
        <p:nvSpPr>
          <p:cNvPr id="32784" name="Text Box 16">
            <a:extLst>
              <a:ext uri="{FF2B5EF4-FFF2-40B4-BE49-F238E27FC236}">
                <a16:creationId xmlns:a16="http://schemas.microsoft.com/office/drawing/2014/main" id="{7ACE513F-B4C4-434A-B43D-344F6FFA2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577850"/>
            <a:ext cx="8001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Como era ilustrada, no serviço do dia da expiação, a erradicação final do pecado?</a:t>
            </a:r>
          </a:p>
        </p:txBody>
      </p:sp>
      <p:pic>
        <p:nvPicPr>
          <p:cNvPr id="32785" name="Picture 17">
            <a:extLst>
              <a:ext uri="{FF2B5EF4-FFF2-40B4-BE49-F238E27FC236}">
                <a16:creationId xmlns:a16="http://schemas.microsoft.com/office/drawing/2014/main" id="{21A64BCA-FEE4-4D6F-A2F1-F58E757B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209800"/>
            <a:ext cx="4191000" cy="27638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6" name="Picture 18">
            <a:extLst>
              <a:ext uri="{FF2B5EF4-FFF2-40B4-BE49-F238E27FC236}">
                <a16:creationId xmlns:a16="http://schemas.microsoft.com/office/drawing/2014/main" id="{FAA4A8E2-FB89-4C46-B70E-50BB3BCB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2209800"/>
            <a:ext cx="4171950" cy="276701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87" name="Text Box 19">
            <a:extLst>
              <a:ext uri="{FF2B5EF4-FFF2-40B4-BE49-F238E27FC236}">
                <a16:creationId xmlns:a16="http://schemas.microsoft.com/office/drawing/2014/main" id="{0D48E3AC-34C5-4301-888D-BB8E996FA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29200"/>
            <a:ext cx="28194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 Narrow" panose="020B0606020202030204" pitchFamily="34" charset="0"/>
              </a:rPr>
              <a:t>Bode para o Senhor = Jesus</a:t>
            </a:r>
          </a:p>
        </p:txBody>
      </p:sp>
      <p:sp>
        <p:nvSpPr>
          <p:cNvPr id="32788" name="Text Box 20">
            <a:extLst>
              <a:ext uri="{FF2B5EF4-FFF2-40B4-BE49-F238E27FC236}">
                <a16:creationId xmlns:a16="http://schemas.microsoft.com/office/drawing/2014/main" id="{F3A0651E-0811-4B11-B4BC-AFCBE424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029200"/>
            <a:ext cx="24384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 Narrow" panose="020B0606020202030204" pitchFamily="34" charset="0"/>
              </a:rPr>
              <a:t>Azazel = Satanás</a:t>
            </a:r>
          </a:p>
        </p:txBody>
      </p:sp>
      <p:sp>
        <p:nvSpPr>
          <p:cNvPr id="32789" name="Text Box 21">
            <a:extLst>
              <a:ext uri="{FF2B5EF4-FFF2-40B4-BE49-F238E27FC236}">
                <a16:creationId xmlns:a16="http://schemas.microsoft.com/office/drawing/2014/main" id="{93BD0A5D-D2EC-4ADD-91D2-542CABDED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7475" y="6096000"/>
            <a:ext cx="9372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100" b="1">
                <a:solidFill>
                  <a:srgbClr val="FFFF00"/>
                </a:solidFill>
                <a:latin typeface="Arial Narrow" panose="020B0606020202030204" pitchFamily="34" charset="0"/>
              </a:rPr>
              <a:t>Hebreus 9:22:</a:t>
            </a:r>
            <a:r>
              <a:rPr lang="pt-BR" altLang="pt-BR" sz="2100" b="1">
                <a:solidFill>
                  <a:schemeClr val="bg1"/>
                </a:solidFill>
                <a:latin typeface="Arial Narrow" panose="020B0606020202030204" pitchFamily="34" charset="0"/>
              </a:rPr>
              <a:t> “Sem derramamento de sangue não há remissão de pecados.”</a:t>
            </a:r>
          </a:p>
        </p:txBody>
      </p:sp>
      <p:sp>
        <p:nvSpPr>
          <p:cNvPr id="32790" name="Text Box 22">
            <a:extLst>
              <a:ext uri="{FF2B5EF4-FFF2-40B4-BE49-F238E27FC236}">
                <a16:creationId xmlns:a16="http://schemas.microsoft.com/office/drawing/2014/main" id="{0BBE22AB-8415-43EC-9972-70FA37165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22/26</a:t>
            </a:r>
          </a:p>
        </p:txBody>
      </p:sp>
      <p:sp>
        <p:nvSpPr>
          <p:cNvPr id="32791" name="Text Box 23">
            <a:extLst>
              <a:ext uri="{FF2B5EF4-FFF2-40B4-BE49-F238E27FC236}">
                <a16:creationId xmlns:a16="http://schemas.microsoft.com/office/drawing/2014/main" id="{5CAFAAC5-6623-4C43-A7DD-9BD0BD09E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82763"/>
            <a:ext cx="3581400" cy="608012"/>
          </a:xfrm>
          <a:prstGeom prst="rect">
            <a:avLst/>
          </a:prstGeom>
          <a:solidFill>
            <a:schemeClr val="tx2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CC"/>
                </a:solidFill>
                <a:latin typeface="Arial Narrow" panose="020B0606020202030204" pitchFamily="34" charset="0"/>
              </a:rPr>
              <a:t>Levítico 16:10, 20-22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 autoUpdateAnimBg="0"/>
      <p:bldP spid="32787" grpId="0" autoUpdateAnimBg="0"/>
      <p:bldP spid="32788" grpId="0" autoUpdateAnimBg="0"/>
      <p:bldP spid="32789" grpId="0" autoUpdateAnimBg="0"/>
      <p:bldP spid="3279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02" name="Object 10">
            <a:extLst>
              <a:ext uri="{FF2B5EF4-FFF2-40B4-BE49-F238E27FC236}">
                <a16:creationId xmlns:a16="http://schemas.microsoft.com/office/drawing/2014/main" id="{D70BC88D-894E-4C60-8D86-09DA56A6BA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3" name="Text Box 11">
            <a:extLst>
              <a:ext uri="{FF2B5EF4-FFF2-40B4-BE49-F238E27FC236}">
                <a16:creationId xmlns:a16="http://schemas.microsoft.com/office/drawing/2014/main" id="{CFBA1D66-B3A3-455F-B141-778E44890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76200"/>
            <a:ext cx="7848600" cy="1435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Como o Apocalipse descreve a maneira como se cumprirá a última parte do juízo profetizado no simbolismo do santuário?</a:t>
            </a:r>
          </a:p>
        </p:txBody>
      </p:sp>
      <p:sp>
        <p:nvSpPr>
          <p:cNvPr id="33804" name="Text Box 12">
            <a:extLst>
              <a:ext uri="{FF2B5EF4-FFF2-40B4-BE49-F238E27FC236}">
                <a16:creationId xmlns:a16="http://schemas.microsoft.com/office/drawing/2014/main" id="{5B46FD76-B48F-413B-A985-07B5AC7D5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76400"/>
            <a:ext cx="4953000" cy="561975"/>
          </a:xfrm>
          <a:prstGeom prst="rect">
            <a:avLst/>
          </a:prstGeom>
          <a:solidFill>
            <a:schemeClr val="tx2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900" b="1">
                <a:solidFill>
                  <a:srgbClr val="FFFFCC"/>
                </a:solidFill>
                <a:latin typeface="Arial Narrow" panose="020B0606020202030204" pitchFamily="34" charset="0"/>
              </a:rPr>
              <a:t>Apocalipse 14:17-20; 20:11-15</a:t>
            </a:r>
          </a:p>
        </p:txBody>
      </p:sp>
      <p:sp>
        <p:nvSpPr>
          <p:cNvPr id="33805" name="Text Box 13">
            <a:extLst>
              <a:ext uri="{FF2B5EF4-FFF2-40B4-BE49-F238E27FC236}">
                <a16:creationId xmlns:a16="http://schemas.microsoft.com/office/drawing/2014/main" id="{321F370F-B8A3-454F-8CA2-AA9875DDE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105400"/>
            <a:ext cx="64770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A promessa é que o mal não se levantará novamente (Naum 1:9; Apoc. 21:1-6).</a:t>
            </a:r>
          </a:p>
        </p:txBody>
      </p:sp>
      <p:sp>
        <p:nvSpPr>
          <p:cNvPr id="33806" name="Text Box 14">
            <a:extLst>
              <a:ext uri="{FF2B5EF4-FFF2-40B4-BE49-F238E27FC236}">
                <a16:creationId xmlns:a16="http://schemas.microsoft.com/office/drawing/2014/main" id="{73C89CBC-FE4B-4EFF-B23B-D59039C27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23/26</a:t>
            </a:r>
          </a:p>
        </p:txBody>
      </p:sp>
      <p:graphicFrame>
        <p:nvGraphicFramePr>
          <p:cNvPr id="33807" name="Object 15">
            <a:extLst>
              <a:ext uri="{FF2B5EF4-FFF2-40B4-BE49-F238E27FC236}">
                <a16:creationId xmlns:a16="http://schemas.microsoft.com/office/drawing/2014/main" id="{6359F4D2-D14C-4892-99AC-1DEBC38DF2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438400"/>
          <a:ext cx="9144000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Image" r:id="rId5" imgW="11881398" imgH="3469114" progId="Photoshop.Image.5">
                  <p:embed/>
                </p:oleObj>
              </mc:Choice>
              <mc:Fallback>
                <p:oleObj name="Image" r:id="rId5" imgW="11881398" imgH="3469114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38400"/>
                        <a:ext cx="9144000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utoUpdateAnimBg="0"/>
      <p:bldP spid="33804" grpId="0" animBg="1" autoUpdateAnimBg="0"/>
      <p:bldP spid="3380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8" name="Picture 12">
            <a:extLst>
              <a:ext uri="{FF2B5EF4-FFF2-40B4-BE49-F238E27FC236}">
                <a16:creationId xmlns:a16="http://schemas.microsoft.com/office/drawing/2014/main" id="{343973C5-56A4-42E9-850A-E6BC6B75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9" name="Rectangle 13">
            <a:extLst>
              <a:ext uri="{FF2B5EF4-FFF2-40B4-BE49-F238E27FC236}">
                <a16:creationId xmlns:a16="http://schemas.microsoft.com/office/drawing/2014/main" id="{854EEE5C-CBE8-4216-9E6C-1115EEED2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73725"/>
            <a:ext cx="9144000" cy="26987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30" name="Rectangle 14">
            <a:extLst>
              <a:ext uri="{FF2B5EF4-FFF2-40B4-BE49-F238E27FC236}">
                <a16:creationId xmlns:a16="http://schemas.microsoft.com/office/drawing/2014/main" id="{0D377DB5-E269-472E-BE3F-BD2CF76AF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144000" cy="9366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34831" name="Picture 15">
            <a:extLst>
              <a:ext uri="{FF2B5EF4-FFF2-40B4-BE49-F238E27FC236}">
                <a16:creationId xmlns:a16="http://schemas.microsoft.com/office/drawing/2014/main" id="{71393517-A5E3-40A8-9723-70338381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4198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2" name="Rectangle 16">
            <a:extLst>
              <a:ext uri="{FF2B5EF4-FFF2-40B4-BE49-F238E27FC236}">
                <a16:creationId xmlns:a16="http://schemas.microsoft.com/office/drawing/2014/main" id="{CDF884BF-A972-465B-BC80-16EA16FB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0600"/>
            <a:ext cx="9144000" cy="6858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33" name="Text Box 17">
            <a:extLst>
              <a:ext uri="{FF2B5EF4-FFF2-40B4-BE49-F238E27FC236}">
                <a16:creationId xmlns:a16="http://schemas.microsoft.com/office/drawing/2014/main" id="{695350D5-0C0B-4F14-ADAB-8DBC7398C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686300"/>
            <a:ext cx="533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latin typeface="Tahoma" panose="020B0604030504040204" pitchFamily="34" charset="0"/>
              </a:rPr>
              <a:t>O menino e a carruagem</a:t>
            </a:r>
          </a:p>
        </p:txBody>
      </p:sp>
      <p:sp>
        <p:nvSpPr>
          <p:cNvPr id="34834" name="Rectangle 18">
            <a:extLst>
              <a:ext uri="{FF2B5EF4-FFF2-40B4-BE49-F238E27FC236}">
                <a16:creationId xmlns:a16="http://schemas.microsoft.com/office/drawing/2014/main" id="{1E3BB3C1-0C86-4151-B058-59EF80BD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0"/>
            <a:ext cx="6400800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35" name="Text Box 19">
            <a:extLst>
              <a:ext uri="{FF2B5EF4-FFF2-40B4-BE49-F238E27FC236}">
                <a16:creationId xmlns:a16="http://schemas.microsoft.com/office/drawing/2014/main" id="{7375B75D-A5A2-4F0C-B28D-F079474B8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24/26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D07916C-CBB7-445B-83F0-594A2F91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FA0ACB93-3FB8-44D5-88A0-D3900ABE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"/>
            <a:ext cx="68580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Jesus também carrega as marcas da salvação.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786959AA-8ED7-4134-8B8C-4A5AEABA7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7" name="Object 7">
            <a:extLst>
              <a:ext uri="{FF2B5EF4-FFF2-40B4-BE49-F238E27FC236}">
                <a16:creationId xmlns:a16="http://schemas.microsoft.com/office/drawing/2014/main" id="{20A0B5E5-449A-4D8F-BA1B-1101A3F1F8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8" name="Text Box 8">
            <a:extLst>
              <a:ext uri="{FF2B5EF4-FFF2-40B4-BE49-F238E27FC236}">
                <a16:creationId xmlns:a16="http://schemas.microsoft.com/office/drawing/2014/main" id="{BE9FC7BE-DF8A-4CF9-B58E-A72D3E228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4963"/>
            <a:ext cx="5334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pic>
        <p:nvPicPr>
          <p:cNvPr id="35849" name="Picture 9">
            <a:extLst>
              <a:ext uri="{FF2B5EF4-FFF2-40B4-BE49-F238E27FC236}">
                <a16:creationId xmlns:a16="http://schemas.microsoft.com/office/drawing/2014/main" id="{A0588C01-054F-4F78-A695-66B6966A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01700"/>
            <a:ext cx="5791200" cy="43434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10">
            <a:extLst>
              <a:ext uri="{FF2B5EF4-FFF2-40B4-BE49-F238E27FC236}">
                <a16:creationId xmlns:a16="http://schemas.microsoft.com/office/drawing/2014/main" id="{902671A3-A5E5-4DF0-8C1E-731EBB885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181600"/>
            <a:ext cx="6248400" cy="1565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4400" b="1">
                <a:solidFill>
                  <a:schemeClr val="bg1"/>
                </a:solidFill>
                <a:latin typeface="Tahoma" panose="020B0604030504040204" pitchFamily="34" charset="0"/>
              </a:rPr>
              <a:t>A profecia que revela a hora do juízo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utoUpdateAnimBg="0"/>
      <p:bldP spid="3585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>
            <a:extLst>
              <a:ext uri="{FF2B5EF4-FFF2-40B4-BE49-F238E27FC236}">
                <a16:creationId xmlns:a16="http://schemas.microsoft.com/office/drawing/2014/main" id="{F034966E-3CD8-49FC-A577-1B7362842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4" name="Text Box 12">
            <a:extLst>
              <a:ext uri="{FF2B5EF4-FFF2-40B4-BE49-F238E27FC236}">
                <a16:creationId xmlns:a16="http://schemas.microsoft.com/office/drawing/2014/main" id="{D76CA614-D222-4BEB-AE4C-694E8E3F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3/26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889C0D1D-F349-4148-B8DD-97C3257BD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39624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Tahoma" panose="020B0604030504040204" pitchFamily="34" charset="0"/>
              </a:rPr>
              <a:t>De acordo com o Apocalipse,             o que João viu no Céu?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897FD460-ECBF-4272-87B1-C910A30DC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24200"/>
            <a:ext cx="3581400" cy="300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“Abriu-se, então, o santuário de Deus, que se acha no Céu, e foi vista a arca da aliança no Seu santuário” (Apocalipse 11:19).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utoUpdateAnimBg="0"/>
      <p:bldP spid="308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>
            <a:extLst>
              <a:ext uri="{FF2B5EF4-FFF2-40B4-BE49-F238E27FC236}">
                <a16:creationId xmlns:a16="http://schemas.microsoft.com/office/drawing/2014/main" id="{A697C2D9-FFEF-4585-A221-28FB491D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2441DF77-61F2-4BF5-A5A7-AF51EB670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4114800" cy="645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É importante estudar as cerimônias do santuário terrestre para compreender    a obra de Cristo no santuário celestial. Esse estudo nos ajuda a entender melhor o plano       da salvação                     e a erradicação completa do mal. 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8CAEB0F5-236A-4CD8-91CA-2479915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>
            <a:extLst>
              <a:ext uri="{FF2B5EF4-FFF2-40B4-BE49-F238E27FC236}">
                <a16:creationId xmlns:a16="http://schemas.microsoft.com/office/drawing/2014/main" id="{78107AB4-3827-49B0-9F6B-F6887B81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Text Box 13">
            <a:extLst>
              <a:ext uri="{FF2B5EF4-FFF2-40B4-BE49-F238E27FC236}">
                <a16:creationId xmlns:a16="http://schemas.microsoft.com/office/drawing/2014/main" id="{6A8C50EC-8B81-496A-87B6-F5D0C8D43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7696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Quem é o Sumo Sacerdote ministro    desse verdadeiro tabernáculo?</a:t>
            </a:r>
          </a:p>
        </p:txBody>
      </p:sp>
      <p:sp>
        <p:nvSpPr>
          <p:cNvPr id="6158" name="Text Box 14">
            <a:extLst>
              <a:ext uri="{FF2B5EF4-FFF2-40B4-BE49-F238E27FC236}">
                <a16:creationId xmlns:a16="http://schemas.microsoft.com/office/drawing/2014/main" id="{EEDDE1A2-04A4-40DE-8981-BBFE7363C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708150"/>
            <a:ext cx="4132262" cy="4464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“...Possuímos tal Sumo Sacerdote, que Se assentou à destra do trono da Majestade nos Céus, como ministro do santuário e do verdadeiro tabernáculo que o Senhor erigiu, não o homem”                   (Hebreus 8:1 e 2).</a:t>
            </a:r>
          </a:p>
        </p:txBody>
      </p:sp>
      <p:sp>
        <p:nvSpPr>
          <p:cNvPr id="6159" name="Text Box 15">
            <a:extLst>
              <a:ext uri="{FF2B5EF4-FFF2-40B4-BE49-F238E27FC236}">
                <a16:creationId xmlns:a16="http://schemas.microsoft.com/office/drawing/2014/main" id="{3D1587E6-D6AA-4AB1-808A-D9E0DA6DA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utoUpdateAnimBg="0"/>
      <p:bldP spid="615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>
            <a:extLst>
              <a:ext uri="{FF2B5EF4-FFF2-40B4-BE49-F238E27FC236}">
                <a16:creationId xmlns:a16="http://schemas.microsoft.com/office/drawing/2014/main" id="{64E58677-0F50-430E-9989-2E86A2ED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4" name="Text Box 12">
            <a:extLst>
              <a:ext uri="{FF2B5EF4-FFF2-40B4-BE49-F238E27FC236}">
                <a16:creationId xmlns:a16="http://schemas.microsoft.com/office/drawing/2014/main" id="{7CFCD396-7BDE-4B8C-B76F-079E7A585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84325"/>
            <a:ext cx="7696200" cy="3749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OS SÍMBOLOS DO SANTUÁRIO ERAM AUDIOVISUAIS      DA REALIDADE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21D05CBF-15DF-4C9D-BE7B-E220CBB96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>
            <a:extLst>
              <a:ext uri="{FF2B5EF4-FFF2-40B4-BE49-F238E27FC236}">
                <a16:creationId xmlns:a16="http://schemas.microsoft.com/office/drawing/2014/main" id="{CC3D47C3-1E69-41E5-94FE-DD3D0C84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" name="Text Box 10">
            <a:extLst>
              <a:ext uri="{FF2B5EF4-FFF2-40B4-BE49-F238E27FC236}">
                <a16:creationId xmlns:a16="http://schemas.microsoft.com/office/drawing/2014/main" id="{4C6129C2-170F-4E4B-9671-E4B1D4EE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77724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Havia alguma relação do santuário da terra, do Antigo Testamento, com seus serviços, e o do Céu?</a:t>
            </a: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E09D2936-EC14-41A9-A821-AAE1BA9B1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05000"/>
            <a:ext cx="7620000" cy="4727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“E Me farão um santuário, para que Eu possa habitar no meio deles. Segundo tudo o que Eu         te mostrar para modelo do tabernáculo e para modelo de todos os seus móveis, assim mesmo       o fareis. ... Vê, pois, que tudo faças segundo o modelo que te foi mostrado no monte” (Êxodo     25:8, 9 e 40). “...os quais ministram em figura           e sombra das coisas celestes, assim como foi Moisés divinamente instruído, quando estava      para construir o tabernáculo” (Hebreus 8:5).</a:t>
            </a:r>
          </a:p>
        </p:txBody>
      </p:sp>
      <p:sp>
        <p:nvSpPr>
          <p:cNvPr id="9229" name="Text Box 13">
            <a:extLst>
              <a:ext uri="{FF2B5EF4-FFF2-40B4-BE49-F238E27FC236}">
                <a16:creationId xmlns:a16="http://schemas.microsoft.com/office/drawing/2014/main" id="{68781C68-0550-45D9-B0FE-A747D8E07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utoUpdateAnimBg="0"/>
      <p:bldP spid="922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>
            <a:extLst>
              <a:ext uri="{FF2B5EF4-FFF2-40B4-BE49-F238E27FC236}">
                <a16:creationId xmlns:a16="http://schemas.microsoft.com/office/drawing/2014/main" id="{957CF0C5-DC57-42E7-8992-0CDE2E2AB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4" name="Text Box 10">
            <a:extLst>
              <a:ext uri="{FF2B5EF4-FFF2-40B4-BE49-F238E27FC236}">
                <a16:creationId xmlns:a16="http://schemas.microsoft.com/office/drawing/2014/main" id="{EE46C1AF-D183-4986-8A64-504BCA02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33375"/>
            <a:ext cx="4800600" cy="12192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 tabernáculo do Antigo Testamento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4413D2C6-120C-4323-9C09-69F042A12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/>
              <a:t>8/26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4" name="Rectangle 16">
            <a:extLst>
              <a:ext uri="{FF2B5EF4-FFF2-40B4-BE49-F238E27FC236}">
                <a16:creationId xmlns:a16="http://schemas.microsoft.com/office/drawing/2014/main" id="{5990EF12-AF94-4296-8856-D06054DB6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6102E998-2C24-4E5A-867D-1EBC42F26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"/>
            <a:ext cx="8077200" cy="4038600"/>
          </a:xfrm>
          <a:prstGeom prst="rect">
            <a:avLst/>
          </a:prstGeom>
          <a:gradFill rotWithShape="0">
            <a:gsLst>
              <a:gs pos="0">
                <a:srgbClr val="00CC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2306" name="Object 18">
            <a:extLst>
              <a:ext uri="{FF2B5EF4-FFF2-40B4-BE49-F238E27FC236}">
                <a16:creationId xmlns:a16="http://schemas.microsoft.com/office/drawing/2014/main" id="{19D5252E-9ED7-43E4-BC2A-D222A5B0C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838200"/>
          <a:ext cx="7620000" cy="340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CorelDRAW" r:id="rId3" imgW="4725720" imgH="2112120" progId="CorelDraw.Graphic.9">
                  <p:embed/>
                </p:oleObj>
              </mc:Choice>
              <mc:Fallback>
                <p:oleObj name="CorelDRAW" r:id="rId3" imgW="4725720" imgH="2112120" progId="CorelDraw.Graphic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838200"/>
                        <a:ext cx="7620000" cy="340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Text Box 19">
            <a:extLst>
              <a:ext uri="{FF2B5EF4-FFF2-40B4-BE49-F238E27FC236}">
                <a16:creationId xmlns:a16="http://schemas.microsoft.com/office/drawing/2014/main" id="{C46A146D-3D38-4C23-AA23-8D734A177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244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1. Altar de sacrifícios</a:t>
            </a: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767A5897-23FF-430C-B199-17EBD04EE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5222875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2. Lavatório</a:t>
            </a:r>
          </a:p>
        </p:txBody>
      </p:sp>
      <p:sp>
        <p:nvSpPr>
          <p:cNvPr id="12309" name="Text Box 21">
            <a:extLst>
              <a:ext uri="{FF2B5EF4-FFF2-40B4-BE49-F238E27FC236}">
                <a16:creationId xmlns:a16="http://schemas.microsoft.com/office/drawing/2014/main" id="{D20137EC-3722-4B99-BEE9-1E861D6B8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5795963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3. Candelabro</a:t>
            </a:r>
          </a:p>
        </p:txBody>
      </p:sp>
      <p:sp>
        <p:nvSpPr>
          <p:cNvPr id="12310" name="Text Box 22">
            <a:extLst>
              <a:ext uri="{FF2B5EF4-FFF2-40B4-BE49-F238E27FC236}">
                <a16:creationId xmlns:a16="http://schemas.microsoft.com/office/drawing/2014/main" id="{70AC1A2F-7100-4912-B192-D54C93A37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738688"/>
            <a:ext cx="335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4. Mesa dos pães</a:t>
            </a:r>
          </a:p>
        </p:txBody>
      </p:sp>
      <p:sp>
        <p:nvSpPr>
          <p:cNvPr id="12311" name="Text Box 23">
            <a:extLst>
              <a:ext uri="{FF2B5EF4-FFF2-40B4-BE49-F238E27FC236}">
                <a16:creationId xmlns:a16="http://schemas.microsoft.com/office/drawing/2014/main" id="{3042CD5E-D8C9-4EC6-81DC-10B336C5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292725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5. Altar de incenso</a:t>
            </a:r>
          </a:p>
        </p:txBody>
      </p:sp>
      <p:sp>
        <p:nvSpPr>
          <p:cNvPr id="12312" name="Text Box 24">
            <a:extLst>
              <a:ext uri="{FF2B5EF4-FFF2-40B4-BE49-F238E27FC236}">
                <a16:creationId xmlns:a16="http://schemas.microsoft.com/office/drawing/2014/main" id="{521FC34D-05A6-455A-A89C-E15CD7E66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88" y="5872163"/>
            <a:ext cx="2895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6. Arca da aliança</a:t>
            </a:r>
          </a:p>
        </p:txBody>
      </p:sp>
      <p:sp>
        <p:nvSpPr>
          <p:cNvPr id="12314" name="Text Box 26">
            <a:extLst>
              <a:ext uri="{FF2B5EF4-FFF2-40B4-BE49-F238E27FC236}">
                <a16:creationId xmlns:a16="http://schemas.microsoft.com/office/drawing/2014/main" id="{1F868FE0-F62D-4B77-9418-C46F73D94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285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7" grpId="0" autoUpdateAnimBg="0"/>
      <p:bldP spid="12308" grpId="0" autoUpdateAnimBg="0"/>
      <p:bldP spid="12309" grpId="0" autoUpdateAnimBg="0"/>
      <p:bldP spid="12310" grpId="0" autoUpdateAnimBg="0"/>
      <p:bldP spid="12311" grpId="0" autoUpdateAnimBg="0"/>
      <p:bldP spid="12312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1456</Words>
  <Application>Microsoft Office PowerPoint</Application>
  <PresentationFormat>Apresentação na tela (4:3)</PresentationFormat>
  <Paragraphs>108</Paragraphs>
  <Slides>26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Times New Roman</vt:lpstr>
      <vt:lpstr>Tahoma</vt:lpstr>
      <vt:lpstr>Arial Narrow</vt:lpstr>
      <vt:lpstr>Tema do Office</vt:lpstr>
      <vt:lpstr>Gráfico do CorelDRAW 9.0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19</cp:revision>
  <dcterms:created xsi:type="dcterms:W3CDTF">2002-04-16T14:13:18Z</dcterms:created>
  <dcterms:modified xsi:type="dcterms:W3CDTF">2021-01-08T06:52:57Z</dcterms:modified>
  <cp:category>EVANGELISMO</cp:category>
</cp:coreProperties>
</file>