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6" r:id="rId8"/>
    <p:sldId id="262" r:id="rId9"/>
    <p:sldId id="267" r:id="rId10"/>
    <p:sldId id="263" r:id="rId11"/>
    <p:sldId id="264" r:id="rId12"/>
    <p:sldId id="265" r:id="rId13"/>
    <p:sldId id="268" r:id="rId14"/>
    <p:sldId id="269" r:id="rId15"/>
    <p:sldId id="270" r:id="rId16"/>
    <p:sldId id="272" r:id="rId17"/>
    <p:sldId id="273" r:id="rId18"/>
    <p:sldId id="274" r:id="rId19"/>
    <p:sldId id="276" r:id="rId20"/>
    <p:sldId id="277" r:id="rId21"/>
    <p:sldId id="275" r:id="rId22"/>
    <p:sldId id="278" r:id="rId23"/>
    <p:sldId id="279" r:id="rId24"/>
    <p:sldId id="271" r:id="rId25"/>
    <p:sldId id="281" r:id="rId26"/>
    <p:sldId id="280" r:id="rId27"/>
  </p:sldIdLst>
  <p:sldSz cx="9144000" cy="6858000" type="screen4x3"/>
  <p:notesSz cx="6858000" cy="9144000"/>
  <p:defaultTextStyle>
    <a:defPPr>
      <a:defRPr lang="pt-B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CC66"/>
    <a:srgbClr val="CCFF33"/>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 d="1"/>
        <a:sy n="1" d="1"/>
      </p:scale>
      <p:origin x="0" y="0"/>
    </p:cViewPr>
  </p:notesTextViewPr>
  <p:notesViewPr>
    <p:cSldViewPr>
      <p:cViewPr varScale="1">
        <p:scale>
          <a:sx n="40" d="100"/>
          <a:sy n="40" d="100"/>
        </p:scale>
        <p:origin x="-14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1026">
            <a:extLst>
              <a:ext uri="{FF2B5EF4-FFF2-40B4-BE49-F238E27FC236}">
                <a16:creationId xmlns:a16="http://schemas.microsoft.com/office/drawing/2014/main" id="{9AB51E97-10D9-4A75-AC16-042A36972E8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pt-BR" altLang="pt-BR"/>
          </a:p>
        </p:txBody>
      </p:sp>
      <p:sp>
        <p:nvSpPr>
          <p:cNvPr id="28675" name="Rectangle 1027">
            <a:extLst>
              <a:ext uri="{FF2B5EF4-FFF2-40B4-BE49-F238E27FC236}">
                <a16:creationId xmlns:a16="http://schemas.microsoft.com/office/drawing/2014/main" id="{44E4C956-2636-424C-AF9E-D7D3469FE768}"/>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pt-BR" altLang="pt-BR"/>
          </a:p>
        </p:txBody>
      </p:sp>
      <p:sp>
        <p:nvSpPr>
          <p:cNvPr id="28676" name="Rectangle 1028">
            <a:extLst>
              <a:ext uri="{FF2B5EF4-FFF2-40B4-BE49-F238E27FC236}">
                <a16:creationId xmlns:a16="http://schemas.microsoft.com/office/drawing/2014/main" id="{124F8633-8F08-4F85-ACB8-C3A8DBBCA3DC}"/>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7" name="Rectangle 1029">
            <a:extLst>
              <a:ext uri="{FF2B5EF4-FFF2-40B4-BE49-F238E27FC236}">
                <a16:creationId xmlns:a16="http://schemas.microsoft.com/office/drawing/2014/main" id="{5EF04B8A-1F07-4F13-AFBE-C574AC177DAD}"/>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28678" name="Rectangle 1030">
            <a:extLst>
              <a:ext uri="{FF2B5EF4-FFF2-40B4-BE49-F238E27FC236}">
                <a16:creationId xmlns:a16="http://schemas.microsoft.com/office/drawing/2014/main" id="{F4306554-1004-4D3B-8B98-FB2CF2A0D027}"/>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pt-BR" altLang="pt-BR"/>
          </a:p>
        </p:txBody>
      </p:sp>
      <p:sp>
        <p:nvSpPr>
          <p:cNvPr id="28679" name="Rectangle 1031">
            <a:extLst>
              <a:ext uri="{FF2B5EF4-FFF2-40B4-BE49-F238E27FC236}">
                <a16:creationId xmlns:a16="http://schemas.microsoft.com/office/drawing/2014/main" id="{FA71BC2A-C358-487B-8E1E-973508F87FE1}"/>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A4940AA-00CB-4887-877A-85F1F3353113}" type="slidenum">
              <a:rPr lang="pt-BR" altLang="pt-B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18B661EF-D249-43A3-91B4-1943F642C586}"/>
              </a:ext>
            </a:extLst>
          </p:cNvPr>
          <p:cNvSpPr>
            <a:spLocks noGrp="1" noChangeArrowheads="1"/>
          </p:cNvSpPr>
          <p:nvPr>
            <p:ph type="sldNum" sz="quarter" idx="5"/>
          </p:nvPr>
        </p:nvSpPr>
        <p:spPr>
          <a:ln/>
        </p:spPr>
        <p:txBody>
          <a:bodyPr/>
          <a:lstStyle/>
          <a:p>
            <a:fld id="{CDDAE31F-3361-4F79-A720-70F0F8269D61}" type="slidenum">
              <a:rPr lang="pt-BR" altLang="pt-BR"/>
              <a:pPr/>
              <a:t>11</a:t>
            </a:fld>
            <a:endParaRPr lang="pt-BR" altLang="pt-BR"/>
          </a:p>
        </p:txBody>
      </p:sp>
      <p:sp>
        <p:nvSpPr>
          <p:cNvPr id="29698" name="Rectangle 2">
            <a:extLst>
              <a:ext uri="{FF2B5EF4-FFF2-40B4-BE49-F238E27FC236}">
                <a16:creationId xmlns:a16="http://schemas.microsoft.com/office/drawing/2014/main" id="{A6EDE48B-EE82-4237-8280-0404C122E77A}"/>
              </a:ext>
            </a:extLst>
          </p:cNvPr>
          <p:cNvSpPr>
            <a:spLocks noChangeArrowheads="1" noTextEdit="1"/>
          </p:cNvSpPr>
          <p:nvPr>
            <p:ph type="sldImg"/>
          </p:nvPr>
        </p:nvSpPr>
        <p:spPr>
          <a:ln/>
        </p:spPr>
      </p:sp>
      <p:sp>
        <p:nvSpPr>
          <p:cNvPr id="29699" name="Rectangle 3">
            <a:extLst>
              <a:ext uri="{FF2B5EF4-FFF2-40B4-BE49-F238E27FC236}">
                <a16:creationId xmlns:a16="http://schemas.microsoft.com/office/drawing/2014/main" id="{DF65E1BA-4554-4D40-B32C-32C2EE1ABB91}"/>
              </a:ext>
            </a:extLst>
          </p:cNvPr>
          <p:cNvSpPr>
            <a:spLocks noGrp="1" noChangeArrowheads="1"/>
          </p:cNvSpPr>
          <p:nvPr>
            <p:ph type="body" idx="1"/>
          </p:nvPr>
        </p:nvSpPr>
        <p:spPr/>
        <p:txBody>
          <a:bodyPr/>
          <a:lstStyle/>
          <a:p>
            <a:endParaRPr lang="pt-BR" alt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380F1685-52B1-4AAD-8477-5A552F3B4BFE}"/>
              </a:ext>
            </a:extLst>
          </p:cNvPr>
          <p:cNvSpPr>
            <a:spLocks noGrp="1" noChangeArrowheads="1"/>
          </p:cNvSpPr>
          <p:nvPr>
            <p:ph type="sldNum" sz="quarter" idx="5"/>
          </p:nvPr>
        </p:nvSpPr>
        <p:spPr>
          <a:ln/>
        </p:spPr>
        <p:txBody>
          <a:bodyPr/>
          <a:lstStyle/>
          <a:p>
            <a:fld id="{69403017-DA6B-49F1-ACD8-7815EEA7DD14}" type="slidenum">
              <a:rPr lang="pt-BR" altLang="pt-BR"/>
              <a:pPr/>
              <a:t>12</a:t>
            </a:fld>
            <a:endParaRPr lang="pt-BR" altLang="pt-BR"/>
          </a:p>
        </p:txBody>
      </p:sp>
      <p:sp>
        <p:nvSpPr>
          <p:cNvPr id="30722" name="Rectangle 2">
            <a:extLst>
              <a:ext uri="{FF2B5EF4-FFF2-40B4-BE49-F238E27FC236}">
                <a16:creationId xmlns:a16="http://schemas.microsoft.com/office/drawing/2014/main" id="{DCBA32F9-0247-4C1D-8872-5EC7CD93609A}"/>
              </a:ext>
            </a:extLst>
          </p:cNvPr>
          <p:cNvSpPr>
            <a:spLocks noChangeArrowheads="1" noTextEdit="1"/>
          </p:cNvSpPr>
          <p:nvPr>
            <p:ph type="sldImg"/>
          </p:nvPr>
        </p:nvSpPr>
        <p:spPr>
          <a:ln/>
        </p:spPr>
      </p:sp>
      <p:sp>
        <p:nvSpPr>
          <p:cNvPr id="30723" name="Rectangle 3">
            <a:extLst>
              <a:ext uri="{FF2B5EF4-FFF2-40B4-BE49-F238E27FC236}">
                <a16:creationId xmlns:a16="http://schemas.microsoft.com/office/drawing/2014/main" id="{A8D1E5FB-47FD-4976-A2A9-0D8C0F60CE24}"/>
              </a:ext>
            </a:extLst>
          </p:cNvPr>
          <p:cNvSpPr>
            <a:spLocks noGrp="1" noChangeArrowheads="1"/>
          </p:cNvSpPr>
          <p:nvPr>
            <p:ph type="body" idx="1"/>
          </p:nvPr>
        </p:nvSpPr>
        <p:spPr/>
        <p:txBody>
          <a:bodyPr/>
          <a:lstStyle/>
          <a:p>
            <a:endParaRPr lang="pt-BR"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17B763-C51C-461C-8EFB-2CED7B3D293D}"/>
              </a:ext>
            </a:extLst>
          </p:cNvPr>
          <p:cNvSpPr>
            <a:spLocks noGrp="1"/>
          </p:cNvSpPr>
          <p:nvPr>
            <p:ph type="ctrTitle"/>
          </p:nvPr>
        </p:nvSpPr>
        <p:spPr>
          <a:xfrm>
            <a:off x="1143000" y="1122363"/>
            <a:ext cx="6858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832FD92-0B54-4708-BF34-0BF09375969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1AA7A70-2353-4BAE-B35A-9598F57A2C0B}"/>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C126EA0D-2280-40B8-AAD4-8F2015C2449B}"/>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EDD62BB6-C9BA-46EC-897A-60CFCB9D4291}"/>
              </a:ext>
            </a:extLst>
          </p:cNvPr>
          <p:cNvSpPr>
            <a:spLocks noGrp="1"/>
          </p:cNvSpPr>
          <p:nvPr>
            <p:ph type="sldNum" sz="quarter" idx="12"/>
          </p:nvPr>
        </p:nvSpPr>
        <p:spPr/>
        <p:txBody>
          <a:bodyPr/>
          <a:lstStyle>
            <a:lvl1pPr>
              <a:defRPr/>
            </a:lvl1pPr>
          </a:lstStyle>
          <a:p>
            <a:fld id="{A93370F0-1BFB-4348-A242-A40320BEC35E}" type="slidenum">
              <a:rPr lang="pt-BR" altLang="pt-BR"/>
              <a:pPr/>
              <a:t>‹nº›</a:t>
            </a:fld>
            <a:endParaRPr lang="pt-BR" altLang="pt-BR"/>
          </a:p>
        </p:txBody>
      </p:sp>
    </p:spTree>
    <p:extLst>
      <p:ext uri="{BB962C8B-B14F-4D97-AF65-F5344CB8AC3E}">
        <p14:creationId xmlns:p14="http://schemas.microsoft.com/office/powerpoint/2010/main" val="2475045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9F1355-2D3E-4928-88CF-12E8097E0F0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860D7DD-212D-4D4A-808E-FBB8AE68DE36}"/>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2967403-DCDE-4A47-8040-85196EA24250}"/>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9681B362-C6B9-48B5-91CD-CB1E01BD32A0}"/>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AA748708-2495-4D24-9EC5-02EF12885C82}"/>
              </a:ext>
            </a:extLst>
          </p:cNvPr>
          <p:cNvSpPr>
            <a:spLocks noGrp="1"/>
          </p:cNvSpPr>
          <p:nvPr>
            <p:ph type="sldNum" sz="quarter" idx="12"/>
          </p:nvPr>
        </p:nvSpPr>
        <p:spPr/>
        <p:txBody>
          <a:bodyPr/>
          <a:lstStyle>
            <a:lvl1pPr>
              <a:defRPr/>
            </a:lvl1pPr>
          </a:lstStyle>
          <a:p>
            <a:fld id="{9DB272CE-6C82-4368-8CDD-B1E3BED8F32C}" type="slidenum">
              <a:rPr lang="pt-BR" altLang="pt-BR"/>
              <a:pPr/>
              <a:t>‹nº›</a:t>
            </a:fld>
            <a:endParaRPr lang="pt-BR" altLang="pt-BR"/>
          </a:p>
        </p:txBody>
      </p:sp>
    </p:spTree>
    <p:extLst>
      <p:ext uri="{BB962C8B-B14F-4D97-AF65-F5344CB8AC3E}">
        <p14:creationId xmlns:p14="http://schemas.microsoft.com/office/powerpoint/2010/main" val="110985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F704011-FCDD-4D33-9400-1C3C7C5AD91E}"/>
              </a:ext>
            </a:extLst>
          </p:cNvPr>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78DB782-037A-47C0-803C-7224EFB301C3}"/>
              </a:ext>
            </a:extLst>
          </p:cNvPr>
          <p:cNvSpPr>
            <a:spLocks noGrp="1"/>
          </p:cNvSpPr>
          <p:nvPr>
            <p:ph type="body" orient="vert" idx="1"/>
          </p:nvPr>
        </p:nvSpPr>
        <p:spPr>
          <a:xfrm>
            <a:off x="685800" y="609600"/>
            <a:ext cx="5676900" cy="54864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0D5B42E-DFD8-44F7-967C-DF5E3BCB70EE}"/>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A422089C-8905-4109-A4FD-2203B91DC16A}"/>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8AF3ECEC-C470-488D-9B4E-2675DE5B8E05}"/>
              </a:ext>
            </a:extLst>
          </p:cNvPr>
          <p:cNvSpPr>
            <a:spLocks noGrp="1"/>
          </p:cNvSpPr>
          <p:nvPr>
            <p:ph type="sldNum" sz="quarter" idx="12"/>
          </p:nvPr>
        </p:nvSpPr>
        <p:spPr/>
        <p:txBody>
          <a:bodyPr/>
          <a:lstStyle>
            <a:lvl1pPr>
              <a:defRPr/>
            </a:lvl1pPr>
          </a:lstStyle>
          <a:p>
            <a:fld id="{20927027-BF25-4D95-8F00-9B6FC79E545C}" type="slidenum">
              <a:rPr lang="pt-BR" altLang="pt-BR"/>
              <a:pPr/>
              <a:t>‹nº›</a:t>
            </a:fld>
            <a:endParaRPr lang="pt-BR" altLang="pt-BR"/>
          </a:p>
        </p:txBody>
      </p:sp>
    </p:spTree>
    <p:extLst>
      <p:ext uri="{BB962C8B-B14F-4D97-AF65-F5344CB8AC3E}">
        <p14:creationId xmlns:p14="http://schemas.microsoft.com/office/powerpoint/2010/main" val="417153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13112E-F7F7-4B1E-9950-0607E2EECC5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FE6469B-C4C3-4CFF-994F-10050B927A4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A80C0BF-B75E-4BD2-92AF-F6D39D41F6CC}"/>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BC840D06-FFD6-4DDB-950D-E0A7B1FCA954}"/>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9B22AECB-6B96-44A6-8EEE-F2FEFFE57756}"/>
              </a:ext>
            </a:extLst>
          </p:cNvPr>
          <p:cNvSpPr>
            <a:spLocks noGrp="1"/>
          </p:cNvSpPr>
          <p:nvPr>
            <p:ph type="sldNum" sz="quarter" idx="12"/>
          </p:nvPr>
        </p:nvSpPr>
        <p:spPr/>
        <p:txBody>
          <a:bodyPr/>
          <a:lstStyle>
            <a:lvl1pPr>
              <a:defRPr/>
            </a:lvl1pPr>
          </a:lstStyle>
          <a:p>
            <a:fld id="{95073CDF-F2E7-4E8C-A3D8-469D41EC2DD9}" type="slidenum">
              <a:rPr lang="pt-BR" altLang="pt-BR"/>
              <a:pPr/>
              <a:t>‹nº›</a:t>
            </a:fld>
            <a:endParaRPr lang="pt-BR" altLang="pt-BR"/>
          </a:p>
        </p:txBody>
      </p:sp>
    </p:spTree>
    <p:extLst>
      <p:ext uri="{BB962C8B-B14F-4D97-AF65-F5344CB8AC3E}">
        <p14:creationId xmlns:p14="http://schemas.microsoft.com/office/powerpoint/2010/main" val="143245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1CAC1-1BED-4B2F-A697-73002F9395A9}"/>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AF232FB-6E29-4DCF-89A2-B1D1045F179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7BADBF9-EEC3-428A-8CA9-CE56F324682C}"/>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4886FB5B-7158-42A6-82E8-686C3448E283}"/>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5546F354-8D91-4355-B87E-4A09A1FE716D}"/>
              </a:ext>
            </a:extLst>
          </p:cNvPr>
          <p:cNvSpPr>
            <a:spLocks noGrp="1"/>
          </p:cNvSpPr>
          <p:nvPr>
            <p:ph type="sldNum" sz="quarter" idx="12"/>
          </p:nvPr>
        </p:nvSpPr>
        <p:spPr/>
        <p:txBody>
          <a:bodyPr/>
          <a:lstStyle>
            <a:lvl1pPr>
              <a:defRPr/>
            </a:lvl1pPr>
          </a:lstStyle>
          <a:p>
            <a:fld id="{58B99954-00B4-4581-8D21-40E0ABE760E0}" type="slidenum">
              <a:rPr lang="pt-BR" altLang="pt-BR"/>
              <a:pPr/>
              <a:t>‹nº›</a:t>
            </a:fld>
            <a:endParaRPr lang="pt-BR" altLang="pt-BR"/>
          </a:p>
        </p:txBody>
      </p:sp>
    </p:spTree>
    <p:extLst>
      <p:ext uri="{BB962C8B-B14F-4D97-AF65-F5344CB8AC3E}">
        <p14:creationId xmlns:p14="http://schemas.microsoft.com/office/powerpoint/2010/main" val="1422718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0B6D4-AE4D-4AB9-A5D9-AF48E890CFA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4E4D903-9E05-4C9F-B937-F9B8ADDBF37B}"/>
              </a:ext>
            </a:extLst>
          </p:cNvPr>
          <p:cNvSpPr>
            <a:spLocks noGrp="1"/>
          </p:cNvSpPr>
          <p:nvPr>
            <p:ph sz="half" idx="1"/>
          </p:nvPr>
        </p:nvSpPr>
        <p:spPr>
          <a:xfrm>
            <a:off x="6858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49A0E020-1A20-4901-9C10-29B5853A0CA6}"/>
              </a:ext>
            </a:extLst>
          </p:cNvPr>
          <p:cNvSpPr>
            <a:spLocks noGrp="1"/>
          </p:cNvSpPr>
          <p:nvPr>
            <p:ph sz="half" idx="2"/>
          </p:nvPr>
        </p:nvSpPr>
        <p:spPr>
          <a:xfrm>
            <a:off x="46482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AF2C9C2-98F9-4011-9B3D-D484F1C154FE}"/>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3F78838D-CE51-4B2F-A0FD-977DA51EC7E3}"/>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815C2584-471E-4874-B619-548542B8EA4C}"/>
              </a:ext>
            </a:extLst>
          </p:cNvPr>
          <p:cNvSpPr>
            <a:spLocks noGrp="1"/>
          </p:cNvSpPr>
          <p:nvPr>
            <p:ph type="sldNum" sz="quarter" idx="12"/>
          </p:nvPr>
        </p:nvSpPr>
        <p:spPr/>
        <p:txBody>
          <a:bodyPr/>
          <a:lstStyle>
            <a:lvl1pPr>
              <a:defRPr/>
            </a:lvl1pPr>
          </a:lstStyle>
          <a:p>
            <a:fld id="{11723EC7-C2DF-46AC-898F-98C2F45BE868}" type="slidenum">
              <a:rPr lang="pt-BR" altLang="pt-BR"/>
              <a:pPr/>
              <a:t>‹nº›</a:t>
            </a:fld>
            <a:endParaRPr lang="pt-BR" altLang="pt-BR"/>
          </a:p>
        </p:txBody>
      </p:sp>
    </p:spTree>
    <p:extLst>
      <p:ext uri="{BB962C8B-B14F-4D97-AF65-F5344CB8AC3E}">
        <p14:creationId xmlns:p14="http://schemas.microsoft.com/office/powerpoint/2010/main" val="3890994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4B4661-5AE0-479A-8871-D7A0AFC70B80}"/>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3165220-5F03-46D3-AAA7-583C7B560D0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88E38A0-E525-4B69-886D-9D5B6D8B6161}"/>
              </a:ext>
            </a:extLst>
          </p:cNvPr>
          <p:cNvSpPr>
            <a:spLocks noGrp="1"/>
          </p:cNvSpPr>
          <p:nvPr>
            <p:ph sz="half" idx="2"/>
          </p:nvPr>
        </p:nvSpPr>
        <p:spPr>
          <a:xfrm>
            <a:off x="630238" y="2505075"/>
            <a:ext cx="386873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4A4D952-3D95-4765-9DF0-8371BA63072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2A95E89B-60D7-4A12-BBFD-C0F569135B0A}"/>
              </a:ext>
            </a:extLst>
          </p:cNvPr>
          <p:cNvSpPr>
            <a:spLocks noGrp="1"/>
          </p:cNvSpPr>
          <p:nvPr>
            <p:ph sz="quarter" idx="4"/>
          </p:nvPr>
        </p:nvSpPr>
        <p:spPr>
          <a:xfrm>
            <a:off x="4629150" y="2505075"/>
            <a:ext cx="38877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5EB0358A-F91C-4E02-8840-2931010C1F35}"/>
              </a:ext>
            </a:extLst>
          </p:cNvPr>
          <p:cNvSpPr>
            <a:spLocks noGrp="1"/>
          </p:cNvSpPr>
          <p:nvPr>
            <p:ph type="dt" sz="half" idx="10"/>
          </p:nvPr>
        </p:nvSpPr>
        <p:spPr/>
        <p:txBody>
          <a:bodyPr/>
          <a:lstStyle>
            <a:lvl1pPr>
              <a:defRPr/>
            </a:lvl1pPr>
          </a:lstStyle>
          <a:p>
            <a:endParaRPr lang="pt-BR" altLang="pt-BR"/>
          </a:p>
        </p:txBody>
      </p:sp>
      <p:sp>
        <p:nvSpPr>
          <p:cNvPr id="8" name="Espaço Reservado para Rodapé 7">
            <a:extLst>
              <a:ext uri="{FF2B5EF4-FFF2-40B4-BE49-F238E27FC236}">
                <a16:creationId xmlns:a16="http://schemas.microsoft.com/office/drawing/2014/main" id="{DA94EE59-DDF9-4E2B-8F4E-718D54E3B706}"/>
              </a:ext>
            </a:extLst>
          </p:cNvPr>
          <p:cNvSpPr>
            <a:spLocks noGrp="1"/>
          </p:cNvSpPr>
          <p:nvPr>
            <p:ph type="ftr" sz="quarter" idx="11"/>
          </p:nvPr>
        </p:nvSpPr>
        <p:spPr/>
        <p:txBody>
          <a:bodyPr/>
          <a:lstStyle>
            <a:lvl1pPr>
              <a:defRPr/>
            </a:lvl1pPr>
          </a:lstStyle>
          <a:p>
            <a:endParaRPr lang="pt-BR" altLang="pt-BR"/>
          </a:p>
        </p:txBody>
      </p:sp>
      <p:sp>
        <p:nvSpPr>
          <p:cNvPr id="9" name="Espaço Reservado para Número de Slide 8">
            <a:extLst>
              <a:ext uri="{FF2B5EF4-FFF2-40B4-BE49-F238E27FC236}">
                <a16:creationId xmlns:a16="http://schemas.microsoft.com/office/drawing/2014/main" id="{1EDE45A2-B27C-4FFE-B652-DCA799FB8CEB}"/>
              </a:ext>
            </a:extLst>
          </p:cNvPr>
          <p:cNvSpPr>
            <a:spLocks noGrp="1"/>
          </p:cNvSpPr>
          <p:nvPr>
            <p:ph type="sldNum" sz="quarter" idx="12"/>
          </p:nvPr>
        </p:nvSpPr>
        <p:spPr/>
        <p:txBody>
          <a:bodyPr/>
          <a:lstStyle>
            <a:lvl1pPr>
              <a:defRPr/>
            </a:lvl1pPr>
          </a:lstStyle>
          <a:p>
            <a:fld id="{18D95769-9521-4875-A4A5-93DE5687139E}" type="slidenum">
              <a:rPr lang="pt-BR" altLang="pt-BR"/>
              <a:pPr/>
              <a:t>‹nº›</a:t>
            </a:fld>
            <a:endParaRPr lang="pt-BR" altLang="pt-BR"/>
          </a:p>
        </p:txBody>
      </p:sp>
    </p:spTree>
    <p:extLst>
      <p:ext uri="{BB962C8B-B14F-4D97-AF65-F5344CB8AC3E}">
        <p14:creationId xmlns:p14="http://schemas.microsoft.com/office/powerpoint/2010/main" val="4207732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3EC8ED-0007-4CB3-9179-17691BBDD80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D43D65EE-E986-44D5-ADEA-4CB9D5B55031}"/>
              </a:ext>
            </a:extLst>
          </p:cNvPr>
          <p:cNvSpPr>
            <a:spLocks noGrp="1"/>
          </p:cNvSpPr>
          <p:nvPr>
            <p:ph type="dt" sz="half" idx="10"/>
          </p:nvPr>
        </p:nvSpPr>
        <p:spPr/>
        <p:txBody>
          <a:bodyPr/>
          <a:lstStyle>
            <a:lvl1pPr>
              <a:defRPr/>
            </a:lvl1pPr>
          </a:lstStyle>
          <a:p>
            <a:endParaRPr lang="pt-BR" altLang="pt-BR"/>
          </a:p>
        </p:txBody>
      </p:sp>
      <p:sp>
        <p:nvSpPr>
          <p:cNvPr id="4" name="Espaço Reservado para Rodapé 3">
            <a:extLst>
              <a:ext uri="{FF2B5EF4-FFF2-40B4-BE49-F238E27FC236}">
                <a16:creationId xmlns:a16="http://schemas.microsoft.com/office/drawing/2014/main" id="{105E0046-3B2C-439F-97C4-5F70C0B74E80}"/>
              </a:ext>
            </a:extLst>
          </p:cNvPr>
          <p:cNvSpPr>
            <a:spLocks noGrp="1"/>
          </p:cNvSpPr>
          <p:nvPr>
            <p:ph type="ftr" sz="quarter" idx="11"/>
          </p:nvPr>
        </p:nvSpPr>
        <p:spPr/>
        <p:txBody>
          <a:bodyPr/>
          <a:lstStyle>
            <a:lvl1pPr>
              <a:defRPr/>
            </a:lvl1pPr>
          </a:lstStyle>
          <a:p>
            <a:endParaRPr lang="pt-BR" altLang="pt-BR"/>
          </a:p>
        </p:txBody>
      </p:sp>
      <p:sp>
        <p:nvSpPr>
          <p:cNvPr id="5" name="Espaço Reservado para Número de Slide 4">
            <a:extLst>
              <a:ext uri="{FF2B5EF4-FFF2-40B4-BE49-F238E27FC236}">
                <a16:creationId xmlns:a16="http://schemas.microsoft.com/office/drawing/2014/main" id="{2F982689-8748-4038-9D39-5EBD24F67607}"/>
              </a:ext>
            </a:extLst>
          </p:cNvPr>
          <p:cNvSpPr>
            <a:spLocks noGrp="1"/>
          </p:cNvSpPr>
          <p:nvPr>
            <p:ph type="sldNum" sz="quarter" idx="12"/>
          </p:nvPr>
        </p:nvSpPr>
        <p:spPr/>
        <p:txBody>
          <a:bodyPr/>
          <a:lstStyle>
            <a:lvl1pPr>
              <a:defRPr/>
            </a:lvl1pPr>
          </a:lstStyle>
          <a:p>
            <a:fld id="{3C73AD8E-10A5-421C-8575-2E9411065800}" type="slidenum">
              <a:rPr lang="pt-BR" altLang="pt-BR"/>
              <a:pPr/>
              <a:t>‹nº›</a:t>
            </a:fld>
            <a:endParaRPr lang="pt-BR" altLang="pt-BR"/>
          </a:p>
        </p:txBody>
      </p:sp>
    </p:spTree>
    <p:extLst>
      <p:ext uri="{BB962C8B-B14F-4D97-AF65-F5344CB8AC3E}">
        <p14:creationId xmlns:p14="http://schemas.microsoft.com/office/powerpoint/2010/main" val="2833920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122A652-2ACC-4D06-9408-C206E30C1E53}"/>
              </a:ext>
            </a:extLst>
          </p:cNvPr>
          <p:cNvSpPr>
            <a:spLocks noGrp="1"/>
          </p:cNvSpPr>
          <p:nvPr>
            <p:ph type="dt" sz="half" idx="10"/>
          </p:nvPr>
        </p:nvSpPr>
        <p:spPr/>
        <p:txBody>
          <a:bodyPr/>
          <a:lstStyle>
            <a:lvl1pPr>
              <a:defRPr/>
            </a:lvl1pPr>
          </a:lstStyle>
          <a:p>
            <a:endParaRPr lang="pt-BR" altLang="pt-BR"/>
          </a:p>
        </p:txBody>
      </p:sp>
      <p:sp>
        <p:nvSpPr>
          <p:cNvPr id="3" name="Espaço Reservado para Rodapé 2">
            <a:extLst>
              <a:ext uri="{FF2B5EF4-FFF2-40B4-BE49-F238E27FC236}">
                <a16:creationId xmlns:a16="http://schemas.microsoft.com/office/drawing/2014/main" id="{C7787044-693C-455F-904B-71CD86D40914}"/>
              </a:ext>
            </a:extLst>
          </p:cNvPr>
          <p:cNvSpPr>
            <a:spLocks noGrp="1"/>
          </p:cNvSpPr>
          <p:nvPr>
            <p:ph type="ftr" sz="quarter" idx="11"/>
          </p:nvPr>
        </p:nvSpPr>
        <p:spPr/>
        <p:txBody>
          <a:bodyPr/>
          <a:lstStyle>
            <a:lvl1pPr>
              <a:defRPr/>
            </a:lvl1pPr>
          </a:lstStyle>
          <a:p>
            <a:endParaRPr lang="pt-BR" altLang="pt-BR"/>
          </a:p>
        </p:txBody>
      </p:sp>
      <p:sp>
        <p:nvSpPr>
          <p:cNvPr id="4" name="Espaço Reservado para Número de Slide 3">
            <a:extLst>
              <a:ext uri="{FF2B5EF4-FFF2-40B4-BE49-F238E27FC236}">
                <a16:creationId xmlns:a16="http://schemas.microsoft.com/office/drawing/2014/main" id="{6CD15F3F-3B29-4C12-B0FE-FC30BC68DECC}"/>
              </a:ext>
            </a:extLst>
          </p:cNvPr>
          <p:cNvSpPr>
            <a:spLocks noGrp="1"/>
          </p:cNvSpPr>
          <p:nvPr>
            <p:ph type="sldNum" sz="quarter" idx="12"/>
          </p:nvPr>
        </p:nvSpPr>
        <p:spPr/>
        <p:txBody>
          <a:bodyPr/>
          <a:lstStyle>
            <a:lvl1pPr>
              <a:defRPr/>
            </a:lvl1pPr>
          </a:lstStyle>
          <a:p>
            <a:fld id="{C5BAB08A-2370-4496-857D-C42FE6ACB3DC}" type="slidenum">
              <a:rPr lang="pt-BR" altLang="pt-BR"/>
              <a:pPr/>
              <a:t>‹nº›</a:t>
            </a:fld>
            <a:endParaRPr lang="pt-BR" altLang="pt-BR"/>
          </a:p>
        </p:txBody>
      </p:sp>
    </p:spTree>
    <p:extLst>
      <p:ext uri="{BB962C8B-B14F-4D97-AF65-F5344CB8AC3E}">
        <p14:creationId xmlns:p14="http://schemas.microsoft.com/office/powerpoint/2010/main" val="174307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0480D-5511-4CDC-B3FC-2A7171FB0FFD}"/>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1D831E2-D5D3-4C02-994A-9936660F795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5EADCB7-3D9C-4744-85B1-B8C0FD72D69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9FE368F-4B2A-4251-AB96-8B6B6439B5D3}"/>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014D4FCA-8FEA-468A-BA9F-3934BBF83CCD}"/>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473C21AE-510F-4195-BAC9-3DF0C5FF4674}"/>
              </a:ext>
            </a:extLst>
          </p:cNvPr>
          <p:cNvSpPr>
            <a:spLocks noGrp="1"/>
          </p:cNvSpPr>
          <p:nvPr>
            <p:ph type="sldNum" sz="quarter" idx="12"/>
          </p:nvPr>
        </p:nvSpPr>
        <p:spPr/>
        <p:txBody>
          <a:bodyPr/>
          <a:lstStyle>
            <a:lvl1pPr>
              <a:defRPr/>
            </a:lvl1pPr>
          </a:lstStyle>
          <a:p>
            <a:fld id="{4A338E1A-58B0-436F-A710-1F944249ACD9}" type="slidenum">
              <a:rPr lang="pt-BR" altLang="pt-BR"/>
              <a:pPr/>
              <a:t>‹nº›</a:t>
            </a:fld>
            <a:endParaRPr lang="pt-BR" altLang="pt-BR"/>
          </a:p>
        </p:txBody>
      </p:sp>
    </p:spTree>
    <p:extLst>
      <p:ext uri="{BB962C8B-B14F-4D97-AF65-F5344CB8AC3E}">
        <p14:creationId xmlns:p14="http://schemas.microsoft.com/office/powerpoint/2010/main" val="379594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B4A59-1804-4AD4-8697-AA36ED296C81}"/>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41E5749D-3187-45A8-97C2-B4ACA88820D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591C0C6-ECE7-4E8C-B7B1-D6630CB569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D61ECAD-FF0C-4055-9421-85C6420C7139}"/>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21A4224D-7227-4B08-8D45-025E7CD01666}"/>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3DB45B0C-3BAF-4572-ADAE-E9DD0F23F115}"/>
              </a:ext>
            </a:extLst>
          </p:cNvPr>
          <p:cNvSpPr>
            <a:spLocks noGrp="1"/>
          </p:cNvSpPr>
          <p:nvPr>
            <p:ph type="sldNum" sz="quarter" idx="12"/>
          </p:nvPr>
        </p:nvSpPr>
        <p:spPr/>
        <p:txBody>
          <a:bodyPr/>
          <a:lstStyle>
            <a:lvl1pPr>
              <a:defRPr/>
            </a:lvl1pPr>
          </a:lstStyle>
          <a:p>
            <a:fld id="{0E82E0C5-1C25-4B6D-8667-8DF2E487E4F4}" type="slidenum">
              <a:rPr lang="pt-BR" altLang="pt-BR"/>
              <a:pPr/>
              <a:t>‹nº›</a:t>
            </a:fld>
            <a:endParaRPr lang="pt-BR" altLang="pt-BR"/>
          </a:p>
        </p:txBody>
      </p:sp>
    </p:spTree>
    <p:extLst>
      <p:ext uri="{BB962C8B-B14F-4D97-AF65-F5344CB8AC3E}">
        <p14:creationId xmlns:p14="http://schemas.microsoft.com/office/powerpoint/2010/main" val="79269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D61B52-5A1A-405F-9809-B9ECFB4BC125}"/>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a:extLst>
              <a:ext uri="{FF2B5EF4-FFF2-40B4-BE49-F238E27FC236}">
                <a16:creationId xmlns:a16="http://schemas.microsoft.com/office/drawing/2014/main" id="{5C8D6C15-28D4-42CF-A132-5029C76DAF64}"/>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028" name="Rectangle 4">
            <a:extLst>
              <a:ext uri="{FF2B5EF4-FFF2-40B4-BE49-F238E27FC236}">
                <a16:creationId xmlns:a16="http://schemas.microsoft.com/office/drawing/2014/main" id="{1DB30D74-33F8-4946-918B-1C9F3ED1AD61}"/>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pt-BR" altLang="pt-BR"/>
          </a:p>
        </p:txBody>
      </p:sp>
      <p:sp>
        <p:nvSpPr>
          <p:cNvPr id="1029" name="Rectangle 5">
            <a:extLst>
              <a:ext uri="{FF2B5EF4-FFF2-40B4-BE49-F238E27FC236}">
                <a16:creationId xmlns:a16="http://schemas.microsoft.com/office/drawing/2014/main" id="{FF4FB4FB-16CF-4699-94B3-5409636A405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pt-BR" altLang="pt-BR"/>
          </a:p>
        </p:txBody>
      </p:sp>
      <p:sp>
        <p:nvSpPr>
          <p:cNvPr id="1030" name="Rectangle 6">
            <a:extLst>
              <a:ext uri="{FF2B5EF4-FFF2-40B4-BE49-F238E27FC236}">
                <a16:creationId xmlns:a16="http://schemas.microsoft.com/office/drawing/2014/main" id="{3384244C-A8C7-48F1-976D-B61F039CE34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D42D8BA-A414-438B-992F-3BAE7BB3902D}"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2.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9.png"/><Relationship Id="rId5" Type="http://schemas.openxmlformats.org/officeDocument/2006/relationships/oleObject" Target="../embeddings/oleObject10.bin"/><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DD327B10-22C3-4DE8-A752-18C62EA0F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 Box 7">
            <a:extLst>
              <a:ext uri="{FF2B5EF4-FFF2-40B4-BE49-F238E27FC236}">
                <a16:creationId xmlns:a16="http://schemas.microsoft.com/office/drawing/2014/main" id="{5231917D-987E-40C2-8A5A-D58B0BFD2C00}"/>
              </a:ext>
            </a:extLst>
          </p:cNvPr>
          <p:cNvSpPr txBox="1">
            <a:spLocks noChangeArrowheads="1"/>
          </p:cNvSpPr>
          <p:nvPr/>
        </p:nvSpPr>
        <p:spPr bwMode="auto">
          <a:xfrm>
            <a:off x="838200" y="2057400"/>
            <a:ext cx="5029200" cy="1920875"/>
          </a:xfrm>
          <a:prstGeom prst="rect">
            <a:avLst/>
          </a:prstGeom>
          <a:noFill/>
          <a:ln>
            <a:noFill/>
          </a:ln>
          <a:effectLst>
            <a:outerShdw dist="63500" dir="3187806"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6000" b="1">
                <a:solidFill>
                  <a:schemeClr val="bg1"/>
                </a:solidFill>
                <a:latin typeface="Tahoma" panose="020B0604030504040204" pitchFamily="34" charset="0"/>
              </a:rPr>
              <a:t>Profetas modernos</a:t>
            </a:r>
          </a:p>
        </p:txBody>
      </p:sp>
      <p:sp>
        <p:nvSpPr>
          <p:cNvPr id="2056" name="Text Box 8">
            <a:extLst>
              <a:ext uri="{FF2B5EF4-FFF2-40B4-BE49-F238E27FC236}">
                <a16:creationId xmlns:a16="http://schemas.microsoft.com/office/drawing/2014/main" id="{7D5BD08B-6295-475E-97D0-70318778FC72}"/>
              </a:ext>
            </a:extLst>
          </p:cNvPr>
          <p:cNvSpPr txBox="1">
            <a:spLocks noChangeArrowheads="1"/>
          </p:cNvSpPr>
          <p:nvPr/>
        </p:nvSpPr>
        <p:spPr bwMode="auto">
          <a:xfrm>
            <a:off x="838200" y="381000"/>
            <a:ext cx="480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3600">
                <a:solidFill>
                  <a:srgbClr val="FFFF00"/>
                </a:solidFill>
                <a:latin typeface="Tahoma" panose="020B0604030504040204" pitchFamily="34" charset="0"/>
              </a:rPr>
              <a:t>Seminário Revelações do Apocalipse</a:t>
            </a:r>
          </a:p>
        </p:txBody>
      </p:sp>
      <p:sp>
        <p:nvSpPr>
          <p:cNvPr id="2058" name="Text Box 10">
            <a:extLst>
              <a:ext uri="{FF2B5EF4-FFF2-40B4-BE49-F238E27FC236}">
                <a16:creationId xmlns:a16="http://schemas.microsoft.com/office/drawing/2014/main" id="{8214AAC2-2D2D-4CB9-8104-4423AFE2F76B}"/>
              </a:ext>
            </a:extLst>
          </p:cNvPr>
          <p:cNvSpPr txBox="1">
            <a:spLocks noChangeArrowheads="1"/>
          </p:cNvSpPr>
          <p:nvPr/>
        </p:nvSpPr>
        <p:spPr bwMode="auto">
          <a:xfrm>
            <a:off x="890588" y="4038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a:solidFill>
                  <a:srgbClr val="FFCC99"/>
                </a:solidFill>
                <a:latin typeface="Arial Narrow" panose="020B0606020202030204" pitchFamily="34" charset="0"/>
              </a:rPr>
              <a:t>Michelson Borges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1+#ppt_w/2"/>
                                          </p:val>
                                        </p:tav>
                                        <p:tav tm="100000">
                                          <p:val>
                                            <p:strVal val="#ppt_x"/>
                                          </p:val>
                                        </p:tav>
                                      </p:tavLst>
                                    </p:anim>
                                    <p:anim calcmode="lin" valueType="num">
                                      <p:cBhvr additive="base">
                                        <p:cTn id="8" dur="500" fill="hold"/>
                                        <p:tgtEl>
                                          <p:spTgt spid="205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2055"/>
                                        </p:tgtEl>
                                        <p:attrNameLst>
                                          <p:attrName>style.visibility</p:attrName>
                                        </p:attrNameLst>
                                      </p:cBhvr>
                                      <p:to>
                                        <p:strVal val="visible"/>
                                      </p:to>
                                    </p:set>
                                    <p:anim calcmode="lin" valueType="num">
                                      <p:cBhvr>
                                        <p:cTn id="12" dur="1000" fill="hold"/>
                                        <p:tgtEl>
                                          <p:spTgt spid="2055"/>
                                        </p:tgtEl>
                                        <p:attrNameLst>
                                          <p:attrName>ppt_w</p:attrName>
                                        </p:attrNameLst>
                                      </p:cBhvr>
                                      <p:tavLst>
                                        <p:tav tm="0">
                                          <p:val>
                                            <p:fltVal val="0"/>
                                          </p:val>
                                        </p:tav>
                                        <p:tav tm="100000">
                                          <p:val>
                                            <p:strVal val="#ppt_w"/>
                                          </p:val>
                                        </p:tav>
                                      </p:tavLst>
                                    </p:anim>
                                    <p:anim calcmode="lin" valueType="num">
                                      <p:cBhvr>
                                        <p:cTn id="13" dur="1000" fill="hold"/>
                                        <p:tgtEl>
                                          <p:spTgt spid="2055"/>
                                        </p:tgtEl>
                                        <p:attrNameLst>
                                          <p:attrName>ppt_h</p:attrName>
                                        </p:attrNameLst>
                                      </p:cBhvr>
                                      <p:tavLst>
                                        <p:tav tm="0">
                                          <p:val>
                                            <p:fltVal val="0"/>
                                          </p:val>
                                        </p:tav>
                                        <p:tav tm="100000">
                                          <p:val>
                                            <p:strVal val="#ppt_h"/>
                                          </p:val>
                                        </p:tav>
                                      </p:tavLst>
                                    </p:anim>
                                    <p:anim calcmode="lin" valueType="num">
                                      <p:cBhvr>
                                        <p:cTn id="14" dur="1000" fill="hold"/>
                                        <p:tgtEl>
                                          <p:spTgt spid="205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055"/>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utoUpdateAnimBg="0"/>
      <p:bldP spid="2056" grpId="0" autoUpdateAnimBg="0"/>
      <p:bldP spid="205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9" name="Object 13">
            <a:extLst>
              <a:ext uri="{FF2B5EF4-FFF2-40B4-BE49-F238E27FC236}">
                <a16:creationId xmlns:a16="http://schemas.microsoft.com/office/drawing/2014/main" id="{E7A592AA-4110-4AE2-8A02-6F786750F4A7}"/>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9230" name="Image" r:id="rId3" imgW="11881398" imgH="8907872" progId="Photoshop.Image.5">
                  <p:embed/>
                </p:oleObj>
              </mc:Choice>
              <mc:Fallback>
                <p:oleObj name="Image" r:id="rId3" imgW="11881398" imgH="8907872" progId="Photoshop.Image.5">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1" name="Text Box 5">
            <a:extLst>
              <a:ext uri="{FF2B5EF4-FFF2-40B4-BE49-F238E27FC236}">
                <a16:creationId xmlns:a16="http://schemas.microsoft.com/office/drawing/2014/main" id="{FD253517-76F3-4E4A-830F-9CF73161247D}"/>
              </a:ext>
            </a:extLst>
          </p:cNvPr>
          <p:cNvSpPr txBox="1">
            <a:spLocks noChangeArrowheads="1"/>
          </p:cNvSpPr>
          <p:nvPr/>
        </p:nvSpPr>
        <p:spPr bwMode="auto">
          <a:xfrm>
            <a:off x="685800" y="6858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a:t>3. </a:t>
            </a:r>
          </a:p>
        </p:txBody>
      </p:sp>
      <p:sp>
        <p:nvSpPr>
          <p:cNvPr id="9222" name="Text Box 6">
            <a:extLst>
              <a:ext uri="{FF2B5EF4-FFF2-40B4-BE49-F238E27FC236}">
                <a16:creationId xmlns:a16="http://schemas.microsoft.com/office/drawing/2014/main" id="{07BD873F-7FD9-407B-BF8B-5E20AC569EB8}"/>
              </a:ext>
            </a:extLst>
          </p:cNvPr>
          <p:cNvSpPr txBox="1">
            <a:spLocks noChangeArrowheads="1"/>
          </p:cNvSpPr>
          <p:nvPr/>
        </p:nvSpPr>
        <p:spPr bwMode="auto">
          <a:xfrm>
            <a:off x="1143000" y="520700"/>
            <a:ext cx="7772400" cy="19177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b="1">
                <a:solidFill>
                  <a:srgbClr val="FFFF00"/>
                </a:solidFill>
                <a:latin typeface="Tahoma" panose="020B0604030504040204" pitchFamily="34" charset="0"/>
              </a:rPr>
              <a:t>Como uma ilustração da seriedade que devemos dar às coisas que Deus revela por meio de Seus profetas, o que o Apocalipse diz que Deus fará àqueles que alterarem o que foi revelado            nas profecias?</a:t>
            </a:r>
          </a:p>
        </p:txBody>
      </p:sp>
      <p:sp>
        <p:nvSpPr>
          <p:cNvPr id="9223" name="Text Box 7">
            <a:extLst>
              <a:ext uri="{FF2B5EF4-FFF2-40B4-BE49-F238E27FC236}">
                <a16:creationId xmlns:a16="http://schemas.microsoft.com/office/drawing/2014/main" id="{E78EAEB7-F678-4719-AC78-2ACAF40246BF}"/>
              </a:ext>
            </a:extLst>
          </p:cNvPr>
          <p:cNvSpPr txBox="1">
            <a:spLocks noChangeArrowheads="1"/>
          </p:cNvSpPr>
          <p:nvPr/>
        </p:nvSpPr>
        <p:spPr bwMode="auto">
          <a:xfrm>
            <a:off x="990600" y="3106738"/>
            <a:ext cx="2438400" cy="22987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sz="2900" b="1">
                <a:solidFill>
                  <a:schemeClr val="bg1"/>
                </a:solidFill>
                <a:latin typeface="Arial Narrow" panose="020B0606020202030204" pitchFamily="34" charset="0"/>
              </a:rPr>
              <a:t>“...Deus tirará a sua parte da árvore da vida” (Apocalipse 22:19).</a:t>
            </a:r>
          </a:p>
        </p:txBody>
      </p:sp>
      <p:pic>
        <p:nvPicPr>
          <p:cNvPr id="9224" name="Picture 8">
            <a:extLst>
              <a:ext uri="{FF2B5EF4-FFF2-40B4-BE49-F238E27FC236}">
                <a16:creationId xmlns:a16="http://schemas.microsoft.com/office/drawing/2014/main" id="{30E0E055-BF1A-4B9E-BF8E-89AE1084B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724150"/>
            <a:ext cx="5105400" cy="3829050"/>
          </a:xfrm>
          <a:prstGeom prst="rect">
            <a:avLst/>
          </a:prstGeom>
          <a:noFill/>
          <a:ln w="28575">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8" name="Text Box 12">
            <a:extLst>
              <a:ext uri="{FF2B5EF4-FFF2-40B4-BE49-F238E27FC236}">
                <a16:creationId xmlns:a16="http://schemas.microsoft.com/office/drawing/2014/main" id="{9D580692-0FFC-4F7B-9ABE-98218B32FB98}"/>
              </a:ext>
            </a:extLst>
          </p:cNvPr>
          <p:cNvSpPr txBox="1">
            <a:spLocks noChangeArrowheads="1"/>
          </p:cNvSpPr>
          <p:nvPr/>
        </p:nvSpPr>
        <p:spPr bwMode="auto">
          <a:xfrm>
            <a:off x="3048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10/25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500" fill="hold"/>
                                        <p:tgtEl>
                                          <p:spTgt spid="9222"/>
                                        </p:tgtEl>
                                        <p:attrNameLst>
                                          <p:attrName>ppt_x</p:attrName>
                                        </p:attrNameLst>
                                      </p:cBhvr>
                                      <p:tavLst>
                                        <p:tav tm="0">
                                          <p:val>
                                            <p:strVal val="1+#ppt_w/2"/>
                                          </p:val>
                                        </p:tav>
                                        <p:tav tm="100000">
                                          <p:val>
                                            <p:strVal val="#ppt_x"/>
                                          </p:val>
                                        </p:tav>
                                      </p:tavLst>
                                    </p:anim>
                                    <p:anim calcmode="lin" valueType="num">
                                      <p:cBhvr additive="base">
                                        <p:cTn id="8" dur="500" fill="hold"/>
                                        <p:tgtEl>
                                          <p:spTgt spid="92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528" fill="hold" nodeType="afterEffect">
                                  <p:stCondLst>
                                    <p:cond delay="0"/>
                                  </p:stCondLst>
                                  <p:childTnLst>
                                    <p:set>
                                      <p:cBhvr>
                                        <p:cTn id="11" dur="1" fill="hold">
                                          <p:stCondLst>
                                            <p:cond delay="0"/>
                                          </p:stCondLst>
                                        </p:cTn>
                                        <p:tgtEl>
                                          <p:spTgt spid="9224"/>
                                        </p:tgtEl>
                                        <p:attrNameLst>
                                          <p:attrName>style.visibility</p:attrName>
                                        </p:attrNameLst>
                                      </p:cBhvr>
                                      <p:to>
                                        <p:strVal val="visible"/>
                                      </p:to>
                                    </p:set>
                                    <p:anim calcmode="lin" valueType="num">
                                      <p:cBhvr>
                                        <p:cTn id="12" dur="500" fill="hold"/>
                                        <p:tgtEl>
                                          <p:spTgt spid="9224"/>
                                        </p:tgtEl>
                                        <p:attrNameLst>
                                          <p:attrName>ppt_w</p:attrName>
                                        </p:attrNameLst>
                                      </p:cBhvr>
                                      <p:tavLst>
                                        <p:tav tm="0">
                                          <p:val>
                                            <p:fltVal val="0"/>
                                          </p:val>
                                        </p:tav>
                                        <p:tav tm="100000">
                                          <p:val>
                                            <p:strVal val="#ppt_w"/>
                                          </p:val>
                                        </p:tav>
                                      </p:tavLst>
                                    </p:anim>
                                    <p:anim calcmode="lin" valueType="num">
                                      <p:cBhvr>
                                        <p:cTn id="13" dur="500" fill="hold"/>
                                        <p:tgtEl>
                                          <p:spTgt spid="9224"/>
                                        </p:tgtEl>
                                        <p:attrNameLst>
                                          <p:attrName>ppt_h</p:attrName>
                                        </p:attrNameLst>
                                      </p:cBhvr>
                                      <p:tavLst>
                                        <p:tav tm="0">
                                          <p:val>
                                            <p:fltVal val="0"/>
                                          </p:val>
                                        </p:tav>
                                        <p:tav tm="100000">
                                          <p:val>
                                            <p:strVal val="#ppt_h"/>
                                          </p:val>
                                        </p:tav>
                                      </p:tavLst>
                                    </p:anim>
                                    <p:anim calcmode="lin" valueType="num">
                                      <p:cBhvr>
                                        <p:cTn id="14" dur="500" fill="hold"/>
                                        <p:tgtEl>
                                          <p:spTgt spid="9224"/>
                                        </p:tgtEl>
                                        <p:attrNameLst>
                                          <p:attrName>ppt_x</p:attrName>
                                        </p:attrNameLst>
                                      </p:cBhvr>
                                      <p:tavLst>
                                        <p:tav tm="0">
                                          <p:val>
                                            <p:fltVal val="0.5"/>
                                          </p:val>
                                        </p:tav>
                                        <p:tav tm="100000">
                                          <p:val>
                                            <p:strVal val="#ppt_x"/>
                                          </p:val>
                                        </p:tav>
                                      </p:tavLst>
                                    </p:anim>
                                    <p:anim calcmode="lin" valueType="num">
                                      <p:cBhvr>
                                        <p:cTn id="15" dur="500" fill="hold"/>
                                        <p:tgtEl>
                                          <p:spTgt spid="9224"/>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9223"/>
                                        </p:tgtEl>
                                        <p:attrNameLst>
                                          <p:attrName>style.visibility</p:attrName>
                                        </p:attrNameLst>
                                      </p:cBhvr>
                                      <p:to>
                                        <p:strVal val="visible"/>
                                      </p:to>
                                    </p:set>
                                    <p:anim calcmode="lin" valueType="num">
                                      <p:cBhvr additive="base">
                                        <p:cTn id="19" dur="500" fill="hold"/>
                                        <p:tgtEl>
                                          <p:spTgt spid="9223"/>
                                        </p:tgtEl>
                                        <p:attrNameLst>
                                          <p:attrName>ppt_x</p:attrName>
                                        </p:attrNameLst>
                                      </p:cBhvr>
                                      <p:tavLst>
                                        <p:tav tm="0">
                                          <p:val>
                                            <p:strVal val="0-#ppt_w/2"/>
                                          </p:val>
                                        </p:tav>
                                        <p:tav tm="100000">
                                          <p:val>
                                            <p:strVal val="#ppt_x"/>
                                          </p:val>
                                        </p:tav>
                                      </p:tavLst>
                                    </p:anim>
                                    <p:anim calcmode="lin" valueType="num">
                                      <p:cBhvr additive="base">
                                        <p:cTn id="20" dur="500" fill="hold"/>
                                        <p:tgtEl>
                                          <p:spTgt spid="9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2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a:extLst>
              <a:ext uri="{FF2B5EF4-FFF2-40B4-BE49-F238E27FC236}">
                <a16:creationId xmlns:a16="http://schemas.microsoft.com/office/drawing/2014/main" id="{175A88B4-FDEE-485D-934F-152F41E24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Text Box 6">
            <a:extLst>
              <a:ext uri="{FF2B5EF4-FFF2-40B4-BE49-F238E27FC236}">
                <a16:creationId xmlns:a16="http://schemas.microsoft.com/office/drawing/2014/main" id="{6643B21A-64D1-4333-AED7-7634CAAA7B0D}"/>
              </a:ext>
            </a:extLst>
          </p:cNvPr>
          <p:cNvSpPr txBox="1">
            <a:spLocks noChangeArrowheads="1"/>
          </p:cNvSpPr>
          <p:nvPr/>
        </p:nvSpPr>
        <p:spPr bwMode="auto">
          <a:xfrm>
            <a:off x="762000" y="5208588"/>
            <a:ext cx="6096000" cy="1549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10000"/>
              </a:lnSpc>
              <a:spcBef>
                <a:spcPct val="50000"/>
              </a:spcBef>
            </a:pPr>
            <a:r>
              <a:rPr lang="pt-BR" altLang="pt-BR" sz="2900" b="1">
                <a:solidFill>
                  <a:schemeClr val="bg1"/>
                </a:solidFill>
                <a:latin typeface="Arial Narrow" panose="020B0606020202030204" pitchFamily="34" charset="0"/>
              </a:rPr>
              <a:t>“Bem-aventurado aquele que guarda         as palavras da profecia deste livro” (Apocalipse 22:7).</a:t>
            </a:r>
          </a:p>
        </p:txBody>
      </p:sp>
      <p:sp>
        <p:nvSpPr>
          <p:cNvPr id="10245" name="Text Box 5">
            <a:extLst>
              <a:ext uri="{FF2B5EF4-FFF2-40B4-BE49-F238E27FC236}">
                <a16:creationId xmlns:a16="http://schemas.microsoft.com/office/drawing/2014/main" id="{982C6D12-F497-4490-80E4-8CA164EC96E5}"/>
              </a:ext>
            </a:extLst>
          </p:cNvPr>
          <p:cNvSpPr txBox="1">
            <a:spLocks noChangeArrowheads="1"/>
          </p:cNvSpPr>
          <p:nvPr/>
        </p:nvSpPr>
        <p:spPr bwMode="auto">
          <a:xfrm>
            <a:off x="762000" y="3276600"/>
            <a:ext cx="4800600" cy="197167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10000"/>
              </a:lnSpc>
              <a:spcBef>
                <a:spcPct val="50000"/>
              </a:spcBef>
            </a:pPr>
            <a:r>
              <a:rPr lang="pt-BR" altLang="pt-BR" sz="2800" b="1">
                <a:solidFill>
                  <a:srgbClr val="FFFF00"/>
                </a:solidFill>
                <a:latin typeface="Tahoma" panose="020B0604030504040204" pitchFamily="34" charset="0"/>
              </a:rPr>
              <a:t>Como são considerados,     no Apocalipse, aqueles      que guardam as palavras                    da profecia divina?</a:t>
            </a:r>
          </a:p>
        </p:txBody>
      </p:sp>
      <p:sp>
        <p:nvSpPr>
          <p:cNvPr id="10248" name="Text Box 8">
            <a:extLst>
              <a:ext uri="{FF2B5EF4-FFF2-40B4-BE49-F238E27FC236}">
                <a16:creationId xmlns:a16="http://schemas.microsoft.com/office/drawing/2014/main" id="{CF6B52B7-2B9A-4D1F-93C3-1D344128CB22}"/>
              </a:ext>
            </a:extLst>
          </p:cNvPr>
          <p:cNvSpPr txBox="1">
            <a:spLocks noChangeArrowheads="1"/>
          </p:cNvSpPr>
          <p:nvPr/>
        </p:nvSpPr>
        <p:spPr bwMode="auto">
          <a:xfrm>
            <a:off x="2286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11/25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0-#ppt_w/2"/>
                                          </p:val>
                                        </p:tav>
                                        <p:tav tm="100000">
                                          <p:val>
                                            <p:strVal val="#ppt_x"/>
                                          </p:val>
                                        </p:tav>
                                      </p:tavLst>
                                    </p:anim>
                                    <p:anim calcmode="lin" valueType="num">
                                      <p:cBhvr additive="base">
                                        <p:cTn id="8" dur="500" fill="hold"/>
                                        <p:tgtEl>
                                          <p:spTgt spid="1024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246"/>
                                        </p:tgtEl>
                                        <p:attrNameLst>
                                          <p:attrName>style.visibility</p:attrName>
                                        </p:attrNameLst>
                                      </p:cBhvr>
                                      <p:to>
                                        <p:strVal val="visible"/>
                                      </p:to>
                                    </p:set>
                                    <p:anim calcmode="lin" valueType="num">
                                      <p:cBhvr additive="base">
                                        <p:cTn id="12" dur="500" fill="hold"/>
                                        <p:tgtEl>
                                          <p:spTgt spid="10246"/>
                                        </p:tgtEl>
                                        <p:attrNameLst>
                                          <p:attrName>ppt_x</p:attrName>
                                        </p:attrNameLst>
                                      </p:cBhvr>
                                      <p:tavLst>
                                        <p:tav tm="0">
                                          <p:val>
                                            <p:strVal val="1+#ppt_w/2"/>
                                          </p:val>
                                        </p:tav>
                                        <p:tav tm="100000">
                                          <p:val>
                                            <p:strVal val="#ppt_x"/>
                                          </p:val>
                                        </p:tav>
                                      </p:tavLst>
                                    </p:anim>
                                    <p:anim calcmode="lin" valueType="num">
                                      <p:cBhvr additive="base">
                                        <p:cTn id="13" dur="500" fill="hold"/>
                                        <p:tgtEl>
                                          <p:spTgt spid="102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utoUpdateAnimBg="0"/>
      <p:bldP spid="1024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72" name="Object 8">
            <a:extLst>
              <a:ext uri="{FF2B5EF4-FFF2-40B4-BE49-F238E27FC236}">
                <a16:creationId xmlns:a16="http://schemas.microsoft.com/office/drawing/2014/main" id="{460A4A88-74DC-4A0D-A917-24A4D3E59B79}"/>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31744" name="Image" r:id="rId4" imgW="11881398" imgH="8907872" progId="Photoshop.Image.5">
                  <p:embed/>
                </p:oleObj>
              </mc:Choice>
              <mc:Fallback>
                <p:oleObj name="Image" r:id="rId4" imgW="11881398" imgH="8907872" progId="Photoshop.Image.5">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9" name="Text Box 5">
            <a:extLst>
              <a:ext uri="{FF2B5EF4-FFF2-40B4-BE49-F238E27FC236}">
                <a16:creationId xmlns:a16="http://schemas.microsoft.com/office/drawing/2014/main" id="{46BC97AB-C1DA-4339-B3C9-20A748F0BDC2}"/>
              </a:ext>
            </a:extLst>
          </p:cNvPr>
          <p:cNvSpPr txBox="1">
            <a:spLocks noChangeArrowheads="1"/>
          </p:cNvSpPr>
          <p:nvPr/>
        </p:nvSpPr>
        <p:spPr bwMode="auto">
          <a:xfrm>
            <a:off x="1066800" y="457200"/>
            <a:ext cx="7620000" cy="22828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spcBef>
                <a:spcPct val="50000"/>
              </a:spcBef>
            </a:pPr>
            <a:r>
              <a:rPr lang="pt-BR" altLang="pt-BR" b="1">
                <a:solidFill>
                  <a:srgbClr val="FFFF00"/>
                </a:solidFill>
                <a:latin typeface="Tahoma" panose="020B0604030504040204" pitchFamily="34" charset="0"/>
              </a:rPr>
              <a:t>Moisés, embora educado nas escolas do Egito, escreveu, por inspiração divina, a respeito       da medicina preventiva. </a:t>
            </a:r>
          </a:p>
          <a:p>
            <a:pPr algn="ctr">
              <a:lnSpc>
                <a:spcPct val="110000"/>
              </a:lnSpc>
              <a:spcBef>
                <a:spcPct val="50000"/>
              </a:spcBef>
            </a:pPr>
            <a:r>
              <a:rPr lang="pt-BR" altLang="pt-BR" b="1">
                <a:solidFill>
                  <a:srgbClr val="FFFF00"/>
                </a:solidFill>
                <a:latin typeface="Tahoma" panose="020B0604030504040204" pitchFamily="34" charset="0"/>
              </a:rPr>
              <a:t>Média de vida no Egito: 50 anos. Em Israel: 70 anos (segundo o Salmo 90, escrito por Moisés).</a:t>
            </a:r>
          </a:p>
        </p:txBody>
      </p:sp>
      <p:pic>
        <p:nvPicPr>
          <p:cNvPr id="11270" name="Picture 6">
            <a:extLst>
              <a:ext uri="{FF2B5EF4-FFF2-40B4-BE49-F238E27FC236}">
                <a16:creationId xmlns:a16="http://schemas.microsoft.com/office/drawing/2014/main" id="{609F5293-F7C2-47ED-96C7-432592EFA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971800"/>
            <a:ext cx="6400800" cy="3881438"/>
          </a:xfrm>
          <a:prstGeom prst="rect">
            <a:avLst/>
          </a:prstGeom>
          <a:noFill/>
          <a:ln w="28575">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1" name="Text Box 7">
            <a:extLst>
              <a:ext uri="{FF2B5EF4-FFF2-40B4-BE49-F238E27FC236}">
                <a16:creationId xmlns:a16="http://schemas.microsoft.com/office/drawing/2014/main" id="{397F07AA-5325-49C7-837F-F998EC2FC5FA}"/>
              </a:ext>
            </a:extLst>
          </p:cNvPr>
          <p:cNvSpPr txBox="1">
            <a:spLocks noChangeArrowheads="1"/>
          </p:cNvSpPr>
          <p:nvPr/>
        </p:nvSpPr>
        <p:spPr bwMode="auto">
          <a:xfrm>
            <a:off x="2286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12/25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ppt_x"/>
                                          </p:val>
                                        </p:tav>
                                        <p:tav tm="100000">
                                          <p:val>
                                            <p:strVal val="#ppt_x"/>
                                          </p:val>
                                        </p:tav>
                                      </p:tavLst>
                                    </p:anim>
                                    <p:anim calcmode="lin" valueType="num">
                                      <p:cBhvr additive="base">
                                        <p:cTn id="8" dur="500" fill="hold"/>
                                        <p:tgtEl>
                                          <p:spTgt spid="1126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11270"/>
                                        </p:tgtEl>
                                        <p:attrNameLst>
                                          <p:attrName>style.visibility</p:attrName>
                                        </p:attrNameLst>
                                      </p:cBhvr>
                                      <p:to>
                                        <p:strVal val="visible"/>
                                      </p:to>
                                    </p:set>
                                    <p:anim calcmode="lin" valueType="num">
                                      <p:cBhvr additive="base">
                                        <p:cTn id="12" dur="500" fill="hold"/>
                                        <p:tgtEl>
                                          <p:spTgt spid="11270"/>
                                        </p:tgtEl>
                                        <p:attrNameLst>
                                          <p:attrName>ppt_x</p:attrName>
                                        </p:attrNameLst>
                                      </p:cBhvr>
                                      <p:tavLst>
                                        <p:tav tm="0">
                                          <p:val>
                                            <p:strVal val="#ppt_x"/>
                                          </p:val>
                                        </p:tav>
                                        <p:tav tm="100000">
                                          <p:val>
                                            <p:strVal val="#ppt_x"/>
                                          </p:val>
                                        </p:tav>
                                      </p:tavLst>
                                    </p:anim>
                                    <p:anim calcmode="lin" valueType="num">
                                      <p:cBhvr additive="base">
                                        <p:cTn id="13" dur="500" fill="hold"/>
                                        <p:tgtEl>
                                          <p:spTgt spid="112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a:extLst>
              <a:ext uri="{FF2B5EF4-FFF2-40B4-BE49-F238E27FC236}">
                <a16:creationId xmlns:a16="http://schemas.microsoft.com/office/drawing/2014/main" id="{5AF8AB42-CB08-4284-8E88-E7B30497C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Text Box 5">
            <a:extLst>
              <a:ext uri="{FF2B5EF4-FFF2-40B4-BE49-F238E27FC236}">
                <a16:creationId xmlns:a16="http://schemas.microsoft.com/office/drawing/2014/main" id="{F3EB6118-2814-4DD5-9A3E-AB109828E364}"/>
              </a:ext>
            </a:extLst>
          </p:cNvPr>
          <p:cNvSpPr txBox="1">
            <a:spLocks noChangeArrowheads="1"/>
          </p:cNvSpPr>
          <p:nvPr/>
        </p:nvSpPr>
        <p:spPr bwMode="auto">
          <a:xfrm>
            <a:off x="685800" y="381000"/>
            <a:ext cx="7543800" cy="155416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200" b="1">
                <a:solidFill>
                  <a:srgbClr val="FFFF00"/>
                </a:solidFill>
                <a:latin typeface="Tahoma" panose="020B0604030504040204" pitchFamily="34" charset="0"/>
              </a:rPr>
              <a:t>O Apocalipse ensina que no tempo do fim o remanescente fiel teria        o dom de profecia?</a:t>
            </a:r>
          </a:p>
        </p:txBody>
      </p:sp>
      <p:sp>
        <p:nvSpPr>
          <p:cNvPr id="14342" name="Text Box 6">
            <a:extLst>
              <a:ext uri="{FF2B5EF4-FFF2-40B4-BE49-F238E27FC236}">
                <a16:creationId xmlns:a16="http://schemas.microsoft.com/office/drawing/2014/main" id="{65956D72-2FA3-40BC-88D1-38674F923407}"/>
              </a:ext>
            </a:extLst>
          </p:cNvPr>
          <p:cNvSpPr txBox="1">
            <a:spLocks noChangeArrowheads="1"/>
          </p:cNvSpPr>
          <p:nvPr/>
        </p:nvSpPr>
        <p:spPr bwMode="auto">
          <a:xfrm>
            <a:off x="304800" y="4711700"/>
            <a:ext cx="8534400" cy="19177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b="1">
                <a:solidFill>
                  <a:schemeClr val="bg1"/>
                </a:solidFill>
                <a:latin typeface="Arial Narrow" panose="020B0606020202030204" pitchFamily="34" charset="0"/>
              </a:rPr>
              <a:t>“Irou-se o dragão contra a mulher e foi pelejar com os restantes da sua descendência, os que guardam os mandamentos de Deus                  e têm o testemunho de Jesus” (Apocalipse 12:17).                                                                            “O testemunho de Jesus é o espírito de profecia”                      (Apocalipse 19:10).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1+#ppt_w/2"/>
                                          </p:val>
                                        </p:tav>
                                        <p:tav tm="100000">
                                          <p:val>
                                            <p:strVal val="#ppt_x"/>
                                          </p:val>
                                        </p:tav>
                                      </p:tavLst>
                                    </p:anim>
                                    <p:anim calcmode="lin" valueType="num">
                                      <p:cBhvr additive="base">
                                        <p:cTn id="8" dur="500" fill="hold"/>
                                        <p:tgtEl>
                                          <p:spTgt spid="1434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342"/>
                                        </p:tgtEl>
                                        <p:attrNameLst>
                                          <p:attrName>style.visibility</p:attrName>
                                        </p:attrNameLst>
                                      </p:cBhvr>
                                      <p:to>
                                        <p:strVal val="visible"/>
                                      </p:to>
                                    </p:set>
                                    <p:anim calcmode="lin" valueType="num">
                                      <p:cBhvr additive="base">
                                        <p:cTn id="12" dur="500" fill="hold"/>
                                        <p:tgtEl>
                                          <p:spTgt spid="14342"/>
                                        </p:tgtEl>
                                        <p:attrNameLst>
                                          <p:attrName>ppt_x</p:attrName>
                                        </p:attrNameLst>
                                      </p:cBhvr>
                                      <p:tavLst>
                                        <p:tav tm="0">
                                          <p:val>
                                            <p:strVal val="0-#ppt_w/2"/>
                                          </p:val>
                                        </p:tav>
                                        <p:tav tm="100000">
                                          <p:val>
                                            <p:strVal val="#ppt_x"/>
                                          </p:val>
                                        </p:tav>
                                      </p:tavLst>
                                    </p:anim>
                                    <p:anim calcmode="lin" valueType="num">
                                      <p:cBhvr additive="base">
                                        <p:cTn id="13"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a:extLst>
              <a:ext uri="{FF2B5EF4-FFF2-40B4-BE49-F238E27FC236}">
                <a16:creationId xmlns:a16="http://schemas.microsoft.com/office/drawing/2014/main" id="{C35D644F-F519-43DC-B559-3EC1C317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Text Box 7">
            <a:extLst>
              <a:ext uri="{FF2B5EF4-FFF2-40B4-BE49-F238E27FC236}">
                <a16:creationId xmlns:a16="http://schemas.microsoft.com/office/drawing/2014/main" id="{6BF3C837-628E-427B-B84E-44272095C7FD}"/>
              </a:ext>
            </a:extLst>
          </p:cNvPr>
          <p:cNvSpPr txBox="1">
            <a:spLocks noChangeArrowheads="1"/>
          </p:cNvSpPr>
          <p:nvPr/>
        </p:nvSpPr>
        <p:spPr bwMode="auto">
          <a:xfrm>
            <a:off x="609600" y="871538"/>
            <a:ext cx="4191000" cy="34877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10000"/>
              </a:lnSpc>
              <a:spcBef>
                <a:spcPct val="50000"/>
              </a:spcBef>
            </a:pPr>
            <a:r>
              <a:rPr lang="pt-BR" altLang="pt-BR" b="1">
                <a:solidFill>
                  <a:srgbClr val="FFFF00"/>
                </a:solidFill>
                <a:latin typeface="Tahoma" panose="020B0604030504040204" pitchFamily="34" charset="0"/>
              </a:rPr>
              <a:t>Durante 70 anos, escreveu e pregou sobre educação, saúde e teologia, embora não tivesse estudo formal. Teve 2.000 visões              e sonhos.</a:t>
            </a:r>
          </a:p>
          <a:p>
            <a:pPr>
              <a:lnSpc>
                <a:spcPct val="110000"/>
              </a:lnSpc>
              <a:spcBef>
                <a:spcPct val="50000"/>
              </a:spcBef>
            </a:pPr>
            <a:endParaRPr lang="pt-BR" altLang="pt-BR" b="1">
              <a:solidFill>
                <a:srgbClr val="FFFF00"/>
              </a:solidFill>
              <a:latin typeface="Tahoma" panose="020B0604030504040204" pitchFamily="34" charset="0"/>
            </a:endParaRPr>
          </a:p>
        </p:txBody>
      </p:sp>
      <p:sp>
        <p:nvSpPr>
          <p:cNvPr id="15368" name="Text Box 8">
            <a:extLst>
              <a:ext uri="{FF2B5EF4-FFF2-40B4-BE49-F238E27FC236}">
                <a16:creationId xmlns:a16="http://schemas.microsoft.com/office/drawing/2014/main" id="{F74716DA-0592-4170-88B8-BEB9A7956D93}"/>
              </a:ext>
            </a:extLst>
          </p:cNvPr>
          <p:cNvSpPr txBox="1">
            <a:spLocks noChangeArrowheads="1"/>
          </p:cNvSpPr>
          <p:nvPr/>
        </p:nvSpPr>
        <p:spPr bwMode="auto">
          <a:xfrm>
            <a:off x="609600" y="5029200"/>
            <a:ext cx="5791200" cy="14160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Bef>
                <a:spcPct val="50000"/>
              </a:spcBef>
            </a:pPr>
            <a:r>
              <a:rPr lang="pt-BR" altLang="pt-BR" sz="2800" b="1" i="1">
                <a:solidFill>
                  <a:schemeClr val="bg1"/>
                </a:solidFill>
              </a:rPr>
              <a:t>O Grande Conflito</a:t>
            </a:r>
          </a:p>
          <a:p>
            <a:pPr>
              <a:lnSpc>
                <a:spcPct val="70000"/>
              </a:lnSpc>
              <a:spcBef>
                <a:spcPct val="50000"/>
              </a:spcBef>
            </a:pPr>
            <a:r>
              <a:rPr lang="pt-BR" altLang="pt-BR" sz="2800" b="1" i="1">
                <a:solidFill>
                  <a:schemeClr val="bg1"/>
                </a:solidFill>
              </a:rPr>
              <a:t>O Desejado de Todas as Nações</a:t>
            </a:r>
          </a:p>
          <a:p>
            <a:pPr>
              <a:lnSpc>
                <a:spcPct val="70000"/>
              </a:lnSpc>
              <a:spcBef>
                <a:spcPct val="50000"/>
              </a:spcBef>
            </a:pPr>
            <a:r>
              <a:rPr lang="pt-BR" altLang="pt-BR" sz="2800" b="1" i="1">
                <a:solidFill>
                  <a:schemeClr val="bg1"/>
                </a:solidFill>
              </a:rPr>
              <a:t>Caminho a Cristo</a:t>
            </a:r>
          </a:p>
        </p:txBody>
      </p:sp>
      <p:sp>
        <p:nvSpPr>
          <p:cNvPr id="15369" name="Text Box 9">
            <a:extLst>
              <a:ext uri="{FF2B5EF4-FFF2-40B4-BE49-F238E27FC236}">
                <a16:creationId xmlns:a16="http://schemas.microsoft.com/office/drawing/2014/main" id="{F1A3020F-3754-4B00-9BB3-DA639E8E6EA7}"/>
              </a:ext>
            </a:extLst>
          </p:cNvPr>
          <p:cNvSpPr txBox="1">
            <a:spLocks noChangeArrowheads="1"/>
          </p:cNvSpPr>
          <p:nvPr/>
        </p:nvSpPr>
        <p:spPr bwMode="auto">
          <a:xfrm>
            <a:off x="8066088" y="1666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14/25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1+#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368"/>
                                        </p:tgtEl>
                                        <p:attrNameLst>
                                          <p:attrName>style.visibility</p:attrName>
                                        </p:attrNameLst>
                                      </p:cBhvr>
                                      <p:to>
                                        <p:strVal val="visible"/>
                                      </p:to>
                                    </p:set>
                                    <p:anim calcmode="lin" valueType="num">
                                      <p:cBhvr additive="base">
                                        <p:cTn id="12" dur="500" fill="hold"/>
                                        <p:tgtEl>
                                          <p:spTgt spid="15368"/>
                                        </p:tgtEl>
                                        <p:attrNameLst>
                                          <p:attrName>ppt_x</p:attrName>
                                        </p:attrNameLst>
                                      </p:cBhvr>
                                      <p:tavLst>
                                        <p:tav tm="0">
                                          <p:val>
                                            <p:strVal val="#ppt_x"/>
                                          </p:val>
                                        </p:tav>
                                        <p:tav tm="100000">
                                          <p:val>
                                            <p:strVal val="#ppt_x"/>
                                          </p:val>
                                        </p:tav>
                                      </p:tavLst>
                                    </p:anim>
                                    <p:anim calcmode="lin" valueType="num">
                                      <p:cBhvr additive="base">
                                        <p:cTn id="13" dur="500" fill="hold"/>
                                        <p:tgtEl>
                                          <p:spTgt spid="153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utoUpdateAnimBg="0"/>
      <p:bldP spid="1536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4" name="Picture 10">
            <a:extLst>
              <a:ext uri="{FF2B5EF4-FFF2-40B4-BE49-F238E27FC236}">
                <a16:creationId xmlns:a16="http://schemas.microsoft.com/office/drawing/2014/main" id="{83C6B5AE-29F4-48EE-9126-36A9EFAF3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2" name="Text Box 8">
            <a:extLst>
              <a:ext uri="{FF2B5EF4-FFF2-40B4-BE49-F238E27FC236}">
                <a16:creationId xmlns:a16="http://schemas.microsoft.com/office/drawing/2014/main" id="{38FB1E2F-ABFD-4AAD-9A9E-C3B2690BCD7C}"/>
              </a:ext>
            </a:extLst>
          </p:cNvPr>
          <p:cNvSpPr txBox="1">
            <a:spLocks noChangeArrowheads="1"/>
          </p:cNvSpPr>
          <p:nvPr/>
        </p:nvSpPr>
        <p:spPr bwMode="auto">
          <a:xfrm>
            <a:off x="381000" y="1752600"/>
            <a:ext cx="8153400" cy="338296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7200" b="1">
                <a:solidFill>
                  <a:schemeClr val="bg1"/>
                </a:solidFill>
                <a:latin typeface="Tahoma" panose="020B0604030504040204" pitchFamily="34" charset="0"/>
              </a:rPr>
              <a:t>PROFETAS VERDADEIROS             E FALSOS</a:t>
            </a:r>
          </a:p>
        </p:txBody>
      </p:sp>
      <p:sp>
        <p:nvSpPr>
          <p:cNvPr id="16393" name="Text Box 9">
            <a:extLst>
              <a:ext uri="{FF2B5EF4-FFF2-40B4-BE49-F238E27FC236}">
                <a16:creationId xmlns:a16="http://schemas.microsoft.com/office/drawing/2014/main" id="{343B4B88-86C5-4C05-93F4-16A83C1DBEDC}"/>
              </a:ext>
            </a:extLst>
          </p:cNvPr>
          <p:cNvSpPr txBox="1">
            <a:spLocks noChangeArrowheads="1"/>
          </p:cNvSpPr>
          <p:nvPr/>
        </p:nvSpPr>
        <p:spPr bwMode="auto">
          <a:xfrm>
            <a:off x="8066088" y="1666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15/25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dissolve">
                                      <p:cBhvr>
                                        <p:cTn id="7"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42" name="Object 10">
            <a:extLst>
              <a:ext uri="{FF2B5EF4-FFF2-40B4-BE49-F238E27FC236}">
                <a16:creationId xmlns:a16="http://schemas.microsoft.com/office/drawing/2014/main" id="{255E0D68-82F8-4FF6-8F19-40425B677C78}"/>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32768" name="Image" r:id="rId3" imgW="11881398" imgH="8907872" progId="Photoshop.Image.5">
                  <p:embed/>
                </p:oleObj>
              </mc:Choice>
              <mc:Fallback>
                <p:oleObj name="Image" r:id="rId3" imgW="11881398" imgH="8907872" progId="Photoshop.Image.5">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7" name="Text Box 5">
            <a:extLst>
              <a:ext uri="{FF2B5EF4-FFF2-40B4-BE49-F238E27FC236}">
                <a16:creationId xmlns:a16="http://schemas.microsoft.com/office/drawing/2014/main" id="{1A504B9A-9638-4073-8F8A-0F67C6B8E07F}"/>
              </a:ext>
            </a:extLst>
          </p:cNvPr>
          <p:cNvSpPr txBox="1">
            <a:spLocks noChangeArrowheads="1"/>
          </p:cNvSpPr>
          <p:nvPr/>
        </p:nvSpPr>
        <p:spPr bwMode="auto">
          <a:xfrm>
            <a:off x="1219200" y="228600"/>
            <a:ext cx="7620000" cy="94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2800" b="1">
                <a:solidFill>
                  <a:srgbClr val="FFFF00"/>
                </a:solidFill>
                <a:latin typeface="Tahoma" panose="020B0604030504040204" pitchFamily="34" charset="0"/>
              </a:rPr>
              <a:t>Conforme o ensino de Jesus Cristo, que grave perigo surgiria no tempo do fim?</a:t>
            </a:r>
          </a:p>
        </p:txBody>
      </p:sp>
      <p:sp>
        <p:nvSpPr>
          <p:cNvPr id="18438" name="Text Box 6">
            <a:extLst>
              <a:ext uri="{FF2B5EF4-FFF2-40B4-BE49-F238E27FC236}">
                <a16:creationId xmlns:a16="http://schemas.microsoft.com/office/drawing/2014/main" id="{D2715F27-E88D-4CDC-8CE2-4FF706E39D44}"/>
              </a:ext>
            </a:extLst>
          </p:cNvPr>
          <p:cNvSpPr txBox="1">
            <a:spLocks noChangeArrowheads="1"/>
          </p:cNvSpPr>
          <p:nvPr/>
        </p:nvSpPr>
        <p:spPr bwMode="auto">
          <a:xfrm>
            <a:off x="5029200" y="1752600"/>
            <a:ext cx="3429000" cy="2530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4000" b="1">
                <a:solidFill>
                  <a:schemeClr val="bg1"/>
                </a:solidFill>
                <a:latin typeface="Arial Narrow" panose="020B0606020202030204" pitchFamily="34" charset="0"/>
              </a:rPr>
              <a:t>“...Surgirão falsos Cristos e falsos profetas” (Mateus 24:24).</a:t>
            </a:r>
          </a:p>
        </p:txBody>
      </p:sp>
      <p:pic>
        <p:nvPicPr>
          <p:cNvPr id="18440" name="Picture 8">
            <a:extLst>
              <a:ext uri="{FF2B5EF4-FFF2-40B4-BE49-F238E27FC236}">
                <a16:creationId xmlns:a16="http://schemas.microsoft.com/office/drawing/2014/main" id="{FE4EBF62-8057-482F-BECF-69855A8D0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430338"/>
            <a:ext cx="3870325" cy="5275262"/>
          </a:xfrm>
          <a:prstGeom prst="rect">
            <a:avLst/>
          </a:prstGeom>
          <a:noFill/>
          <a:ln w="28575">
            <a:solidFill>
              <a:srgbClr val="FFCC99"/>
            </a:solidFill>
            <a:miter lim="800000"/>
            <a:headEnd/>
            <a:tailEnd/>
          </a:ln>
          <a:extLst>
            <a:ext uri="{909E8E84-426E-40DD-AFC4-6F175D3DCCD1}">
              <a14:hiddenFill xmlns:a14="http://schemas.microsoft.com/office/drawing/2010/main">
                <a:solidFill>
                  <a:srgbClr val="FFFFFF"/>
                </a:solidFill>
              </a14:hiddenFill>
            </a:ext>
          </a:extLst>
        </p:spPr>
      </p:pic>
      <p:sp>
        <p:nvSpPr>
          <p:cNvPr id="18441" name="Text Box 9">
            <a:extLst>
              <a:ext uri="{FF2B5EF4-FFF2-40B4-BE49-F238E27FC236}">
                <a16:creationId xmlns:a16="http://schemas.microsoft.com/office/drawing/2014/main" id="{86978A11-7A63-406B-9BAE-7FAA4E24E3E3}"/>
              </a:ext>
            </a:extLst>
          </p:cNvPr>
          <p:cNvSpPr txBox="1">
            <a:spLocks noChangeArrowheads="1"/>
          </p:cNvSpPr>
          <p:nvPr/>
        </p:nvSpPr>
        <p:spPr bwMode="auto">
          <a:xfrm>
            <a:off x="3048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16/25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1+#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8438"/>
                                        </p:tgtEl>
                                        <p:attrNameLst>
                                          <p:attrName>style.visibility</p:attrName>
                                        </p:attrNameLst>
                                      </p:cBhvr>
                                      <p:to>
                                        <p:strVal val="visible"/>
                                      </p:to>
                                    </p:set>
                                    <p:anim calcmode="lin" valueType="num">
                                      <p:cBhvr additive="base">
                                        <p:cTn id="12" dur="500" fill="hold"/>
                                        <p:tgtEl>
                                          <p:spTgt spid="18438"/>
                                        </p:tgtEl>
                                        <p:attrNameLst>
                                          <p:attrName>ppt_x</p:attrName>
                                        </p:attrNameLst>
                                      </p:cBhvr>
                                      <p:tavLst>
                                        <p:tav tm="0">
                                          <p:val>
                                            <p:strVal val="#ppt_x"/>
                                          </p:val>
                                        </p:tav>
                                        <p:tav tm="100000">
                                          <p:val>
                                            <p:strVal val="#ppt_x"/>
                                          </p:val>
                                        </p:tav>
                                      </p:tavLst>
                                    </p:anim>
                                    <p:anim calcmode="lin" valueType="num">
                                      <p:cBhvr additive="base">
                                        <p:cTn id="13" dur="500" fill="hold"/>
                                        <p:tgtEl>
                                          <p:spTgt spid="18438"/>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15" presetClass="entr" presetSubtype="0" fill="hold" nodeType="afterEffect">
                                  <p:stCondLst>
                                    <p:cond delay="0"/>
                                  </p:stCondLst>
                                  <p:childTnLst>
                                    <p:set>
                                      <p:cBhvr>
                                        <p:cTn id="16" dur="1" fill="hold">
                                          <p:stCondLst>
                                            <p:cond delay="0"/>
                                          </p:stCondLst>
                                        </p:cTn>
                                        <p:tgtEl>
                                          <p:spTgt spid="18440"/>
                                        </p:tgtEl>
                                        <p:attrNameLst>
                                          <p:attrName>style.visibility</p:attrName>
                                        </p:attrNameLst>
                                      </p:cBhvr>
                                      <p:to>
                                        <p:strVal val="visible"/>
                                      </p:to>
                                    </p:set>
                                    <p:anim calcmode="lin" valueType="num">
                                      <p:cBhvr>
                                        <p:cTn id="17" dur="1000" fill="hold"/>
                                        <p:tgtEl>
                                          <p:spTgt spid="18440"/>
                                        </p:tgtEl>
                                        <p:attrNameLst>
                                          <p:attrName>ppt_w</p:attrName>
                                        </p:attrNameLst>
                                      </p:cBhvr>
                                      <p:tavLst>
                                        <p:tav tm="0">
                                          <p:val>
                                            <p:fltVal val="0"/>
                                          </p:val>
                                        </p:tav>
                                        <p:tav tm="100000">
                                          <p:val>
                                            <p:strVal val="#ppt_w"/>
                                          </p:val>
                                        </p:tav>
                                      </p:tavLst>
                                    </p:anim>
                                    <p:anim calcmode="lin" valueType="num">
                                      <p:cBhvr>
                                        <p:cTn id="18" dur="1000" fill="hold"/>
                                        <p:tgtEl>
                                          <p:spTgt spid="18440"/>
                                        </p:tgtEl>
                                        <p:attrNameLst>
                                          <p:attrName>ppt_h</p:attrName>
                                        </p:attrNameLst>
                                      </p:cBhvr>
                                      <p:tavLst>
                                        <p:tav tm="0">
                                          <p:val>
                                            <p:fltVal val="0"/>
                                          </p:val>
                                        </p:tav>
                                        <p:tav tm="100000">
                                          <p:val>
                                            <p:strVal val="#ppt_h"/>
                                          </p:val>
                                        </p:tav>
                                      </p:tavLst>
                                    </p:anim>
                                    <p:anim calcmode="lin" valueType="num">
                                      <p:cBhvr>
                                        <p:cTn id="19" dur="1000" fill="hold"/>
                                        <p:tgtEl>
                                          <p:spTgt spid="18440"/>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84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utoUpdateAnimBg="0"/>
      <p:bldP spid="1843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7" name="Object 11">
            <a:extLst>
              <a:ext uri="{FF2B5EF4-FFF2-40B4-BE49-F238E27FC236}">
                <a16:creationId xmlns:a16="http://schemas.microsoft.com/office/drawing/2014/main" id="{5FF5B121-3B9D-4D02-933B-C2891AF3A3BB}"/>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33792" name="Image" r:id="rId3" imgW="11881398" imgH="8907872" progId="Photoshop.Image.5">
                  <p:embed/>
                </p:oleObj>
              </mc:Choice>
              <mc:Fallback>
                <p:oleObj name="Image" r:id="rId3" imgW="11881398" imgH="8907872" progId="Photoshop.Image.5">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Text Box 5">
            <a:extLst>
              <a:ext uri="{FF2B5EF4-FFF2-40B4-BE49-F238E27FC236}">
                <a16:creationId xmlns:a16="http://schemas.microsoft.com/office/drawing/2014/main" id="{D95F6CC4-07EF-4194-A14C-AAE59001FDDD}"/>
              </a:ext>
            </a:extLst>
          </p:cNvPr>
          <p:cNvSpPr txBox="1">
            <a:spLocks noChangeArrowheads="1"/>
          </p:cNvSpPr>
          <p:nvPr/>
        </p:nvSpPr>
        <p:spPr bwMode="auto">
          <a:xfrm>
            <a:off x="1371600" y="304800"/>
            <a:ext cx="7086600" cy="15017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10000"/>
              </a:lnSpc>
              <a:spcBef>
                <a:spcPct val="50000"/>
              </a:spcBef>
            </a:pPr>
            <a:r>
              <a:rPr lang="pt-BR" altLang="pt-BR" sz="2800" b="1">
                <a:solidFill>
                  <a:srgbClr val="FFFF00"/>
                </a:solidFill>
                <a:latin typeface="Tahoma" panose="020B0604030504040204" pitchFamily="34" charset="0"/>
              </a:rPr>
              <a:t>A própria advertência de Jesus com relação aos falsos profetas confirma              a existência dos verdadeiros.</a:t>
            </a:r>
          </a:p>
        </p:txBody>
      </p:sp>
      <p:sp>
        <p:nvSpPr>
          <p:cNvPr id="19462" name="Text Box 6">
            <a:extLst>
              <a:ext uri="{FF2B5EF4-FFF2-40B4-BE49-F238E27FC236}">
                <a16:creationId xmlns:a16="http://schemas.microsoft.com/office/drawing/2014/main" id="{6BF1D2C5-C166-43FA-AA9B-84B55D7D4521}"/>
              </a:ext>
            </a:extLst>
          </p:cNvPr>
          <p:cNvSpPr txBox="1">
            <a:spLocks noChangeArrowheads="1"/>
          </p:cNvSpPr>
          <p:nvPr/>
        </p:nvSpPr>
        <p:spPr bwMode="auto">
          <a:xfrm>
            <a:off x="1371600" y="2133600"/>
            <a:ext cx="69342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3600">
                <a:solidFill>
                  <a:schemeClr val="bg1"/>
                </a:solidFill>
                <a:latin typeface="Arial Narrow" panose="020B0606020202030204" pitchFamily="34" charset="0"/>
              </a:rPr>
              <a:t>“Cuidado com as notas de R$ 13,00!”</a:t>
            </a:r>
          </a:p>
        </p:txBody>
      </p:sp>
      <p:sp>
        <p:nvSpPr>
          <p:cNvPr id="19464" name="Text Box 8">
            <a:extLst>
              <a:ext uri="{FF2B5EF4-FFF2-40B4-BE49-F238E27FC236}">
                <a16:creationId xmlns:a16="http://schemas.microsoft.com/office/drawing/2014/main" id="{57A5C27A-AB9A-4209-B057-40D20E7DE81F}"/>
              </a:ext>
            </a:extLst>
          </p:cNvPr>
          <p:cNvSpPr txBox="1">
            <a:spLocks noChangeArrowheads="1"/>
          </p:cNvSpPr>
          <p:nvPr/>
        </p:nvSpPr>
        <p:spPr bwMode="auto">
          <a:xfrm>
            <a:off x="1447800" y="5410200"/>
            <a:ext cx="69342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3600">
                <a:solidFill>
                  <a:schemeClr val="bg1"/>
                </a:solidFill>
                <a:latin typeface="Arial Narrow" panose="020B0606020202030204" pitchFamily="34" charset="0"/>
              </a:rPr>
              <a:t>“Cuidado com as notas de R$ 10,00!”</a:t>
            </a:r>
          </a:p>
        </p:txBody>
      </p:sp>
      <p:pic>
        <p:nvPicPr>
          <p:cNvPr id="19465" name="Picture 9">
            <a:extLst>
              <a:ext uri="{FF2B5EF4-FFF2-40B4-BE49-F238E27FC236}">
                <a16:creationId xmlns:a16="http://schemas.microsoft.com/office/drawing/2014/main" id="{AF1792C2-2F70-4EFE-851C-F568CEAF9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0350" y="3187700"/>
            <a:ext cx="4210050" cy="1917700"/>
          </a:xfrm>
          <a:prstGeom prst="rect">
            <a:avLst/>
          </a:prstGeom>
          <a:noFill/>
          <a:ln w="9525">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6" name="Text Box 10">
            <a:extLst>
              <a:ext uri="{FF2B5EF4-FFF2-40B4-BE49-F238E27FC236}">
                <a16:creationId xmlns:a16="http://schemas.microsoft.com/office/drawing/2014/main" id="{390DC532-375F-4BE2-AC78-10B6DFC9FDD7}"/>
              </a:ext>
            </a:extLst>
          </p:cNvPr>
          <p:cNvSpPr txBox="1">
            <a:spLocks noChangeArrowheads="1"/>
          </p:cNvSpPr>
          <p:nvPr/>
        </p:nvSpPr>
        <p:spPr bwMode="auto">
          <a:xfrm>
            <a:off x="2286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17/25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p:cTn id="7" dur="500" fill="hold"/>
                                        <p:tgtEl>
                                          <p:spTgt spid="19461"/>
                                        </p:tgtEl>
                                        <p:attrNameLst>
                                          <p:attrName>ppt_w</p:attrName>
                                        </p:attrNameLst>
                                      </p:cBhvr>
                                      <p:tavLst>
                                        <p:tav tm="0">
                                          <p:val>
                                            <p:fltVal val="0"/>
                                          </p:val>
                                        </p:tav>
                                        <p:tav tm="100000">
                                          <p:val>
                                            <p:strVal val="#ppt_w"/>
                                          </p:val>
                                        </p:tav>
                                      </p:tavLst>
                                    </p:anim>
                                    <p:anim calcmode="lin" valueType="num">
                                      <p:cBhvr>
                                        <p:cTn id="8" dur="500" fill="hold"/>
                                        <p:tgtEl>
                                          <p:spTgt spid="19461"/>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9462"/>
                                        </p:tgtEl>
                                        <p:attrNameLst>
                                          <p:attrName>style.visibility</p:attrName>
                                        </p:attrNameLst>
                                      </p:cBhvr>
                                      <p:to>
                                        <p:strVal val="visible"/>
                                      </p:to>
                                    </p:set>
                                    <p:anim calcmode="lin" valueType="num">
                                      <p:cBhvr additive="base">
                                        <p:cTn id="12" dur="500" fill="hold"/>
                                        <p:tgtEl>
                                          <p:spTgt spid="19462"/>
                                        </p:tgtEl>
                                        <p:attrNameLst>
                                          <p:attrName>ppt_x</p:attrName>
                                        </p:attrNameLst>
                                      </p:cBhvr>
                                      <p:tavLst>
                                        <p:tav tm="0">
                                          <p:val>
                                            <p:strVal val="#ppt_x"/>
                                          </p:val>
                                        </p:tav>
                                        <p:tav tm="100000">
                                          <p:val>
                                            <p:strVal val="#ppt_x"/>
                                          </p:val>
                                        </p:tav>
                                      </p:tavLst>
                                    </p:anim>
                                    <p:anim calcmode="lin" valueType="num">
                                      <p:cBhvr additive="base">
                                        <p:cTn id="13" dur="500" fill="hold"/>
                                        <p:tgtEl>
                                          <p:spTgt spid="19462"/>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2" fill="hold" nodeType="clickEffect">
                                  <p:stCondLst>
                                    <p:cond delay="0"/>
                                  </p:stCondLst>
                                  <p:childTnLst>
                                    <p:set>
                                      <p:cBhvr>
                                        <p:cTn id="17" dur="1" fill="hold">
                                          <p:stCondLst>
                                            <p:cond delay="0"/>
                                          </p:stCondLst>
                                        </p:cTn>
                                        <p:tgtEl>
                                          <p:spTgt spid="19465"/>
                                        </p:tgtEl>
                                        <p:attrNameLst>
                                          <p:attrName>style.visibility</p:attrName>
                                        </p:attrNameLst>
                                      </p:cBhvr>
                                      <p:to>
                                        <p:strVal val="visible"/>
                                      </p:to>
                                    </p:set>
                                    <p:anim calcmode="lin" valueType="num">
                                      <p:cBhvr>
                                        <p:cTn id="18" dur="500" fill="hold"/>
                                        <p:tgtEl>
                                          <p:spTgt spid="19465"/>
                                        </p:tgtEl>
                                        <p:attrNameLst>
                                          <p:attrName>ppt_w</p:attrName>
                                        </p:attrNameLst>
                                      </p:cBhvr>
                                      <p:tavLst>
                                        <p:tav tm="0">
                                          <p:val>
                                            <p:strVal val="4*#ppt_w"/>
                                          </p:val>
                                        </p:tav>
                                        <p:tav tm="100000">
                                          <p:val>
                                            <p:strVal val="#ppt_w"/>
                                          </p:val>
                                        </p:tav>
                                      </p:tavLst>
                                    </p:anim>
                                    <p:anim calcmode="lin" valueType="num">
                                      <p:cBhvr>
                                        <p:cTn id="19" dur="500" fill="hold"/>
                                        <p:tgtEl>
                                          <p:spTgt spid="19465"/>
                                        </p:tgtEl>
                                        <p:attrNameLst>
                                          <p:attrName>ppt_h</p:attrName>
                                        </p:attrNameLst>
                                      </p:cBhvr>
                                      <p:tavLst>
                                        <p:tav tm="0">
                                          <p:val>
                                            <p:strVal val="4*#ppt_h"/>
                                          </p:val>
                                        </p:tav>
                                        <p:tav tm="100000">
                                          <p:val>
                                            <p:strVal val="#ppt_h"/>
                                          </p:val>
                                        </p:tav>
                                      </p:tavLst>
                                    </p:anim>
                                  </p:childTnLst>
                                </p:cTn>
                              </p:par>
                            </p:childTnLst>
                          </p:cTn>
                        </p:par>
                        <p:par>
                          <p:cTn id="20" fill="hold" nodeType="afterGroup">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19464"/>
                                        </p:tgtEl>
                                        <p:attrNameLst>
                                          <p:attrName>style.visibility</p:attrName>
                                        </p:attrNameLst>
                                      </p:cBhvr>
                                      <p:to>
                                        <p:strVal val="visible"/>
                                      </p:to>
                                    </p:set>
                                    <p:anim calcmode="lin" valueType="num">
                                      <p:cBhvr additive="base">
                                        <p:cTn id="23" dur="500" fill="hold"/>
                                        <p:tgtEl>
                                          <p:spTgt spid="19464"/>
                                        </p:tgtEl>
                                        <p:attrNameLst>
                                          <p:attrName>ppt_x</p:attrName>
                                        </p:attrNameLst>
                                      </p:cBhvr>
                                      <p:tavLst>
                                        <p:tav tm="0">
                                          <p:val>
                                            <p:strVal val="#ppt_x"/>
                                          </p:val>
                                        </p:tav>
                                        <p:tav tm="100000">
                                          <p:val>
                                            <p:strVal val="#ppt_x"/>
                                          </p:val>
                                        </p:tav>
                                      </p:tavLst>
                                    </p:anim>
                                    <p:anim calcmode="lin" valueType="num">
                                      <p:cBhvr additive="base">
                                        <p:cTn id="24" dur="500" fill="hold"/>
                                        <p:tgtEl>
                                          <p:spTgt spid="194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utoUpdateAnimBg="0"/>
      <p:bldP spid="19462" grpId="0" autoUpdateAnimBg="0"/>
      <p:bldP spid="1946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0" name="Picture 1034">
            <a:extLst>
              <a:ext uri="{FF2B5EF4-FFF2-40B4-BE49-F238E27FC236}">
                <a16:creationId xmlns:a16="http://schemas.microsoft.com/office/drawing/2014/main" id="{570CE609-2B57-4D56-9BD7-0AD708A33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Text Box 1029">
            <a:extLst>
              <a:ext uri="{FF2B5EF4-FFF2-40B4-BE49-F238E27FC236}">
                <a16:creationId xmlns:a16="http://schemas.microsoft.com/office/drawing/2014/main" id="{6587AF4B-C1AC-4B7B-B761-2739E95BEB59}"/>
              </a:ext>
            </a:extLst>
          </p:cNvPr>
          <p:cNvSpPr txBox="1">
            <a:spLocks noChangeArrowheads="1"/>
          </p:cNvSpPr>
          <p:nvPr/>
        </p:nvSpPr>
        <p:spPr bwMode="auto">
          <a:xfrm>
            <a:off x="609600" y="806450"/>
            <a:ext cx="76962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200" b="1">
                <a:solidFill>
                  <a:srgbClr val="FFFF00"/>
                </a:solidFill>
                <a:latin typeface="Tahoma" panose="020B0604030504040204" pitchFamily="34" charset="0"/>
              </a:rPr>
              <a:t>Como podemos saber se o que um profeta diz é verdade ou não?</a:t>
            </a:r>
          </a:p>
        </p:txBody>
      </p:sp>
      <p:sp>
        <p:nvSpPr>
          <p:cNvPr id="20486" name="Text Box 1030">
            <a:extLst>
              <a:ext uri="{FF2B5EF4-FFF2-40B4-BE49-F238E27FC236}">
                <a16:creationId xmlns:a16="http://schemas.microsoft.com/office/drawing/2014/main" id="{2275C1CA-7281-471E-AD56-0D21041CB2F7}"/>
              </a:ext>
            </a:extLst>
          </p:cNvPr>
          <p:cNvSpPr txBox="1">
            <a:spLocks noChangeArrowheads="1"/>
          </p:cNvSpPr>
          <p:nvPr/>
        </p:nvSpPr>
        <p:spPr bwMode="auto">
          <a:xfrm>
            <a:off x="685800" y="2133600"/>
            <a:ext cx="4724400" cy="3016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200" b="1">
                <a:solidFill>
                  <a:schemeClr val="bg1"/>
                </a:solidFill>
                <a:latin typeface="Arial Narrow" panose="020B0606020202030204" pitchFamily="34" charset="0"/>
              </a:rPr>
              <a:t>“...Acaso não consultará o povo a seu Deus? ... À lei e ao testemunho! Se eles não falarem desta maneira, jamais verão a alva”       (Isaías 8:19 e 20).</a:t>
            </a:r>
          </a:p>
        </p:txBody>
      </p:sp>
      <p:sp>
        <p:nvSpPr>
          <p:cNvPr id="20488" name="Text Box 1032">
            <a:extLst>
              <a:ext uri="{FF2B5EF4-FFF2-40B4-BE49-F238E27FC236}">
                <a16:creationId xmlns:a16="http://schemas.microsoft.com/office/drawing/2014/main" id="{F031A463-E466-4249-9436-887D198C1825}"/>
              </a:ext>
            </a:extLst>
          </p:cNvPr>
          <p:cNvSpPr txBox="1">
            <a:spLocks noChangeArrowheads="1"/>
          </p:cNvSpPr>
          <p:nvPr/>
        </p:nvSpPr>
        <p:spPr bwMode="auto">
          <a:xfrm>
            <a:off x="762000" y="5626100"/>
            <a:ext cx="3810000" cy="850900"/>
          </a:xfrm>
          <a:prstGeom prst="rect">
            <a:avLst/>
          </a:prstGeom>
          <a:solidFill>
            <a:schemeClr val="tx2"/>
          </a:solidFill>
          <a:ln w="28575">
            <a:solidFill>
              <a:srgbClr val="FFCC99"/>
            </a:solidFill>
            <a:miter lim="800000"/>
            <a:headEnd/>
            <a:tailEnd/>
          </a:ln>
          <a:effectLst>
            <a:outerShdw dist="35921" dir="2700000" algn="ctr" rotWithShape="0">
              <a:schemeClr val="tx1"/>
            </a:outerShdw>
          </a:effectLst>
        </p:spPr>
        <p:txBody>
          <a:bodyPr>
            <a:spAutoFit/>
          </a:bodyPr>
          <a:lstStyle/>
          <a:p>
            <a:pPr algn="ctr">
              <a:spcBef>
                <a:spcPct val="50000"/>
              </a:spcBef>
            </a:pPr>
            <a:r>
              <a:rPr lang="pt-BR" altLang="pt-BR">
                <a:solidFill>
                  <a:srgbClr val="FFFF00"/>
                </a:solidFill>
                <a:latin typeface="Tahoma" panose="020B0604030504040204" pitchFamily="34" charset="0"/>
              </a:rPr>
              <a:t>Milagres em si mesmos não são prova.</a:t>
            </a:r>
          </a:p>
        </p:txBody>
      </p:sp>
      <p:sp>
        <p:nvSpPr>
          <p:cNvPr id="20489" name="Text Box 1033">
            <a:extLst>
              <a:ext uri="{FF2B5EF4-FFF2-40B4-BE49-F238E27FC236}">
                <a16:creationId xmlns:a16="http://schemas.microsoft.com/office/drawing/2014/main" id="{102461C5-4FD1-46B2-A0A0-11317612CC9A}"/>
              </a:ext>
            </a:extLst>
          </p:cNvPr>
          <p:cNvSpPr txBox="1">
            <a:spLocks noChangeArrowheads="1"/>
          </p:cNvSpPr>
          <p:nvPr/>
        </p:nvSpPr>
        <p:spPr bwMode="auto">
          <a:xfrm>
            <a:off x="8066088" y="1666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18/25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1+#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0486"/>
                                        </p:tgtEl>
                                        <p:attrNameLst>
                                          <p:attrName>style.visibility</p:attrName>
                                        </p:attrNameLst>
                                      </p:cBhvr>
                                      <p:to>
                                        <p:strVal val="visible"/>
                                      </p:to>
                                    </p:set>
                                    <p:anim calcmode="lin" valueType="num">
                                      <p:cBhvr additive="base">
                                        <p:cTn id="12" dur="500" fill="hold"/>
                                        <p:tgtEl>
                                          <p:spTgt spid="20486"/>
                                        </p:tgtEl>
                                        <p:attrNameLst>
                                          <p:attrName>ppt_x</p:attrName>
                                        </p:attrNameLst>
                                      </p:cBhvr>
                                      <p:tavLst>
                                        <p:tav tm="0">
                                          <p:val>
                                            <p:strVal val="#ppt_x"/>
                                          </p:val>
                                        </p:tav>
                                        <p:tav tm="100000">
                                          <p:val>
                                            <p:strVal val="#ppt_x"/>
                                          </p:val>
                                        </p:tav>
                                      </p:tavLst>
                                    </p:anim>
                                    <p:anim calcmode="lin" valueType="num">
                                      <p:cBhvr additive="base">
                                        <p:cTn id="13" dur="500" fill="hold"/>
                                        <p:tgtEl>
                                          <p:spTgt spid="2048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15" presetClass="entr" presetSubtype="0" fill="hold" grpId="0" nodeType="afterEffect">
                                  <p:stCondLst>
                                    <p:cond delay="0"/>
                                  </p:stCondLst>
                                  <p:childTnLst>
                                    <p:set>
                                      <p:cBhvr>
                                        <p:cTn id="16" dur="1" fill="hold">
                                          <p:stCondLst>
                                            <p:cond delay="0"/>
                                          </p:stCondLst>
                                        </p:cTn>
                                        <p:tgtEl>
                                          <p:spTgt spid="20488"/>
                                        </p:tgtEl>
                                        <p:attrNameLst>
                                          <p:attrName>style.visibility</p:attrName>
                                        </p:attrNameLst>
                                      </p:cBhvr>
                                      <p:to>
                                        <p:strVal val="visible"/>
                                      </p:to>
                                    </p:set>
                                    <p:anim calcmode="lin" valueType="num">
                                      <p:cBhvr>
                                        <p:cTn id="17" dur="1000" fill="hold"/>
                                        <p:tgtEl>
                                          <p:spTgt spid="20488"/>
                                        </p:tgtEl>
                                        <p:attrNameLst>
                                          <p:attrName>ppt_w</p:attrName>
                                        </p:attrNameLst>
                                      </p:cBhvr>
                                      <p:tavLst>
                                        <p:tav tm="0">
                                          <p:val>
                                            <p:fltVal val="0"/>
                                          </p:val>
                                        </p:tav>
                                        <p:tav tm="100000">
                                          <p:val>
                                            <p:strVal val="#ppt_w"/>
                                          </p:val>
                                        </p:tav>
                                      </p:tavLst>
                                    </p:anim>
                                    <p:anim calcmode="lin" valueType="num">
                                      <p:cBhvr>
                                        <p:cTn id="18" dur="1000" fill="hold"/>
                                        <p:tgtEl>
                                          <p:spTgt spid="20488"/>
                                        </p:tgtEl>
                                        <p:attrNameLst>
                                          <p:attrName>ppt_h</p:attrName>
                                        </p:attrNameLst>
                                      </p:cBhvr>
                                      <p:tavLst>
                                        <p:tav tm="0">
                                          <p:val>
                                            <p:fltVal val="0"/>
                                          </p:val>
                                        </p:tav>
                                        <p:tav tm="100000">
                                          <p:val>
                                            <p:strVal val="#ppt_h"/>
                                          </p:val>
                                        </p:tav>
                                      </p:tavLst>
                                    </p:anim>
                                    <p:anim calcmode="lin" valueType="num">
                                      <p:cBhvr>
                                        <p:cTn id="19"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utoUpdateAnimBg="0"/>
      <p:bldP spid="20486" grpId="0" autoUpdateAnimBg="0"/>
      <p:bldP spid="2048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3" name="Picture 15">
            <a:extLst>
              <a:ext uri="{FF2B5EF4-FFF2-40B4-BE49-F238E27FC236}">
                <a16:creationId xmlns:a16="http://schemas.microsoft.com/office/drawing/2014/main" id="{B59CFA75-EECA-4234-BEFC-4D25E53B4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5">
            <a:extLst>
              <a:ext uri="{FF2B5EF4-FFF2-40B4-BE49-F238E27FC236}">
                <a16:creationId xmlns:a16="http://schemas.microsoft.com/office/drawing/2014/main" id="{8333DF85-CBA9-4CC6-9266-3B4A4FFBE2C8}"/>
              </a:ext>
            </a:extLst>
          </p:cNvPr>
          <p:cNvSpPr txBox="1">
            <a:spLocks noChangeArrowheads="1"/>
          </p:cNvSpPr>
          <p:nvPr/>
        </p:nvSpPr>
        <p:spPr bwMode="auto">
          <a:xfrm>
            <a:off x="457200" y="257175"/>
            <a:ext cx="73914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600" b="1">
                <a:solidFill>
                  <a:srgbClr val="FFFF00"/>
                </a:solidFill>
                <a:latin typeface="Tahoma" panose="020B0604030504040204" pitchFamily="34" charset="0"/>
              </a:rPr>
              <a:t>Outras características              do verdadeiro profeta:</a:t>
            </a:r>
          </a:p>
        </p:txBody>
      </p:sp>
      <p:sp>
        <p:nvSpPr>
          <p:cNvPr id="22534" name="Text Box 6">
            <a:extLst>
              <a:ext uri="{FF2B5EF4-FFF2-40B4-BE49-F238E27FC236}">
                <a16:creationId xmlns:a16="http://schemas.microsoft.com/office/drawing/2014/main" id="{073B9E1E-4FCE-46AA-ACB1-DC096A552EFB}"/>
              </a:ext>
            </a:extLst>
          </p:cNvPr>
          <p:cNvSpPr txBox="1">
            <a:spLocks noChangeArrowheads="1"/>
          </p:cNvSpPr>
          <p:nvPr/>
        </p:nvSpPr>
        <p:spPr bwMode="auto">
          <a:xfrm>
            <a:off x="762000" y="1676400"/>
            <a:ext cx="6172200" cy="4618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2700" b="1">
                <a:solidFill>
                  <a:schemeClr val="bg1"/>
                </a:solidFill>
                <a:latin typeface="Arial Narrow" panose="020B0606020202030204" pitchFamily="34" charset="0"/>
              </a:rPr>
              <a:t>Suas predições se cumprem (Jeremias 28:9)</a:t>
            </a:r>
          </a:p>
          <a:p>
            <a:pPr>
              <a:spcBef>
                <a:spcPct val="50000"/>
              </a:spcBef>
            </a:pPr>
            <a:r>
              <a:rPr lang="pt-BR" altLang="pt-BR" sz="2700" b="1">
                <a:solidFill>
                  <a:schemeClr val="bg1"/>
                </a:solidFill>
                <a:latin typeface="Arial Narrow" panose="020B0606020202030204" pitchFamily="34" charset="0"/>
              </a:rPr>
              <a:t>Não induz o povo à apostasia (Deuteronômio 13:1-3)</a:t>
            </a:r>
          </a:p>
          <a:p>
            <a:pPr>
              <a:spcBef>
                <a:spcPct val="50000"/>
              </a:spcBef>
            </a:pPr>
            <a:r>
              <a:rPr lang="pt-BR" altLang="pt-BR" sz="2700" b="1">
                <a:solidFill>
                  <a:schemeClr val="bg1"/>
                </a:solidFill>
                <a:latin typeface="Arial Narrow" panose="020B0606020202030204" pitchFamily="34" charset="0"/>
              </a:rPr>
              <a:t>Não fala de si mesmo, mas o que Deus           o inspira a Dizer (Jeremias 14:14)</a:t>
            </a:r>
          </a:p>
          <a:p>
            <a:pPr>
              <a:spcBef>
                <a:spcPct val="50000"/>
              </a:spcBef>
            </a:pPr>
            <a:r>
              <a:rPr lang="pt-BR" altLang="pt-BR" sz="2700" b="1">
                <a:solidFill>
                  <a:schemeClr val="bg1"/>
                </a:solidFill>
                <a:latin typeface="Arial Narrow" panose="020B0606020202030204" pitchFamily="34" charset="0"/>
              </a:rPr>
              <a:t>Fala guiado pelo Espírito Santo                       (II Pedro 1:21)</a:t>
            </a:r>
          </a:p>
          <a:p>
            <a:pPr>
              <a:spcBef>
                <a:spcPct val="50000"/>
              </a:spcBef>
            </a:pPr>
            <a:r>
              <a:rPr lang="pt-BR" altLang="pt-BR" sz="2700" b="1">
                <a:solidFill>
                  <a:schemeClr val="bg1"/>
                </a:solidFill>
                <a:latin typeface="Arial Narrow" panose="020B0606020202030204" pitchFamily="34" charset="0"/>
              </a:rPr>
              <a:t>Reconhece a encarnação de Jesus                   (I João 4:1-3).</a:t>
            </a:r>
          </a:p>
        </p:txBody>
      </p:sp>
      <p:sp>
        <p:nvSpPr>
          <p:cNvPr id="22535" name="Oval 7">
            <a:extLst>
              <a:ext uri="{FF2B5EF4-FFF2-40B4-BE49-F238E27FC236}">
                <a16:creationId xmlns:a16="http://schemas.microsoft.com/office/drawing/2014/main" id="{FFEDD490-271B-4091-A3CF-E4D6659BD79C}"/>
              </a:ext>
            </a:extLst>
          </p:cNvPr>
          <p:cNvSpPr>
            <a:spLocks noChangeArrowheads="1"/>
          </p:cNvSpPr>
          <p:nvPr/>
        </p:nvSpPr>
        <p:spPr bwMode="auto">
          <a:xfrm>
            <a:off x="533400" y="1828800"/>
            <a:ext cx="196850" cy="2286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2536" name="Oval 8">
            <a:extLst>
              <a:ext uri="{FF2B5EF4-FFF2-40B4-BE49-F238E27FC236}">
                <a16:creationId xmlns:a16="http://schemas.microsoft.com/office/drawing/2014/main" id="{8FBD68A1-830A-4F4A-BADB-49E5DBC2B064}"/>
              </a:ext>
            </a:extLst>
          </p:cNvPr>
          <p:cNvSpPr>
            <a:spLocks noChangeArrowheads="1"/>
          </p:cNvSpPr>
          <p:nvPr/>
        </p:nvSpPr>
        <p:spPr bwMode="auto">
          <a:xfrm>
            <a:off x="533400" y="2462213"/>
            <a:ext cx="196850" cy="2286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2537" name="Oval 9">
            <a:extLst>
              <a:ext uri="{FF2B5EF4-FFF2-40B4-BE49-F238E27FC236}">
                <a16:creationId xmlns:a16="http://schemas.microsoft.com/office/drawing/2014/main" id="{6579F3D9-95BE-47D2-9683-81828596E192}"/>
              </a:ext>
            </a:extLst>
          </p:cNvPr>
          <p:cNvSpPr>
            <a:spLocks noChangeArrowheads="1"/>
          </p:cNvSpPr>
          <p:nvPr/>
        </p:nvSpPr>
        <p:spPr bwMode="auto">
          <a:xfrm>
            <a:off x="533400" y="3463925"/>
            <a:ext cx="196850" cy="2286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2538" name="Oval 10">
            <a:extLst>
              <a:ext uri="{FF2B5EF4-FFF2-40B4-BE49-F238E27FC236}">
                <a16:creationId xmlns:a16="http://schemas.microsoft.com/office/drawing/2014/main" id="{F08E6B65-4EE4-478C-A715-0B3E7BE9DA8D}"/>
              </a:ext>
            </a:extLst>
          </p:cNvPr>
          <p:cNvSpPr>
            <a:spLocks noChangeArrowheads="1"/>
          </p:cNvSpPr>
          <p:nvPr/>
        </p:nvSpPr>
        <p:spPr bwMode="auto">
          <a:xfrm>
            <a:off x="533400" y="4495800"/>
            <a:ext cx="196850" cy="2286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2539" name="Oval 11">
            <a:extLst>
              <a:ext uri="{FF2B5EF4-FFF2-40B4-BE49-F238E27FC236}">
                <a16:creationId xmlns:a16="http://schemas.microsoft.com/office/drawing/2014/main" id="{4AE17ABD-8218-4572-9EF9-40CB0EEBCFEA}"/>
              </a:ext>
            </a:extLst>
          </p:cNvPr>
          <p:cNvSpPr>
            <a:spLocks noChangeArrowheads="1"/>
          </p:cNvSpPr>
          <p:nvPr/>
        </p:nvSpPr>
        <p:spPr bwMode="auto">
          <a:xfrm>
            <a:off x="533400" y="5521325"/>
            <a:ext cx="196850" cy="2286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2542" name="Text Box 14">
            <a:extLst>
              <a:ext uri="{FF2B5EF4-FFF2-40B4-BE49-F238E27FC236}">
                <a16:creationId xmlns:a16="http://schemas.microsoft.com/office/drawing/2014/main" id="{2FD7B972-4FA3-47A8-86AF-B14D4BC53B13}"/>
              </a:ext>
            </a:extLst>
          </p:cNvPr>
          <p:cNvSpPr txBox="1">
            <a:spLocks noChangeArrowheads="1"/>
          </p:cNvSpPr>
          <p:nvPr/>
        </p:nvSpPr>
        <p:spPr bwMode="auto">
          <a:xfrm>
            <a:off x="8066088" y="1666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19/25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1+#ppt_w/2"/>
                                          </p:val>
                                        </p:tav>
                                        <p:tav tm="100000">
                                          <p:val>
                                            <p:strVal val="#ppt_x"/>
                                          </p:val>
                                        </p:tav>
                                      </p:tavLst>
                                    </p:anim>
                                    <p:anim calcmode="lin" valueType="num">
                                      <p:cBhvr additive="base">
                                        <p:cTn id="8" dur="500" fill="hold"/>
                                        <p:tgtEl>
                                          <p:spTgt spid="225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dissolve">
                                      <p:cBhvr>
                                        <p:cTn id="12" dur="500"/>
                                        <p:tgtEl>
                                          <p:spTgt spid="22534"/>
                                        </p:tgtEl>
                                      </p:cBhvr>
                                    </p:animEffect>
                                  </p:childTnLst>
                                </p:cTn>
                              </p:par>
                            </p:childTnLst>
                          </p:cTn>
                        </p:par>
                        <p:par>
                          <p:cTn id="13" fill="hold" nodeType="afterGroup">
                            <p:stCondLst>
                              <p:cond delay="1000"/>
                            </p:stCondLst>
                            <p:childTnLst>
                              <p:par>
                                <p:cTn id="14" presetID="1" presetClass="entr" presetSubtype="0" fill="hold" nodeType="afterEffect">
                                  <p:stCondLst>
                                    <p:cond delay="0"/>
                                  </p:stCondLst>
                                  <p:childTnLst>
                                    <p:set>
                                      <p:cBhvr>
                                        <p:cTn id="15" dur="1" fill="hold">
                                          <p:stCondLst>
                                            <p:cond delay="499"/>
                                          </p:stCondLst>
                                        </p:cTn>
                                        <p:tgtEl>
                                          <p:spTgt spid="22535"/>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nodeType="afterEffect">
                                  <p:stCondLst>
                                    <p:cond delay="0"/>
                                  </p:stCondLst>
                                  <p:childTnLst>
                                    <p:set>
                                      <p:cBhvr>
                                        <p:cTn id="18" dur="1" fill="hold">
                                          <p:stCondLst>
                                            <p:cond delay="499"/>
                                          </p:stCondLst>
                                        </p:cTn>
                                        <p:tgtEl>
                                          <p:spTgt spid="22536"/>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nodeType="afterEffect">
                                  <p:stCondLst>
                                    <p:cond delay="0"/>
                                  </p:stCondLst>
                                  <p:childTnLst>
                                    <p:set>
                                      <p:cBhvr>
                                        <p:cTn id="21" dur="1" fill="hold">
                                          <p:stCondLst>
                                            <p:cond delay="499"/>
                                          </p:stCondLst>
                                        </p:cTn>
                                        <p:tgtEl>
                                          <p:spTgt spid="22537"/>
                                        </p:tgtEl>
                                        <p:attrNameLst>
                                          <p:attrName>style.visibility</p:attrName>
                                        </p:attrNameLst>
                                      </p:cBhvr>
                                      <p:to>
                                        <p:strVal val="visible"/>
                                      </p:to>
                                    </p:set>
                                  </p:childTnLst>
                                </p:cTn>
                              </p:par>
                            </p:childTnLst>
                          </p:cTn>
                        </p:par>
                        <p:par>
                          <p:cTn id="22" fill="hold" nodeType="afterGroup">
                            <p:stCondLst>
                              <p:cond delay="2500"/>
                            </p:stCondLst>
                            <p:childTnLst>
                              <p:par>
                                <p:cTn id="23" presetID="1" presetClass="entr" presetSubtype="0" fill="hold" nodeType="afterEffect">
                                  <p:stCondLst>
                                    <p:cond delay="0"/>
                                  </p:stCondLst>
                                  <p:childTnLst>
                                    <p:set>
                                      <p:cBhvr>
                                        <p:cTn id="24" dur="1" fill="hold">
                                          <p:stCondLst>
                                            <p:cond delay="499"/>
                                          </p:stCondLst>
                                        </p:cTn>
                                        <p:tgtEl>
                                          <p:spTgt spid="22538"/>
                                        </p:tgtEl>
                                        <p:attrNameLst>
                                          <p:attrName>style.visibility</p:attrName>
                                        </p:attrNameLst>
                                      </p:cBhvr>
                                      <p:to>
                                        <p:strVal val="visible"/>
                                      </p:to>
                                    </p:set>
                                  </p:childTnLst>
                                </p:cTn>
                              </p:par>
                            </p:childTnLst>
                          </p:cTn>
                        </p:par>
                        <p:par>
                          <p:cTn id="25" fill="hold" nodeType="afterGroup">
                            <p:stCondLst>
                              <p:cond delay="3000"/>
                            </p:stCondLst>
                            <p:childTnLst>
                              <p:par>
                                <p:cTn id="26" presetID="1" presetClass="entr" presetSubtype="0" fill="hold" nodeType="afterEffect">
                                  <p:stCondLst>
                                    <p:cond delay="0"/>
                                  </p:stCondLst>
                                  <p:childTnLst>
                                    <p:set>
                                      <p:cBhvr>
                                        <p:cTn id="27" dur="1" fill="hold">
                                          <p:stCondLst>
                                            <p:cond delay="499"/>
                                          </p:stCondLst>
                                        </p:cTn>
                                        <p:tgtEl>
                                          <p:spTgt spid="22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utoUpdateAnimBg="0"/>
      <p:bldP spid="2253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D2B5EE0-4EC5-4A61-A44A-55FDA151A372}"/>
              </a:ext>
            </a:extLst>
          </p:cNvPr>
          <p:cNvSpPr>
            <a:spLocks noChangeArrowheads="1"/>
          </p:cNvSpPr>
          <p:nvPr/>
        </p:nvSpPr>
        <p:spPr bwMode="auto">
          <a:xfrm>
            <a:off x="0" y="0"/>
            <a:ext cx="9144000" cy="6858000"/>
          </a:xfrm>
          <a:prstGeom prst="rect">
            <a:avLst/>
          </a:prstGeom>
          <a:gradFill rotWithShape="0">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076" name="Text Box 4">
            <a:extLst>
              <a:ext uri="{FF2B5EF4-FFF2-40B4-BE49-F238E27FC236}">
                <a16:creationId xmlns:a16="http://schemas.microsoft.com/office/drawing/2014/main" id="{2A68654D-C58F-4707-B694-A8A5F9E33975}"/>
              </a:ext>
            </a:extLst>
          </p:cNvPr>
          <p:cNvSpPr txBox="1">
            <a:spLocks noChangeArrowheads="1"/>
          </p:cNvSpPr>
          <p:nvPr/>
        </p:nvSpPr>
        <p:spPr bwMode="auto">
          <a:xfrm>
            <a:off x="8188325" y="93663"/>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000">
                <a:solidFill>
                  <a:schemeClr val="bg1"/>
                </a:solidFill>
              </a:rPr>
              <a:t>2/x</a:t>
            </a:r>
          </a:p>
        </p:txBody>
      </p:sp>
      <p:sp>
        <p:nvSpPr>
          <p:cNvPr id="3118" name="Rectangle 46">
            <a:extLst>
              <a:ext uri="{FF2B5EF4-FFF2-40B4-BE49-F238E27FC236}">
                <a16:creationId xmlns:a16="http://schemas.microsoft.com/office/drawing/2014/main" id="{2790B2DF-6BA3-4F24-8C14-30B38CF869DA}"/>
              </a:ext>
            </a:extLst>
          </p:cNvPr>
          <p:cNvSpPr>
            <a:spLocks noChangeArrowheads="1"/>
          </p:cNvSpPr>
          <p:nvPr/>
        </p:nvSpPr>
        <p:spPr bwMode="auto">
          <a:xfrm>
            <a:off x="0" y="0"/>
            <a:ext cx="9144000" cy="6858000"/>
          </a:xfrm>
          <a:prstGeom prst="rect">
            <a:avLst/>
          </a:prstGeom>
          <a:gradFill rotWithShape="0">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119" name="Rectangle 47">
            <a:extLst>
              <a:ext uri="{FF2B5EF4-FFF2-40B4-BE49-F238E27FC236}">
                <a16:creationId xmlns:a16="http://schemas.microsoft.com/office/drawing/2014/main" id="{2A441DE3-FA0C-449A-BDC7-DBC2D15267BB}"/>
              </a:ext>
            </a:extLst>
          </p:cNvPr>
          <p:cNvSpPr>
            <a:spLocks noChangeArrowheads="1"/>
          </p:cNvSpPr>
          <p:nvPr/>
        </p:nvSpPr>
        <p:spPr bwMode="auto">
          <a:xfrm>
            <a:off x="609600" y="457200"/>
            <a:ext cx="8001000" cy="594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120" name="Rectangle 48">
            <a:extLst>
              <a:ext uri="{FF2B5EF4-FFF2-40B4-BE49-F238E27FC236}">
                <a16:creationId xmlns:a16="http://schemas.microsoft.com/office/drawing/2014/main" id="{323D0FDF-89CE-4B17-ADA0-297BCCCD7E1E}"/>
              </a:ext>
            </a:extLst>
          </p:cNvPr>
          <p:cNvSpPr>
            <a:spLocks noChangeArrowheads="1"/>
          </p:cNvSpPr>
          <p:nvPr/>
        </p:nvSpPr>
        <p:spPr bwMode="auto">
          <a:xfrm>
            <a:off x="0" y="609600"/>
            <a:ext cx="8305800" cy="457200"/>
          </a:xfrm>
          <a:prstGeom prst="rect">
            <a:avLst/>
          </a:prstGeom>
          <a:gradFill rotWithShape="0">
            <a:gsLst>
              <a:gs pos="0">
                <a:srgbClr val="FFFF00"/>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121" name="Text Box 49">
            <a:extLst>
              <a:ext uri="{FF2B5EF4-FFF2-40B4-BE49-F238E27FC236}">
                <a16:creationId xmlns:a16="http://schemas.microsoft.com/office/drawing/2014/main" id="{5D8CE01A-FE14-4134-9475-4837717E61D7}"/>
              </a:ext>
            </a:extLst>
          </p:cNvPr>
          <p:cNvSpPr txBox="1">
            <a:spLocks noChangeArrowheads="1"/>
          </p:cNvSpPr>
          <p:nvPr/>
        </p:nvSpPr>
        <p:spPr bwMode="auto">
          <a:xfrm>
            <a:off x="5334000" y="609600"/>
            <a:ext cx="31242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b="1">
                <a:solidFill>
                  <a:schemeClr val="bg1"/>
                </a:solidFill>
                <a:latin typeface="Tahoma" panose="020B0604030504040204" pitchFamily="34" charset="0"/>
              </a:rPr>
              <a:t>Revisão - Lição 15</a:t>
            </a:r>
          </a:p>
        </p:txBody>
      </p:sp>
      <p:sp>
        <p:nvSpPr>
          <p:cNvPr id="3122" name="Rectangle 50">
            <a:extLst>
              <a:ext uri="{FF2B5EF4-FFF2-40B4-BE49-F238E27FC236}">
                <a16:creationId xmlns:a16="http://schemas.microsoft.com/office/drawing/2014/main" id="{E1DE92C0-740E-4DF8-BF71-713F428D645B}"/>
              </a:ext>
            </a:extLst>
          </p:cNvPr>
          <p:cNvSpPr>
            <a:spLocks noChangeArrowheads="1"/>
          </p:cNvSpPr>
          <p:nvPr/>
        </p:nvSpPr>
        <p:spPr bwMode="auto">
          <a:xfrm>
            <a:off x="6019800" y="1250950"/>
            <a:ext cx="1143000" cy="4921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123" name="Rectangle 51">
            <a:extLst>
              <a:ext uri="{FF2B5EF4-FFF2-40B4-BE49-F238E27FC236}">
                <a16:creationId xmlns:a16="http://schemas.microsoft.com/office/drawing/2014/main" id="{2A48A782-E36C-494F-B057-34CF63BBF4E1}"/>
              </a:ext>
            </a:extLst>
          </p:cNvPr>
          <p:cNvSpPr>
            <a:spLocks noChangeArrowheads="1"/>
          </p:cNvSpPr>
          <p:nvPr/>
        </p:nvSpPr>
        <p:spPr bwMode="auto">
          <a:xfrm>
            <a:off x="6019800" y="1250950"/>
            <a:ext cx="2286000" cy="609600"/>
          </a:xfrm>
          <a:prstGeom prst="rect">
            <a:avLst/>
          </a:prstGeom>
          <a:solidFill>
            <a:srgbClr val="FFCC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124" name="Text Box 52">
            <a:extLst>
              <a:ext uri="{FF2B5EF4-FFF2-40B4-BE49-F238E27FC236}">
                <a16:creationId xmlns:a16="http://schemas.microsoft.com/office/drawing/2014/main" id="{78E0890F-FBA8-4F31-81F4-46725E78F4B2}"/>
              </a:ext>
            </a:extLst>
          </p:cNvPr>
          <p:cNvSpPr txBox="1">
            <a:spLocks noChangeArrowheads="1"/>
          </p:cNvSpPr>
          <p:nvPr/>
        </p:nvSpPr>
        <p:spPr bwMode="auto">
          <a:xfrm>
            <a:off x="6342063" y="1219200"/>
            <a:ext cx="45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3600" b="1">
                <a:latin typeface="Tahoma" panose="020B0604030504040204" pitchFamily="34" charset="0"/>
              </a:rPr>
              <a:t>V</a:t>
            </a:r>
          </a:p>
        </p:txBody>
      </p:sp>
      <p:sp>
        <p:nvSpPr>
          <p:cNvPr id="3125" name="Text Box 53">
            <a:extLst>
              <a:ext uri="{FF2B5EF4-FFF2-40B4-BE49-F238E27FC236}">
                <a16:creationId xmlns:a16="http://schemas.microsoft.com/office/drawing/2014/main" id="{0E928D36-B79C-4349-AAD5-010B42D45104}"/>
              </a:ext>
            </a:extLst>
          </p:cNvPr>
          <p:cNvSpPr txBox="1">
            <a:spLocks noChangeArrowheads="1"/>
          </p:cNvSpPr>
          <p:nvPr/>
        </p:nvSpPr>
        <p:spPr bwMode="auto">
          <a:xfrm>
            <a:off x="7467600" y="1233488"/>
            <a:ext cx="45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3600" b="1">
                <a:latin typeface="Tahoma" panose="020B0604030504040204" pitchFamily="34" charset="0"/>
              </a:rPr>
              <a:t>F</a:t>
            </a:r>
          </a:p>
        </p:txBody>
      </p:sp>
      <p:sp>
        <p:nvSpPr>
          <p:cNvPr id="3126" name="Rectangle 54">
            <a:extLst>
              <a:ext uri="{FF2B5EF4-FFF2-40B4-BE49-F238E27FC236}">
                <a16:creationId xmlns:a16="http://schemas.microsoft.com/office/drawing/2014/main" id="{95A97491-7DBE-4411-A7DD-2C3762219659}"/>
              </a:ext>
            </a:extLst>
          </p:cNvPr>
          <p:cNvSpPr>
            <a:spLocks noChangeArrowheads="1"/>
          </p:cNvSpPr>
          <p:nvPr/>
        </p:nvSpPr>
        <p:spPr bwMode="auto">
          <a:xfrm>
            <a:off x="7162800" y="1250950"/>
            <a:ext cx="1143000" cy="4921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127" name="Text Box 55">
            <a:extLst>
              <a:ext uri="{FF2B5EF4-FFF2-40B4-BE49-F238E27FC236}">
                <a16:creationId xmlns:a16="http://schemas.microsoft.com/office/drawing/2014/main" id="{4807055C-F35D-4E1E-B300-9CC8E215A5C8}"/>
              </a:ext>
            </a:extLst>
          </p:cNvPr>
          <p:cNvSpPr txBox="1">
            <a:spLocks noChangeArrowheads="1"/>
          </p:cNvSpPr>
          <p:nvPr/>
        </p:nvSpPr>
        <p:spPr bwMode="auto">
          <a:xfrm>
            <a:off x="692150" y="1524000"/>
            <a:ext cx="5410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b="1">
                <a:latin typeface="Tahoma" panose="020B0604030504040204" pitchFamily="34" charset="0"/>
              </a:rPr>
              <a:t>1.</a:t>
            </a:r>
            <a:r>
              <a:rPr lang="pt-BR" altLang="pt-BR">
                <a:latin typeface="Tahoma" panose="020B0604030504040204" pitchFamily="34" charset="0"/>
              </a:rPr>
              <a:t> Ao fim dos 2.300 dias proféticos Cristo virá pela segunda vez.</a:t>
            </a:r>
          </a:p>
        </p:txBody>
      </p:sp>
      <p:sp>
        <p:nvSpPr>
          <p:cNvPr id="3128" name="Text Box 56">
            <a:extLst>
              <a:ext uri="{FF2B5EF4-FFF2-40B4-BE49-F238E27FC236}">
                <a16:creationId xmlns:a16="http://schemas.microsoft.com/office/drawing/2014/main" id="{94E72069-9265-4C03-A25B-00E77F79685A}"/>
              </a:ext>
            </a:extLst>
          </p:cNvPr>
          <p:cNvSpPr txBox="1">
            <a:spLocks noChangeArrowheads="1"/>
          </p:cNvSpPr>
          <p:nvPr/>
        </p:nvSpPr>
        <p:spPr bwMode="auto">
          <a:xfrm>
            <a:off x="692150" y="2386013"/>
            <a:ext cx="510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b="1">
                <a:latin typeface="Tahoma" panose="020B0604030504040204" pitchFamily="34" charset="0"/>
              </a:rPr>
              <a:t>2.</a:t>
            </a:r>
            <a:r>
              <a:rPr lang="pt-BR" altLang="pt-BR">
                <a:latin typeface="Tahoma" panose="020B0604030504040204" pitchFamily="34" charset="0"/>
              </a:rPr>
              <a:t> As 70 semanas são a primeira parte dos 2.300 dias proféticos.</a:t>
            </a:r>
          </a:p>
        </p:txBody>
      </p:sp>
      <p:sp>
        <p:nvSpPr>
          <p:cNvPr id="3129" name="Text Box 57">
            <a:extLst>
              <a:ext uri="{FF2B5EF4-FFF2-40B4-BE49-F238E27FC236}">
                <a16:creationId xmlns:a16="http://schemas.microsoft.com/office/drawing/2014/main" id="{C797C8AB-401D-433A-8831-9E755BE4ADC3}"/>
              </a:ext>
            </a:extLst>
          </p:cNvPr>
          <p:cNvSpPr txBox="1">
            <a:spLocks noChangeArrowheads="1"/>
          </p:cNvSpPr>
          <p:nvPr/>
        </p:nvSpPr>
        <p:spPr bwMode="auto">
          <a:xfrm>
            <a:off x="709613" y="3352800"/>
            <a:ext cx="510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b="1">
                <a:latin typeface="Tahoma" panose="020B0604030504040204" pitchFamily="34" charset="0"/>
              </a:rPr>
              <a:t>3.</a:t>
            </a:r>
            <a:r>
              <a:rPr lang="pt-BR" altLang="pt-BR">
                <a:latin typeface="Tahoma" panose="020B0604030504040204" pitchFamily="34" charset="0"/>
              </a:rPr>
              <a:t> O santuário terrestre teria validade até o final dos 2.300 dias.</a:t>
            </a:r>
          </a:p>
        </p:txBody>
      </p:sp>
      <p:sp>
        <p:nvSpPr>
          <p:cNvPr id="3130" name="Text Box 58">
            <a:extLst>
              <a:ext uri="{FF2B5EF4-FFF2-40B4-BE49-F238E27FC236}">
                <a16:creationId xmlns:a16="http://schemas.microsoft.com/office/drawing/2014/main" id="{DB6EE668-4C1B-4CBF-B444-9A38726A002B}"/>
              </a:ext>
            </a:extLst>
          </p:cNvPr>
          <p:cNvSpPr txBox="1">
            <a:spLocks noChangeArrowheads="1"/>
          </p:cNvSpPr>
          <p:nvPr/>
        </p:nvSpPr>
        <p:spPr bwMode="auto">
          <a:xfrm>
            <a:off x="709613" y="4273550"/>
            <a:ext cx="54625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b="1">
                <a:latin typeface="Tahoma" panose="020B0604030504040204" pitchFamily="34" charset="0"/>
              </a:rPr>
              <a:t>4.</a:t>
            </a:r>
            <a:r>
              <a:rPr lang="pt-BR" altLang="pt-BR">
                <a:latin typeface="Tahoma" panose="020B0604030504040204" pitchFamily="34" charset="0"/>
              </a:rPr>
              <a:t> Em Apoc. 10 se diz que o anjo aconselhou João a não estudar o livro.</a:t>
            </a:r>
          </a:p>
        </p:txBody>
      </p:sp>
      <p:sp>
        <p:nvSpPr>
          <p:cNvPr id="3131" name="Text Box 59">
            <a:extLst>
              <a:ext uri="{FF2B5EF4-FFF2-40B4-BE49-F238E27FC236}">
                <a16:creationId xmlns:a16="http://schemas.microsoft.com/office/drawing/2014/main" id="{48D38AA6-F76E-4DF4-B0A7-5EB4C2CF1843}"/>
              </a:ext>
            </a:extLst>
          </p:cNvPr>
          <p:cNvSpPr txBox="1">
            <a:spLocks noChangeArrowheads="1"/>
          </p:cNvSpPr>
          <p:nvPr/>
        </p:nvSpPr>
        <p:spPr bwMode="auto">
          <a:xfrm>
            <a:off x="762000" y="5181600"/>
            <a:ext cx="5105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b="1">
                <a:latin typeface="Tahoma" panose="020B0604030504040204" pitchFamily="34" charset="0"/>
              </a:rPr>
              <a:t>5.</a:t>
            </a:r>
            <a:r>
              <a:rPr lang="pt-BR" altLang="pt-BR">
                <a:latin typeface="Tahoma" panose="020B0604030504040204" pitchFamily="34" charset="0"/>
              </a:rPr>
              <a:t> A razão pela qual Deus permitiu o desapontamento de 1844 foi a mesma do desapontamento da cruz.</a:t>
            </a:r>
          </a:p>
        </p:txBody>
      </p:sp>
      <p:sp>
        <p:nvSpPr>
          <p:cNvPr id="3132" name="Text Box 60">
            <a:extLst>
              <a:ext uri="{FF2B5EF4-FFF2-40B4-BE49-F238E27FC236}">
                <a16:creationId xmlns:a16="http://schemas.microsoft.com/office/drawing/2014/main" id="{BC215BEA-CA75-4DFD-87D9-EEB28CA72CA7}"/>
              </a:ext>
            </a:extLst>
          </p:cNvPr>
          <p:cNvSpPr txBox="1">
            <a:spLocks noChangeArrowheads="1"/>
          </p:cNvSpPr>
          <p:nvPr/>
        </p:nvSpPr>
        <p:spPr bwMode="auto">
          <a:xfrm>
            <a:off x="7491413" y="18288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FF3300"/>
                </a:solidFill>
                <a:latin typeface="Tahoma" panose="020B0604030504040204" pitchFamily="34" charset="0"/>
              </a:rPr>
              <a:t>X</a:t>
            </a:r>
            <a:endParaRPr lang="pt-BR" altLang="pt-BR"/>
          </a:p>
        </p:txBody>
      </p:sp>
      <p:sp>
        <p:nvSpPr>
          <p:cNvPr id="3133" name="Text Box 61">
            <a:extLst>
              <a:ext uri="{FF2B5EF4-FFF2-40B4-BE49-F238E27FC236}">
                <a16:creationId xmlns:a16="http://schemas.microsoft.com/office/drawing/2014/main" id="{1933BEE9-EB18-4C93-AE57-DADD70BE7DA8}"/>
              </a:ext>
            </a:extLst>
          </p:cNvPr>
          <p:cNvSpPr txBox="1">
            <a:spLocks noChangeArrowheads="1"/>
          </p:cNvSpPr>
          <p:nvPr/>
        </p:nvSpPr>
        <p:spPr bwMode="auto">
          <a:xfrm>
            <a:off x="6394450" y="25908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FF3300"/>
                </a:solidFill>
                <a:latin typeface="Tahoma" panose="020B0604030504040204" pitchFamily="34" charset="0"/>
              </a:rPr>
              <a:t>X</a:t>
            </a:r>
            <a:endParaRPr lang="pt-BR" altLang="pt-BR"/>
          </a:p>
        </p:txBody>
      </p:sp>
      <p:sp>
        <p:nvSpPr>
          <p:cNvPr id="3134" name="Text Box 62">
            <a:extLst>
              <a:ext uri="{FF2B5EF4-FFF2-40B4-BE49-F238E27FC236}">
                <a16:creationId xmlns:a16="http://schemas.microsoft.com/office/drawing/2014/main" id="{2C61B8E7-FC08-432A-88B6-C63F3C5177FC}"/>
              </a:ext>
            </a:extLst>
          </p:cNvPr>
          <p:cNvSpPr txBox="1">
            <a:spLocks noChangeArrowheads="1"/>
          </p:cNvSpPr>
          <p:nvPr/>
        </p:nvSpPr>
        <p:spPr bwMode="auto">
          <a:xfrm>
            <a:off x="7508875" y="3475038"/>
            <a:ext cx="609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FF3300"/>
                </a:solidFill>
                <a:latin typeface="Tahoma" panose="020B0604030504040204" pitchFamily="34" charset="0"/>
              </a:rPr>
              <a:t>X</a:t>
            </a:r>
            <a:endParaRPr lang="pt-BR" altLang="pt-BR"/>
          </a:p>
        </p:txBody>
      </p:sp>
      <p:sp>
        <p:nvSpPr>
          <p:cNvPr id="3135" name="Text Box 63">
            <a:extLst>
              <a:ext uri="{FF2B5EF4-FFF2-40B4-BE49-F238E27FC236}">
                <a16:creationId xmlns:a16="http://schemas.microsoft.com/office/drawing/2014/main" id="{FA95DD44-109E-4787-B5F3-BE5F94CF1A4D}"/>
              </a:ext>
            </a:extLst>
          </p:cNvPr>
          <p:cNvSpPr txBox="1">
            <a:spLocks noChangeArrowheads="1"/>
          </p:cNvSpPr>
          <p:nvPr/>
        </p:nvSpPr>
        <p:spPr bwMode="auto">
          <a:xfrm>
            <a:off x="7502525" y="4510088"/>
            <a:ext cx="609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FF3300"/>
                </a:solidFill>
                <a:latin typeface="Tahoma" panose="020B0604030504040204" pitchFamily="34" charset="0"/>
              </a:rPr>
              <a:t>X</a:t>
            </a:r>
            <a:endParaRPr lang="pt-BR" altLang="pt-BR"/>
          </a:p>
        </p:txBody>
      </p:sp>
      <p:sp>
        <p:nvSpPr>
          <p:cNvPr id="3136" name="Text Box 64">
            <a:extLst>
              <a:ext uri="{FF2B5EF4-FFF2-40B4-BE49-F238E27FC236}">
                <a16:creationId xmlns:a16="http://schemas.microsoft.com/office/drawing/2014/main" id="{49615917-7078-4064-A1FB-48ACE37BD79D}"/>
              </a:ext>
            </a:extLst>
          </p:cNvPr>
          <p:cNvSpPr txBox="1">
            <a:spLocks noChangeArrowheads="1"/>
          </p:cNvSpPr>
          <p:nvPr/>
        </p:nvSpPr>
        <p:spPr bwMode="auto">
          <a:xfrm>
            <a:off x="6370638" y="5292725"/>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FF3300"/>
                </a:solidFill>
                <a:latin typeface="Tahoma" panose="020B0604030504040204" pitchFamily="34" charset="0"/>
              </a:rPr>
              <a:t>X</a:t>
            </a:r>
            <a:endParaRPr lang="pt-BR" altLang="pt-B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120"/>
                                        </p:tgtEl>
                                        <p:attrNameLst>
                                          <p:attrName>style.visibility</p:attrName>
                                        </p:attrNameLst>
                                      </p:cBhvr>
                                      <p:to>
                                        <p:strVal val="visible"/>
                                      </p:to>
                                    </p:set>
                                    <p:anim calcmode="lin" valueType="num">
                                      <p:cBhvr additive="base">
                                        <p:cTn id="7" dur="500" fill="hold"/>
                                        <p:tgtEl>
                                          <p:spTgt spid="3120"/>
                                        </p:tgtEl>
                                        <p:attrNameLst>
                                          <p:attrName>ppt_x</p:attrName>
                                        </p:attrNameLst>
                                      </p:cBhvr>
                                      <p:tavLst>
                                        <p:tav tm="0">
                                          <p:val>
                                            <p:strVal val="0-#ppt_w/2"/>
                                          </p:val>
                                        </p:tav>
                                        <p:tav tm="100000">
                                          <p:val>
                                            <p:strVal val="#ppt_x"/>
                                          </p:val>
                                        </p:tav>
                                      </p:tavLst>
                                    </p:anim>
                                    <p:anim calcmode="lin" valueType="num">
                                      <p:cBhvr additive="base">
                                        <p:cTn id="8" dur="500" fill="hold"/>
                                        <p:tgtEl>
                                          <p:spTgt spid="312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127"/>
                                        </p:tgtEl>
                                        <p:attrNameLst>
                                          <p:attrName>style.visibility</p:attrName>
                                        </p:attrNameLst>
                                      </p:cBhvr>
                                      <p:to>
                                        <p:strVal val="visible"/>
                                      </p:to>
                                    </p:set>
                                    <p:anim calcmode="lin" valueType="num">
                                      <p:cBhvr additive="base">
                                        <p:cTn id="12" dur="500" fill="hold"/>
                                        <p:tgtEl>
                                          <p:spTgt spid="3127"/>
                                        </p:tgtEl>
                                        <p:attrNameLst>
                                          <p:attrName>ppt_x</p:attrName>
                                        </p:attrNameLst>
                                      </p:cBhvr>
                                      <p:tavLst>
                                        <p:tav tm="0">
                                          <p:val>
                                            <p:strVal val="1+#ppt_w/2"/>
                                          </p:val>
                                        </p:tav>
                                        <p:tav tm="100000">
                                          <p:val>
                                            <p:strVal val="#ppt_x"/>
                                          </p:val>
                                        </p:tav>
                                      </p:tavLst>
                                    </p:anim>
                                    <p:anim calcmode="lin" valueType="num">
                                      <p:cBhvr additive="base">
                                        <p:cTn id="13" dur="500" fill="hold"/>
                                        <p:tgtEl>
                                          <p:spTgt spid="312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3132"/>
                                        </p:tgtEl>
                                        <p:attrNameLst>
                                          <p:attrName>style.visibility</p:attrName>
                                        </p:attrNameLst>
                                      </p:cBhvr>
                                      <p:to>
                                        <p:strVal val="visible"/>
                                      </p:to>
                                    </p:set>
                                    <p:anim calcmode="lin" valueType="num">
                                      <p:cBhvr>
                                        <p:cTn id="18" dur="1000" fill="hold"/>
                                        <p:tgtEl>
                                          <p:spTgt spid="3132"/>
                                        </p:tgtEl>
                                        <p:attrNameLst>
                                          <p:attrName>ppt_w</p:attrName>
                                        </p:attrNameLst>
                                      </p:cBhvr>
                                      <p:tavLst>
                                        <p:tav tm="0">
                                          <p:val>
                                            <p:fltVal val="0"/>
                                          </p:val>
                                        </p:tav>
                                        <p:tav tm="100000">
                                          <p:val>
                                            <p:strVal val="#ppt_w"/>
                                          </p:val>
                                        </p:tav>
                                      </p:tavLst>
                                    </p:anim>
                                    <p:anim calcmode="lin" valueType="num">
                                      <p:cBhvr>
                                        <p:cTn id="19" dur="1000" fill="hold"/>
                                        <p:tgtEl>
                                          <p:spTgt spid="3132"/>
                                        </p:tgtEl>
                                        <p:attrNameLst>
                                          <p:attrName>ppt_h</p:attrName>
                                        </p:attrNameLst>
                                      </p:cBhvr>
                                      <p:tavLst>
                                        <p:tav tm="0">
                                          <p:val>
                                            <p:fltVal val="0"/>
                                          </p:val>
                                        </p:tav>
                                        <p:tav tm="100000">
                                          <p:val>
                                            <p:strVal val="#ppt_h"/>
                                          </p:val>
                                        </p:tav>
                                      </p:tavLst>
                                    </p:anim>
                                    <p:anim calcmode="lin" valueType="num">
                                      <p:cBhvr>
                                        <p:cTn id="20" dur="1000" fill="hold"/>
                                        <p:tgtEl>
                                          <p:spTgt spid="313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1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3128"/>
                                        </p:tgtEl>
                                        <p:attrNameLst>
                                          <p:attrName>style.visibility</p:attrName>
                                        </p:attrNameLst>
                                      </p:cBhvr>
                                      <p:to>
                                        <p:strVal val="visible"/>
                                      </p:to>
                                    </p:set>
                                    <p:anim calcmode="lin" valueType="num">
                                      <p:cBhvr additive="base">
                                        <p:cTn id="26" dur="500" fill="hold"/>
                                        <p:tgtEl>
                                          <p:spTgt spid="3128"/>
                                        </p:tgtEl>
                                        <p:attrNameLst>
                                          <p:attrName>ppt_x</p:attrName>
                                        </p:attrNameLst>
                                      </p:cBhvr>
                                      <p:tavLst>
                                        <p:tav tm="0">
                                          <p:val>
                                            <p:strVal val="1+#ppt_w/2"/>
                                          </p:val>
                                        </p:tav>
                                        <p:tav tm="100000">
                                          <p:val>
                                            <p:strVal val="#ppt_x"/>
                                          </p:val>
                                        </p:tav>
                                      </p:tavLst>
                                    </p:anim>
                                    <p:anim calcmode="lin" valueType="num">
                                      <p:cBhvr additive="base">
                                        <p:cTn id="27" dur="500" fill="hold"/>
                                        <p:tgtEl>
                                          <p:spTgt spid="312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3133"/>
                                        </p:tgtEl>
                                        <p:attrNameLst>
                                          <p:attrName>style.visibility</p:attrName>
                                        </p:attrNameLst>
                                      </p:cBhvr>
                                      <p:to>
                                        <p:strVal val="visible"/>
                                      </p:to>
                                    </p:set>
                                    <p:anim calcmode="lin" valueType="num">
                                      <p:cBhvr>
                                        <p:cTn id="32" dur="1000" fill="hold"/>
                                        <p:tgtEl>
                                          <p:spTgt spid="3133"/>
                                        </p:tgtEl>
                                        <p:attrNameLst>
                                          <p:attrName>ppt_w</p:attrName>
                                        </p:attrNameLst>
                                      </p:cBhvr>
                                      <p:tavLst>
                                        <p:tav tm="0">
                                          <p:val>
                                            <p:fltVal val="0"/>
                                          </p:val>
                                        </p:tav>
                                        <p:tav tm="100000">
                                          <p:val>
                                            <p:strVal val="#ppt_w"/>
                                          </p:val>
                                        </p:tav>
                                      </p:tavLst>
                                    </p:anim>
                                    <p:anim calcmode="lin" valueType="num">
                                      <p:cBhvr>
                                        <p:cTn id="33" dur="1000" fill="hold"/>
                                        <p:tgtEl>
                                          <p:spTgt spid="3133"/>
                                        </p:tgtEl>
                                        <p:attrNameLst>
                                          <p:attrName>ppt_h</p:attrName>
                                        </p:attrNameLst>
                                      </p:cBhvr>
                                      <p:tavLst>
                                        <p:tav tm="0">
                                          <p:val>
                                            <p:fltVal val="0"/>
                                          </p:val>
                                        </p:tav>
                                        <p:tav tm="100000">
                                          <p:val>
                                            <p:strVal val="#ppt_h"/>
                                          </p:val>
                                        </p:tav>
                                      </p:tavLst>
                                    </p:anim>
                                    <p:anim calcmode="lin" valueType="num">
                                      <p:cBhvr>
                                        <p:cTn id="34" dur="1000" fill="hold"/>
                                        <p:tgtEl>
                                          <p:spTgt spid="3133"/>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31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3129"/>
                                        </p:tgtEl>
                                        <p:attrNameLst>
                                          <p:attrName>style.visibility</p:attrName>
                                        </p:attrNameLst>
                                      </p:cBhvr>
                                      <p:to>
                                        <p:strVal val="visible"/>
                                      </p:to>
                                    </p:set>
                                    <p:anim calcmode="lin" valueType="num">
                                      <p:cBhvr additive="base">
                                        <p:cTn id="40" dur="500" fill="hold"/>
                                        <p:tgtEl>
                                          <p:spTgt spid="3129"/>
                                        </p:tgtEl>
                                        <p:attrNameLst>
                                          <p:attrName>ppt_x</p:attrName>
                                        </p:attrNameLst>
                                      </p:cBhvr>
                                      <p:tavLst>
                                        <p:tav tm="0">
                                          <p:val>
                                            <p:strVal val="1+#ppt_w/2"/>
                                          </p:val>
                                        </p:tav>
                                        <p:tav tm="100000">
                                          <p:val>
                                            <p:strVal val="#ppt_x"/>
                                          </p:val>
                                        </p:tav>
                                      </p:tavLst>
                                    </p:anim>
                                    <p:anim calcmode="lin" valueType="num">
                                      <p:cBhvr additive="base">
                                        <p:cTn id="41" dur="500" fill="hold"/>
                                        <p:tgtEl>
                                          <p:spTgt spid="312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3134"/>
                                        </p:tgtEl>
                                        <p:attrNameLst>
                                          <p:attrName>style.visibility</p:attrName>
                                        </p:attrNameLst>
                                      </p:cBhvr>
                                      <p:to>
                                        <p:strVal val="visible"/>
                                      </p:to>
                                    </p:set>
                                    <p:anim calcmode="lin" valueType="num">
                                      <p:cBhvr>
                                        <p:cTn id="46" dur="1000" fill="hold"/>
                                        <p:tgtEl>
                                          <p:spTgt spid="3134"/>
                                        </p:tgtEl>
                                        <p:attrNameLst>
                                          <p:attrName>ppt_w</p:attrName>
                                        </p:attrNameLst>
                                      </p:cBhvr>
                                      <p:tavLst>
                                        <p:tav tm="0">
                                          <p:val>
                                            <p:fltVal val="0"/>
                                          </p:val>
                                        </p:tav>
                                        <p:tav tm="100000">
                                          <p:val>
                                            <p:strVal val="#ppt_w"/>
                                          </p:val>
                                        </p:tav>
                                      </p:tavLst>
                                    </p:anim>
                                    <p:anim calcmode="lin" valueType="num">
                                      <p:cBhvr>
                                        <p:cTn id="47" dur="1000" fill="hold"/>
                                        <p:tgtEl>
                                          <p:spTgt spid="3134"/>
                                        </p:tgtEl>
                                        <p:attrNameLst>
                                          <p:attrName>ppt_h</p:attrName>
                                        </p:attrNameLst>
                                      </p:cBhvr>
                                      <p:tavLst>
                                        <p:tav tm="0">
                                          <p:val>
                                            <p:fltVal val="0"/>
                                          </p:val>
                                        </p:tav>
                                        <p:tav tm="100000">
                                          <p:val>
                                            <p:strVal val="#ppt_h"/>
                                          </p:val>
                                        </p:tav>
                                      </p:tavLst>
                                    </p:anim>
                                    <p:anim calcmode="lin" valueType="num">
                                      <p:cBhvr>
                                        <p:cTn id="48" dur="1000" fill="hold"/>
                                        <p:tgtEl>
                                          <p:spTgt spid="3134"/>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31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3130"/>
                                        </p:tgtEl>
                                        <p:attrNameLst>
                                          <p:attrName>style.visibility</p:attrName>
                                        </p:attrNameLst>
                                      </p:cBhvr>
                                      <p:to>
                                        <p:strVal val="visible"/>
                                      </p:to>
                                    </p:set>
                                    <p:anim calcmode="lin" valueType="num">
                                      <p:cBhvr additive="base">
                                        <p:cTn id="54" dur="500" fill="hold"/>
                                        <p:tgtEl>
                                          <p:spTgt spid="3130"/>
                                        </p:tgtEl>
                                        <p:attrNameLst>
                                          <p:attrName>ppt_x</p:attrName>
                                        </p:attrNameLst>
                                      </p:cBhvr>
                                      <p:tavLst>
                                        <p:tav tm="0">
                                          <p:val>
                                            <p:strVal val="1+#ppt_w/2"/>
                                          </p:val>
                                        </p:tav>
                                        <p:tav tm="100000">
                                          <p:val>
                                            <p:strVal val="#ppt_x"/>
                                          </p:val>
                                        </p:tav>
                                      </p:tavLst>
                                    </p:anim>
                                    <p:anim calcmode="lin" valueType="num">
                                      <p:cBhvr additive="base">
                                        <p:cTn id="55" dur="500" fill="hold"/>
                                        <p:tgtEl>
                                          <p:spTgt spid="3130"/>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3135"/>
                                        </p:tgtEl>
                                        <p:attrNameLst>
                                          <p:attrName>style.visibility</p:attrName>
                                        </p:attrNameLst>
                                      </p:cBhvr>
                                      <p:to>
                                        <p:strVal val="visible"/>
                                      </p:to>
                                    </p:set>
                                    <p:anim calcmode="lin" valueType="num">
                                      <p:cBhvr>
                                        <p:cTn id="60" dur="1000" fill="hold"/>
                                        <p:tgtEl>
                                          <p:spTgt spid="3135"/>
                                        </p:tgtEl>
                                        <p:attrNameLst>
                                          <p:attrName>ppt_w</p:attrName>
                                        </p:attrNameLst>
                                      </p:cBhvr>
                                      <p:tavLst>
                                        <p:tav tm="0">
                                          <p:val>
                                            <p:fltVal val="0"/>
                                          </p:val>
                                        </p:tav>
                                        <p:tav tm="100000">
                                          <p:val>
                                            <p:strVal val="#ppt_w"/>
                                          </p:val>
                                        </p:tav>
                                      </p:tavLst>
                                    </p:anim>
                                    <p:anim calcmode="lin" valueType="num">
                                      <p:cBhvr>
                                        <p:cTn id="61" dur="1000" fill="hold"/>
                                        <p:tgtEl>
                                          <p:spTgt spid="3135"/>
                                        </p:tgtEl>
                                        <p:attrNameLst>
                                          <p:attrName>ppt_h</p:attrName>
                                        </p:attrNameLst>
                                      </p:cBhvr>
                                      <p:tavLst>
                                        <p:tav tm="0">
                                          <p:val>
                                            <p:fltVal val="0"/>
                                          </p:val>
                                        </p:tav>
                                        <p:tav tm="100000">
                                          <p:val>
                                            <p:strVal val="#ppt_h"/>
                                          </p:val>
                                        </p:tav>
                                      </p:tavLst>
                                    </p:anim>
                                    <p:anim calcmode="lin" valueType="num">
                                      <p:cBhvr>
                                        <p:cTn id="62" dur="1000" fill="hold"/>
                                        <p:tgtEl>
                                          <p:spTgt spid="313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31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3131"/>
                                        </p:tgtEl>
                                        <p:attrNameLst>
                                          <p:attrName>style.visibility</p:attrName>
                                        </p:attrNameLst>
                                      </p:cBhvr>
                                      <p:to>
                                        <p:strVal val="visible"/>
                                      </p:to>
                                    </p:set>
                                    <p:anim calcmode="lin" valueType="num">
                                      <p:cBhvr additive="base">
                                        <p:cTn id="68" dur="500" fill="hold"/>
                                        <p:tgtEl>
                                          <p:spTgt spid="3131"/>
                                        </p:tgtEl>
                                        <p:attrNameLst>
                                          <p:attrName>ppt_x</p:attrName>
                                        </p:attrNameLst>
                                      </p:cBhvr>
                                      <p:tavLst>
                                        <p:tav tm="0">
                                          <p:val>
                                            <p:strVal val="1+#ppt_w/2"/>
                                          </p:val>
                                        </p:tav>
                                        <p:tav tm="100000">
                                          <p:val>
                                            <p:strVal val="#ppt_x"/>
                                          </p:val>
                                        </p:tav>
                                      </p:tavLst>
                                    </p:anim>
                                    <p:anim calcmode="lin" valueType="num">
                                      <p:cBhvr additive="base">
                                        <p:cTn id="69" dur="500" fill="hold"/>
                                        <p:tgtEl>
                                          <p:spTgt spid="3131"/>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3136"/>
                                        </p:tgtEl>
                                        <p:attrNameLst>
                                          <p:attrName>style.visibility</p:attrName>
                                        </p:attrNameLst>
                                      </p:cBhvr>
                                      <p:to>
                                        <p:strVal val="visible"/>
                                      </p:to>
                                    </p:set>
                                    <p:anim calcmode="lin" valueType="num">
                                      <p:cBhvr>
                                        <p:cTn id="74" dur="1000" fill="hold"/>
                                        <p:tgtEl>
                                          <p:spTgt spid="3136"/>
                                        </p:tgtEl>
                                        <p:attrNameLst>
                                          <p:attrName>ppt_w</p:attrName>
                                        </p:attrNameLst>
                                      </p:cBhvr>
                                      <p:tavLst>
                                        <p:tav tm="0">
                                          <p:val>
                                            <p:fltVal val="0"/>
                                          </p:val>
                                        </p:tav>
                                        <p:tav tm="100000">
                                          <p:val>
                                            <p:strVal val="#ppt_w"/>
                                          </p:val>
                                        </p:tav>
                                      </p:tavLst>
                                    </p:anim>
                                    <p:anim calcmode="lin" valueType="num">
                                      <p:cBhvr>
                                        <p:cTn id="75" dur="1000" fill="hold"/>
                                        <p:tgtEl>
                                          <p:spTgt spid="3136"/>
                                        </p:tgtEl>
                                        <p:attrNameLst>
                                          <p:attrName>ppt_h</p:attrName>
                                        </p:attrNameLst>
                                      </p:cBhvr>
                                      <p:tavLst>
                                        <p:tav tm="0">
                                          <p:val>
                                            <p:fltVal val="0"/>
                                          </p:val>
                                        </p:tav>
                                        <p:tav tm="100000">
                                          <p:val>
                                            <p:strVal val="#ppt_h"/>
                                          </p:val>
                                        </p:tav>
                                      </p:tavLst>
                                    </p:anim>
                                    <p:anim calcmode="lin" valueType="num">
                                      <p:cBhvr>
                                        <p:cTn id="76" dur="1000" fill="hold"/>
                                        <p:tgtEl>
                                          <p:spTgt spid="3136"/>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31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7" grpId="0" autoUpdateAnimBg="0"/>
      <p:bldP spid="3128" grpId="0" autoUpdateAnimBg="0"/>
      <p:bldP spid="3129" grpId="0" autoUpdateAnimBg="0"/>
      <p:bldP spid="3130" grpId="0" autoUpdateAnimBg="0"/>
      <p:bldP spid="3131" grpId="0" autoUpdateAnimBg="0"/>
      <p:bldP spid="3132" grpId="0" autoUpdateAnimBg="0"/>
      <p:bldP spid="3133" grpId="0" autoUpdateAnimBg="0"/>
      <p:bldP spid="3134" grpId="0" autoUpdateAnimBg="0"/>
      <p:bldP spid="3135" grpId="0" autoUpdateAnimBg="0"/>
      <p:bldP spid="313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6" name="Picture 14">
            <a:extLst>
              <a:ext uri="{FF2B5EF4-FFF2-40B4-BE49-F238E27FC236}">
                <a16:creationId xmlns:a16="http://schemas.microsoft.com/office/drawing/2014/main" id="{6FE7D813-2E49-4776-8FA1-D66DD3755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Text Box 5">
            <a:extLst>
              <a:ext uri="{FF2B5EF4-FFF2-40B4-BE49-F238E27FC236}">
                <a16:creationId xmlns:a16="http://schemas.microsoft.com/office/drawing/2014/main" id="{2B7AB371-4580-466B-9797-EF5279921396}"/>
              </a:ext>
            </a:extLst>
          </p:cNvPr>
          <p:cNvSpPr txBox="1">
            <a:spLocks noChangeArrowheads="1"/>
          </p:cNvSpPr>
          <p:nvPr/>
        </p:nvSpPr>
        <p:spPr bwMode="auto">
          <a:xfrm>
            <a:off x="1371600" y="457200"/>
            <a:ext cx="76962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600" b="1">
                <a:solidFill>
                  <a:srgbClr val="FFFF00"/>
                </a:solidFill>
                <a:latin typeface="Tahoma" panose="020B0604030504040204" pitchFamily="34" charset="0"/>
              </a:rPr>
              <a:t>De que três formas Deus              Se revela aos profetas?</a:t>
            </a:r>
          </a:p>
        </p:txBody>
      </p:sp>
      <p:sp>
        <p:nvSpPr>
          <p:cNvPr id="23559" name="Text Box 7">
            <a:extLst>
              <a:ext uri="{FF2B5EF4-FFF2-40B4-BE49-F238E27FC236}">
                <a16:creationId xmlns:a16="http://schemas.microsoft.com/office/drawing/2014/main" id="{53F63F7F-5EC6-45FD-8935-B9243564875A}"/>
              </a:ext>
            </a:extLst>
          </p:cNvPr>
          <p:cNvSpPr txBox="1">
            <a:spLocks noChangeArrowheads="1"/>
          </p:cNvSpPr>
          <p:nvPr/>
        </p:nvSpPr>
        <p:spPr bwMode="auto">
          <a:xfrm>
            <a:off x="1447800" y="1828800"/>
            <a:ext cx="3352800" cy="30067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lnSpc>
                <a:spcPct val="110000"/>
              </a:lnSpc>
              <a:spcBef>
                <a:spcPct val="50000"/>
              </a:spcBef>
            </a:pPr>
            <a:r>
              <a:rPr lang="pt-BR" altLang="pt-BR" sz="2900" b="1">
                <a:solidFill>
                  <a:schemeClr val="bg1"/>
                </a:solidFill>
                <a:latin typeface="Arial Narrow" panose="020B0606020202030204" pitchFamily="34" charset="0"/>
              </a:rPr>
              <a:t>“...Se entre vós há profeta, Eu, o Senhor, em visão a ele, Me faço conhecer ou falo com ele em sonhos” (Deuteronômio 12:6).</a:t>
            </a:r>
          </a:p>
        </p:txBody>
      </p:sp>
      <p:sp>
        <p:nvSpPr>
          <p:cNvPr id="23564" name="Text Box 12">
            <a:extLst>
              <a:ext uri="{FF2B5EF4-FFF2-40B4-BE49-F238E27FC236}">
                <a16:creationId xmlns:a16="http://schemas.microsoft.com/office/drawing/2014/main" id="{B04256C0-C2FF-4B68-9549-F9341889CDD6}"/>
              </a:ext>
            </a:extLst>
          </p:cNvPr>
          <p:cNvSpPr txBox="1">
            <a:spLocks noChangeArrowheads="1"/>
          </p:cNvSpPr>
          <p:nvPr/>
        </p:nvSpPr>
        <p:spPr bwMode="auto">
          <a:xfrm>
            <a:off x="1752600" y="5181600"/>
            <a:ext cx="5867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b="1">
                <a:solidFill>
                  <a:srgbClr val="FFCC99"/>
                </a:solidFill>
                <a:latin typeface="Arial Narrow" panose="020B0606020202030204" pitchFamily="34" charset="0"/>
              </a:rPr>
              <a:t>Nada de bola de cristal, palma da mão,       astros ou por meio de mortos.</a:t>
            </a:r>
          </a:p>
        </p:txBody>
      </p:sp>
      <p:sp>
        <p:nvSpPr>
          <p:cNvPr id="23565" name="Text Box 13">
            <a:extLst>
              <a:ext uri="{FF2B5EF4-FFF2-40B4-BE49-F238E27FC236}">
                <a16:creationId xmlns:a16="http://schemas.microsoft.com/office/drawing/2014/main" id="{ACBC250C-5538-496A-B819-C475592113E3}"/>
              </a:ext>
            </a:extLst>
          </p:cNvPr>
          <p:cNvSpPr txBox="1">
            <a:spLocks noChangeArrowheads="1"/>
          </p:cNvSpPr>
          <p:nvPr/>
        </p:nvSpPr>
        <p:spPr bwMode="auto">
          <a:xfrm>
            <a:off x="3048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20/25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1+#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559"/>
                                        </p:tgtEl>
                                        <p:attrNameLst>
                                          <p:attrName>style.visibility</p:attrName>
                                        </p:attrNameLst>
                                      </p:cBhvr>
                                      <p:to>
                                        <p:strVal val="visible"/>
                                      </p:to>
                                    </p:set>
                                    <p:anim calcmode="lin" valueType="num">
                                      <p:cBhvr additive="base">
                                        <p:cTn id="12" dur="500" fill="hold"/>
                                        <p:tgtEl>
                                          <p:spTgt spid="23559"/>
                                        </p:tgtEl>
                                        <p:attrNameLst>
                                          <p:attrName>ppt_x</p:attrName>
                                        </p:attrNameLst>
                                      </p:cBhvr>
                                      <p:tavLst>
                                        <p:tav tm="0">
                                          <p:val>
                                            <p:strVal val="0-#ppt_w/2"/>
                                          </p:val>
                                        </p:tav>
                                        <p:tav tm="100000">
                                          <p:val>
                                            <p:strVal val="#ppt_x"/>
                                          </p:val>
                                        </p:tav>
                                      </p:tavLst>
                                    </p:anim>
                                    <p:anim calcmode="lin" valueType="num">
                                      <p:cBhvr additive="base">
                                        <p:cTn id="13" dur="500" fill="hold"/>
                                        <p:tgtEl>
                                          <p:spTgt spid="2355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3564"/>
                                        </p:tgtEl>
                                        <p:attrNameLst>
                                          <p:attrName>style.visibility</p:attrName>
                                        </p:attrNameLst>
                                      </p:cBhvr>
                                      <p:to>
                                        <p:strVal val="visible"/>
                                      </p:to>
                                    </p:set>
                                    <p:anim calcmode="lin" valueType="num">
                                      <p:cBhvr additive="base">
                                        <p:cTn id="17" dur="500" fill="hold"/>
                                        <p:tgtEl>
                                          <p:spTgt spid="23564"/>
                                        </p:tgtEl>
                                        <p:attrNameLst>
                                          <p:attrName>ppt_x</p:attrName>
                                        </p:attrNameLst>
                                      </p:cBhvr>
                                      <p:tavLst>
                                        <p:tav tm="0">
                                          <p:val>
                                            <p:strVal val="1+#ppt_w/2"/>
                                          </p:val>
                                        </p:tav>
                                        <p:tav tm="100000">
                                          <p:val>
                                            <p:strVal val="#ppt_x"/>
                                          </p:val>
                                        </p:tav>
                                      </p:tavLst>
                                    </p:anim>
                                    <p:anim calcmode="lin" valueType="num">
                                      <p:cBhvr additive="base">
                                        <p:cTn id="18" dur="500" fill="hold"/>
                                        <p:tgtEl>
                                          <p:spTgt spid="235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utoUpdateAnimBg="0"/>
      <p:bldP spid="23559" grpId="0" autoUpdateAnimBg="0"/>
      <p:bldP spid="23564"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5" name="Picture 11">
            <a:extLst>
              <a:ext uri="{FF2B5EF4-FFF2-40B4-BE49-F238E27FC236}">
                <a16:creationId xmlns:a16="http://schemas.microsoft.com/office/drawing/2014/main" id="{0159EBC8-BE65-4D41-999E-B4D0E4773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3" name="Text Box 9">
            <a:extLst>
              <a:ext uri="{FF2B5EF4-FFF2-40B4-BE49-F238E27FC236}">
                <a16:creationId xmlns:a16="http://schemas.microsoft.com/office/drawing/2014/main" id="{CBF3F766-6B42-411C-AA22-6B15D4A0A46F}"/>
              </a:ext>
            </a:extLst>
          </p:cNvPr>
          <p:cNvSpPr txBox="1">
            <a:spLocks noChangeArrowheads="1"/>
          </p:cNvSpPr>
          <p:nvPr/>
        </p:nvSpPr>
        <p:spPr bwMode="auto">
          <a:xfrm>
            <a:off x="381000" y="2089150"/>
            <a:ext cx="8153400" cy="25590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5400" b="1">
                <a:solidFill>
                  <a:schemeClr val="bg1"/>
                </a:solidFill>
                <a:latin typeface="Tahoma" panose="020B0604030504040204" pitchFamily="34" charset="0"/>
              </a:rPr>
              <a:t>O DOM PROFÉTICO NA EXPERIÊNCIA CRISTÃ DE UMA PESSOA</a:t>
            </a:r>
          </a:p>
        </p:txBody>
      </p:sp>
      <p:sp>
        <p:nvSpPr>
          <p:cNvPr id="21514" name="Text Box 10">
            <a:extLst>
              <a:ext uri="{FF2B5EF4-FFF2-40B4-BE49-F238E27FC236}">
                <a16:creationId xmlns:a16="http://schemas.microsoft.com/office/drawing/2014/main" id="{808136F9-322A-4C2C-B309-1B4C4F941822}"/>
              </a:ext>
            </a:extLst>
          </p:cNvPr>
          <p:cNvSpPr txBox="1">
            <a:spLocks noChangeArrowheads="1"/>
          </p:cNvSpPr>
          <p:nvPr/>
        </p:nvSpPr>
        <p:spPr bwMode="auto">
          <a:xfrm>
            <a:off x="8066088" y="1666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21/25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dissolve">
                                      <p:cBhvr>
                                        <p:cTn id="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7">
            <a:extLst>
              <a:ext uri="{FF2B5EF4-FFF2-40B4-BE49-F238E27FC236}">
                <a16:creationId xmlns:a16="http://schemas.microsoft.com/office/drawing/2014/main" id="{6CEF93A9-E0A8-4BB7-9313-50DF4AD81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Text Box 5">
            <a:extLst>
              <a:ext uri="{FF2B5EF4-FFF2-40B4-BE49-F238E27FC236}">
                <a16:creationId xmlns:a16="http://schemas.microsoft.com/office/drawing/2014/main" id="{FC30561E-2A29-450A-B70B-A6F93D3C6C9E}"/>
              </a:ext>
            </a:extLst>
          </p:cNvPr>
          <p:cNvSpPr txBox="1">
            <a:spLocks noChangeArrowheads="1"/>
          </p:cNvSpPr>
          <p:nvPr/>
        </p:nvSpPr>
        <p:spPr bwMode="auto">
          <a:xfrm>
            <a:off x="381000" y="180975"/>
            <a:ext cx="7696200" cy="11906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600" b="1">
                <a:solidFill>
                  <a:schemeClr val="accent2"/>
                </a:solidFill>
                <a:latin typeface="Tahoma" panose="020B0604030504040204" pitchFamily="34" charset="0"/>
              </a:rPr>
              <a:t>Que três conselhos dá o apóstolo Paulo aos crentes?</a:t>
            </a:r>
          </a:p>
        </p:txBody>
      </p:sp>
      <p:sp>
        <p:nvSpPr>
          <p:cNvPr id="24582" name="Text Box 6">
            <a:extLst>
              <a:ext uri="{FF2B5EF4-FFF2-40B4-BE49-F238E27FC236}">
                <a16:creationId xmlns:a16="http://schemas.microsoft.com/office/drawing/2014/main" id="{90FEBAD2-EE81-4D60-8C43-F566053A10ED}"/>
              </a:ext>
            </a:extLst>
          </p:cNvPr>
          <p:cNvSpPr txBox="1">
            <a:spLocks noChangeArrowheads="1"/>
          </p:cNvSpPr>
          <p:nvPr/>
        </p:nvSpPr>
        <p:spPr bwMode="auto">
          <a:xfrm>
            <a:off x="457200" y="2133600"/>
            <a:ext cx="7391400" cy="350678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200" b="1">
                <a:solidFill>
                  <a:srgbClr val="FF0000"/>
                </a:solidFill>
                <a:latin typeface="Arial Narrow" panose="020B0606020202030204" pitchFamily="34" charset="0"/>
              </a:rPr>
              <a:t>1.</a:t>
            </a:r>
            <a:r>
              <a:rPr lang="pt-BR" altLang="pt-BR" sz="3200" b="1">
                <a:latin typeface="Arial Narrow" panose="020B0606020202030204" pitchFamily="34" charset="0"/>
              </a:rPr>
              <a:t> “Não desprezeis as profecias”</a:t>
            </a:r>
          </a:p>
          <a:p>
            <a:pPr>
              <a:spcBef>
                <a:spcPct val="50000"/>
              </a:spcBef>
            </a:pPr>
            <a:r>
              <a:rPr lang="pt-BR" altLang="pt-BR" sz="3200" b="1">
                <a:solidFill>
                  <a:srgbClr val="FF0000"/>
                </a:solidFill>
                <a:latin typeface="Arial Narrow" panose="020B0606020202030204" pitchFamily="34" charset="0"/>
              </a:rPr>
              <a:t>2.</a:t>
            </a:r>
            <a:r>
              <a:rPr lang="pt-BR" altLang="pt-BR" sz="3200" b="1">
                <a:latin typeface="Arial Narrow" panose="020B0606020202030204" pitchFamily="34" charset="0"/>
              </a:rPr>
              <a:t> “Julgai todas as coisas”</a:t>
            </a:r>
          </a:p>
          <a:p>
            <a:pPr>
              <a:spcBef>
                <a:spcPct val="50000"/>
              </a:spcBef>
            </a:pPr>
            <a:r>
              <a:rPr lang="pt-BR" altLang="pt-BR" sz="3200" b="1">
                <a:solidFill>
                  <a:srgbClr val="FF0000"/>
                </a:solidFill>
                <a:latin typeface="Arial Narrow" panose="020B0606020202030204" pitchFamily="34" charset="0"/>
              </a:rPr>
              <a:t>3.</a:t>
            </a:r>
            <a:r>
              <a:rPr lang="pt-BR" altLang="pt-BR" sz="3200" b="1">
                <a:latin typeface="Arial Narrow" panose="020B0606020202030204" pitchFamily="34" charset="0"/>
              </a:rPr>
              <a:t> “Retende o que for bom”</a:t>
            </a:r>
          </a:p>
          <a:p>
            <a:pPr>
              <a:spcBef>
                <a:spcPct val="50000"/>
              </a:spcBef>
            </a:pPr>
            <a:endParaRPr lang="pt-BR" altLang="pt-BR" sz="3200" b="1">
              <a:latin typeface="Arial Narrow" panose="020B0606020202030204" pitchFamily="34" charset="0"/>
            </a:endParaRPr>
          </a:p>
          <a:p>
            <a:pPr>
              <a:spcBef>
                <a:spcPct val="50000"/>
              </a:spcBef>
            </a:pPr>
            <a:endParaRPr lang="pt-BR" altLang="pt-BR" sz="3200" b="1">
              <a:latin typeface="Arial Narrow" panose="020B0606020202030204" pitchFamily="34" charset="0"/>
            </a:endParaRPr>
          </a:p>
        </p:txBody>
      </p:sp>
      <p:sp>
        <p:nvSpPr>
          <p:cNvPr id="24584" name="Text Box 8">
            <a:extLst>
              <a:ext uri="{FF2B5EF4-FFF2-40B4-BE49-F238E27FC236}">
                <a16:creationId xmlns:a16="http://schemas.microsoft.com/office/drawing/2014/main" id="{BF1D22AA-A1BB-4E85-A0BF-3ADFE07C9404}"/>
              </a:ext>
            </a:extLst>
          </p:cNvPr>
          <p:cNvSpPr txBox="1">
            <a:spLocks noChangeArrowheads="1"/>
          </p:cNvSpPr>
          <p:nvPr/>
        </p:nvSpPr>
        <p:spPr bwMode="auto">
          <a:xfrm>
            <a:off x="533400" y="4724400"/>
            <a:ext cx="4343400" cy="51911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2800" b="1">
                <a:solidFill>
                  <a:schemeClr val="accent2"/>
                </a:solidFill>
                <a:latin typeface="Arial Narrow" panose="020B0606020202030204" pitchFamily="34" charset="0"/>
              </a:rPr>
              <a:t>(I Tessalonicenses 5:20 e 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additive="base">
                                        <p:cTn id="7" dur="500" fill="hold"/>
                                        <p:tgtEl>
                                          <p:spTgt spid="24581"/>
                                        </p:tgtEl>
                                        <p:attrNameLst>
                                          <p:attrName>ppt_x</p:attrName>
                                        </p:attrNameLst>
                                      </p:cBhvr>
                                      <p:tavLst>
                                        <p:tav tm="0">
                                          <p:val>
                                            <p:strVal val="1+#ppt_w/2"/>
                                          </p:val>
                                        </p:tav>
                                        <p:tav tm="100000">
                                          <p:val>
                                            <p:strVal val="#ppt_x"/>
                                          </p:val>
                                        </p:tav>
                                      </p:tavLst>
                                    </p:anim>
                                    <p:anim calcmode="lin" valueType="num">
                                      <p:cBhvr additive="base">
                                        <p:cTn id="8" dur="500" fill="hold"/>
                                        <p:tgtEl>
                                          <p:spTgt spid="245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4582"/>
                                        </p:tgtEl>
                                        <p:attrNameLst>
                                          <p:attrName>style.visibility</p:attrName>
                                        </p:attrNameLst>
                                      </p:cBhvr>
                                      <p:to>
                                        <p:strVal val="visible"/>
                                      </p:to>
                                    </p:set>
                                    <p:anim calcmode="lin" valueType="num">
                                      <p:cBhvr additive="base">
                                        <p:cTn id="12" dur="500" fill="hold"/>
                                        <p:tgtEl>
                                          <p:spTgt spid="24582"/>
                                        </p:tgtEl>
                                        <p:attrNameLst>
                                          <p:attrName>ppt_x</p:attrName>
                                        </p:attrNameLst>
                                      </p:cBhvr>
                                      <p:tavLst>
                                        <p:tav tm="0">
                                          <p:val>
                                            <p:strVal val="#ppt_x"/>
                                          </p:val>
                                        </p:tav>
                                        <p:tav tm="100000">
                                          <p:val>
                                            <p:strVal val="#ppt_x"/>
                                          </p:val>
                                        </p:tav>
                                      </p:tavLst>
                                    </p:anim>
                                    <p:anim calcmode="lin" valueType="num">
                                      <p:cBhvr additive="base">
                                        <p:cTn id="13" dur="500" fill="hold"/>
                                        <p:tgtEl>
                                          <p:spTgt spid="2458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15" presetClass="entr" presetSubtype="0" fill="hold" grpId="0" nodeType="afterEffect">
                                  <p:stCondLst>
                                    <p:cond delay="0"/>
                                  </p:stCondLst>
                                  <p:childTnLst>
                                    <p:set>
                                      <p:cBhvr>
                                        <p:cTn id="16" dur="1" fill="hold">
                                          <p:stCondLst>
                                            <p:cond delay="0"/>
                                          </p:stCondLst>
                                        </p:cTn>
                                        <p:tgtEl>
                                          <p:spTgt spid="24584"/>
                                        </p:tgtEl>
                                        <p:attrNameLst>
                                          <p:attrName>style.visibility</p:attrName>
                                        </p:attrNameLst>
                                      </p:cBhvr>
                                      <p:to>
                                        <p:strVal val="visible"/>
                                      </p:to>
                                    </p:set>
                                    <p:anim calcmode="lin" valueType="num">
                                      <p:cBhvr>
                                        <p:cTn id="17" dur="1000" fill="hold"/>
                                        <p:tgtEl>
                                          <p:spTgt spid="24584"/>
                                        </p:tgtEl>
                                        <p:attrNameLst>
                                          <p:attrName>ppt_w</p:attrName>
                                        </p:attrNameLst>
                                      </p:cBhvr>
                                      <p:tavLst>
                                        <p:tav tm="0">
                                          <p:val>
                                            <p:fltVal val="0"/>
                                          </p:val>
                                        </p:tav>
                                        <p:tav tm="100000">
                                          <p:val>
                                            <p:strVal val="#ppt_w"/>
                                          </p:val>
                                        </p:tav>
                                      </p:tavLst>
                                    </p:anim>
                                    <p:anim calcmode="lin" valueType="num">
                                      <p:cBhvr>
                                        <p:cTn id="18" dur="1000" fill="hold"/>
                                        <p:tgtEl>
                                          <p:spTgt spid="24584"/>
                                        </p:tgtEl>
                                        <p:attrNameLst>
                                          <p:attrName>ppt_h</p:attrName>
                                        </p:attrNameLst>
                                      </p:cBhvr>
                                      <p:tavLst>
                                        <p:tav tm="0">
                                          <p:val>
                                            <p:fltVal val="0"/>
                                          </p:val>
                                        </p:tav>
                                        <p:tav tm="100000">
                                          <p:val>
                                            <p:strVal val="#ppt_h"/>
                                          </p:val>
                                        </p:tav>
                                      </p:tavLst>
                                    </p:anim>
                                    <p:anim calcmode="lin" valueType="num">
                                      <p:cBhvr>
                                        <p:cTn id="19" dur="1000" fill="hold"/>
                                        <p:tgtEl>
                                          <p:spTgt spid="2458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45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utoUpdateAnimBg="0"/>
      <p:bldP spid="24582" grpId="0" autoUpdateAnimBg="0"/>
      <p:bldP spid="2458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1" name="Picture 11">
            <a:extLst>
              <a:ext uri="{FF2B5EF4-FFF2-40B4-BE49-F238E27FC236}">
                <a16:creationId xmlns:a16="http://schemas.microsoft.com/office/drawing/2014/main" id="{510800A8-F198-40AD-A9A2-8FC40E8F0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5">
            <a:extLst>
              <a:ext uri="{FF2B5EF4-FFF2-40B4-BE49-F238E27FC236}">
                <a16:creationId xmlns:a16="http://schemas.microsoft.com/office/drawing/2014/main" id="{56CAF63F-D614-44B3-84A6-4C85CF8DFEB1}"/>
              </a:ext>
            </a:extLst>
          </p:cNvPr>
          <p:cNvSpPr txBox="1">
            <a:spLocks noChangeArrowheads="1"/>
          </p:cNvSpPr>
          <p:nvPr/>
        </p:nvSpPr>
        <p:spPr bwMode="auto">
          <a:xfrm>
            <a:off x="533400" y="2438400"/>
            <a:ext cx="3810000" cy="24415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10000"/>
              </a:lnSpc>
              <a:spcBef>
                <a:spcPct val="50000"/>
              </a:spcBef>
            </a:pPr>
            <a:r>
              <a:rPr lang="pt-BR" altLang="pt-BR" sz="2800" b="1">
                <a:solidFill>
                  <a:srgbClr val="FFFF00"/>
                </a:solidFill>
                <a:latin typeface="Tahoma" panose="020B0604030504040204" pitchFamily="34" charset="0"/>
              </a:rPr>
              <a:t>O que experimenta aquele que crê e respeita os ensinos dos verdadeiros profetas?</a:t>
            </a:r>
          </a:p>
        </p:txBody>
      </p:sp>
      <p:sp>
        <p:nvSpPr>
          <p:cNvPr id="25606" name="Text Box 6">
            <a:extLst>
              <a:ext uri="{FF2B5EF4-FFF2-40B4-BE49-F238E27FC236}">
                <a16:creationId xmlns:a16="http://schemas.microsoft.com/office/drawing/2014/main" id="{C3F864D2-8D48-4667-9021-893C50FC3255}"/>
              </a:ext>
            </a:extLst>
          </p:cNvPr>
          <p:cNvSpPr txBox="1">
            <a:spLocks noChangeArrowheads="1"/>
          </p:cNvSpPr>
          <p:nvPr/>
        </p:nvSpPr>
        <p:spPr bwMode="auto">
          <a:xfrm>
            <a:off x="533400" y="5410200"/>
            <a:ext cx="73914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200" b="1">
                <a:solidFill>
                  <a:schemeClr val="bg1"/>
                </a:solidFill>
                <a:latin typeface="Arial Narrow" panose="020B0606020202030204" pitchFamily="34" charset="0"/>
              </a:rPr>
              <a:t>Apocalipse 22:7 e II Crônicas 20:20</a:t>
            </a:r>
          </a:p>
        </p:txBody>
      </p:sp>
      <p:sp>
        <p:nvSpPr>
          <p:cNvPr id="25610" name="Text Box 10">
            <a:extLst>
              <a:ext uri="{FF2B5EF4-FFF2-40B4-BE49-F238E27FC236}">
                <a16:creationId xmlns:a16="http://schemas.microsoft.com/office/drawing/2014/main" id="{7106D518-1CC1-44ED-81F7-BDE64D030971}"/>
              </a:ext>
            </a:extLst>
          </p:cNvPr>
          <p:cNvSpPr txBox="1">
            <a:spLocks noChangeArrowheads="1"/>
          </p:cNvSpPr>
          <p:nvPr/>
        </p:nvSpPr>
        <p:spPr bwMode="auto">
          <a:xfrm>
            <a:off x="3048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23/25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additive="base">
                                        <p:cTn id="7" dur="500" fill="hold"/>
                                        <p:tgtEl>
                                          <p:spTgt spid="25605"/>
                                        </p:tgtEl>
                                        <p:attrNameLst>
                                          <p:attrName>ppt_x</p:attrName>
                                        </p:attrNameLst>
                                      </p:cBhvr>
                                      <p:tavLst>
                                        <p:tav tm="0">
                                          <p:val>
                                            <p:strVal val="#ppt_x"/>
                                          </p:val>
                                        </p:tav>
                                        <p:tav tm="100000">
                                          <p:val>
                                            <p:strVal val="#ppt_x"/>
                                          </p:val>
                                        </p:tav>
                                      </p:tavLst>
                                    </p:anim>
                                    <p:anim calcmode="lin" valueType="num">
                                      <p:cBhvr additive="base">
                                        <p:cTn id="8" dur="500" fill="hold"/>
                                        <p:tgtEl>
                                          <p:spTgt spid="2560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5606"/>
                                        </p:tgtEl>
                                        <p:attrNameLst>
                                          <p:attrName>style.visibility</p:attrName>
                                        </p:attrNameLst>
                                      </p:cBhvr>
                                      <p:to>
                                        <p:strVal val="visible"/>
                                      </p:to>
                                    </p:set>
                                    <p:anim calcmode="lin" valueType="num">
                                      <p:cBhvr additive="base">
                                        <p:cTn id="12" dur="500" fill="hold"/>
                                        <p:tgtEl>
                                          <p:spTgt spid="25606"/>
                                        </p:tgtEl>
                                        <p:attrNameLst>
                                          <p:attrName>ppt_x</p:attrName>
                                        </p:attrNameLst>
                                      </p:cBhvr>
                                      <p:tavLst>
                                        <p:tav tm="0">
                                          <p:val>
                                            <p:strVal val="#ppt_x"/>
                                          </p:val>
                                        </p:tav>
                                        <p:tav tm="100000">
                                          <p:val>
                                            <p:strVal val="#ppt_x"/>
                                          </p:val>
                                        </p:tav>
                                      </p:tavLst>
                                    </p:anim>
                                    <p:anim calcmode="lin" valueType="num">
                                      <p:cBhvr additive="base">
                                        <p:cTn id="13" dur="500" fill="hold"/>
                                        <p:tgtEl>
                                          <p:spTgt spid="256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utoUpdateAnimBg="0"/>
      <p:bldP spid="2560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23" name="Object 15">
            <a:extLst>
              <a:ext uri="{FF2B5EF4-FFF2-40B4-BE49-F238E27FC236}">
                <a16:creationId xmlns:a16="http://schemas.microsoft.com/office/drawing/2014/main" id="{2292B2DA-EEF6-4919-9151-F9DB912F6B5D}"/>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34816" name="Image" r:id="rId3" imgW="11881398" imgH="8907872" progId="Photoshop.Image.5">
                  <p:embed/>
                </p:oleObj>
              </mc:Choice>
              <mc:Fallback>
                <p:oleObj name="Image" r:id="rId3" imgW="11881398" imgH="8907872" progId="Photoshop.Image.5">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5" name="Text Box 7">
            <a:extLst>
              <a:ext uri="{FF2B5EF4-FFF2-40B4-BE49-F238E27FC236}">
                <a16:creationId xmlns:a16="http://schemas.microsoft.com/office/drawing/2014/main" id="{354F815D-EFC7-48B3-9192-3FD01D6B48AB}"/>
              </a:ext>
            </a:extLst>
          </p:cNvPr>
          <p:cNvSpPr txBox="1">
            <a:spLocks noChangeArrowheads="1"/>
          </p:cNvSpPr>
          <p:nvPr/>
        </p:nvSpPr>
        <p:spPr bwMode="auto">
          <a:xfrm>
            <a:off x="762000" y="7620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t-BR" altLang="pt-BR"/>
          </a:p>
        </p:txBody>
      </p:sp>
      <p:sp>
        <p:nvSpPr>
          <p:cNvPr id="17416" name="Text Box 8">
            <a:extLst>
              <a:ext uri="{FF2B5EF4-FFF2-40B4-BE49-F238E27FC236}">
                <a16:creationId xmlns:a16="http://schemas.microsoft.com/office/drawing/2014/main" id="{0C8AAE02-DA4F-4CD3-B824-787D56CB39DF}"/>
              </a:ext>
            </a:extLst>
          </p:cNvPr>
          <p:cNvSpPr txBox="1">
            <a:spLocks noChangeArrowheads="1"/>
          </p:cNvSpPr>
          <p:nvPr/>
        </p:nvSpPr>
        <p:spPr bwMode="auto">
          <a:xfrm>
            <a:off x="3657600" y="1752600"/>
            <a:ext cx="4953000" cy="426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05000"/>
              </a:lnSpc>
              <a:spcBef>
                <a:spcPct val="50000"/>
              </a:spcBef>
            </a:pPr>
            <a:r>
              <a:rPr lang="pt-BR" altLang="pt-BR" sz="2600" b="1">
                <a:solidFill>
                  <a:srgbClr val="FFFF00"/>
                </a:solidFill>
                <a:latin typeface="Arial Narrow" panose="020B0606020202030204" pitchFamily="34" charset="0"/>
              </a:rPr>
              <a:t>O Dr. M. G. Harding, demonstrou em sua tese doutoral de Saúde Pública que os adventistas do sétimo dia da Califórnia, que seguem os conselhos de saúde ensinados por E. G. White, têm melhor saúde que a população em geral, tendo uma média de vida de sete anos a mais. Deus continua abençoando aqueles que crêem no dom profético.</a:t>
            </a:r>
          </a:p>
        </p:txBody>
      </p:sp>
      <p:sp>
        <p:nvSpPr>
          <p:cNvPr id="17421" name="Text Box 13">
            <a:extLst>
              <a:ext uri="{FF2B5EF4-FFF2-40B4-BE49-F238E27FC236}">
                <a16:creationId xmlns:a16="http://schemas.microsoft.com/office/drawing/2014/main" id="{562B2ED9-56D3-428D-B654-51830EA92E16}"/>
              </a:ext>
            </a:extLst>
          </p:cNvPr>
          <p:cNvSpPr txBox="1">
            <a:spLocks noChangeArrowheads="1"/>
          </p:cNvSpPr>
          <p:nvPr/>
        </p:nvSpPr>
        <p:spPr bwMode="auto">
          <a:xfrm>
            <a:off x="3048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24/25</a:t>
            </a:r>
          </a:p>
        </p:txBody>
      </p:sp>
      <p:graphicFrame>
        <p:nvGraphicFramePr>
          <p:cNvPr id="17422" name="Object 14">
            <a:extLst>
              <a:ext uri="{FF2B5EF4-FFF2-40B4-BE49-F238E27FC236}">
                <a16:creationId xmlns:a16="http://schemas.microsoft.com/office/drawing/2014/main" id="{2A3FBAFF-79FD-4241-B65D-2823C605D3BA}"/>
              </a:ext>
            </a:extLst>
          </p:cNvPr>
          <p:cNvGraphicFramePr>
            <a:graphicFrameLocks noChangeAspect="1"/>
          </p:cNvGraphicFramePr>
          <p:nvPr/>
        </p:nvGraphicFramePr>
        <p:xfrm>
          <a:off x="341313" y="1981200"/>
          <a:ext cx="3163887" cy="4302125"/>
        </p:xfrm>
        <a:graphic>
          <a:graphicData uri="http://schemas.openxmlformats.org/presentationml/2006/ole">
            <mc:AlternateContent xmlns:mc="http://schemas.openxmlformats.org/markup-compatibility/2006">
              <mc:Choice xmlns:v="urn:schemas-microsoft-com:vml" Requires="v">
                <p:oleObj spid="_x0000_s34817" name="Image" r:id="rId5" imgW="4981292" imgH="6773032" progId="Photoshop.Image.5">
                  <p:embed/>
                </p:oleObj>
              </mc:Choice>
              <mc:Fallback>
                <p:oleObj name="Image" r:id="rId5" imgW="4981292" imgH="6773032" progId="Photoshop.Image.5">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313" y="1981200"/>
                        <a:ext cx="3163887" cy="4302125"/>
                      </a:xfrm>
                      <a:prstGeom prst="rect">
                        <a:avLst/>
                      </a:prstGeom>
                      <a:noFill/>
                      <a:ln w="28575">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4" name="Text Box 16">
            <a:extLst>
              <a:ext uri="{FF2B5EF4-FFF2-40B4-BE49-F238E27FC236}">
                <a16:creationId xmlns:a16="http://schemas.microsoft.com/office/drawing/2014/main" id="{24AAC326-F23D-46D6-8368-3100F8DDA049}"/>
              </a:ext>
            </a:extLst>
          </p:cNvPr>
          <p:cNvSpPr txBox="1">
            <a:spLocks noChangeArrowheads="1"/>
          </p:cNvSpPr>
          <p:nvPr/>
        </p:nvSpPr>
        <p:spPr bwMode="auto">
          <a:xfrm>
            <a:off x="1219200" y="381000"/>
            <a:ext cx="6400800" cy="1344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05000"/>
              </a:lnSpc>
              <a:spcBef>
                <a:spcPct val="50000"/>
              </a:spcBef>
            </a:pPr>
            <a:r>
              <a:rPr lang="pt-BR" altLang="pt-BR" sz="2600" b="1">
                <a:solidFill>
                  <a:srgbClr val="FFFF00"/>
                </a:solidFill>
                <a:latin typeface="Arial Narrow" panose="020B0606020202030204" pitchFamily="34" charset="0"/>
              </a:rPr>
              <a:t>Os mesmos resultados obtidos ao respeitar-se os ensinos dos profetas do AT, obtêm-se nos tempos modernos.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424"/>
                                        </p:tgtEl>
                                        <p:attrNameLst>
                                          <p:attrName>style.visibility</p:attrName>
                                        </p:attrNameLst>
                                      </p:cBhvr>
                                      <p:to>
                                        <p:strVal val="visible"/>
                                      </p:to>
                                    </p:set>
                                    <p:anim calcmode="lin" valueType="num">
                                      <p:cBhvr additive="base">
                                        <p:cTn id="7" dur="500" fill="hold"/>
                                        <p:tgtEl>
                                          <p:spTgt spid="17424"/>
                                        </p:tgtEl>
                                        <p:attrNameLst>
                                          <p:attrName>ppt_x</p:attrName>
                                        </p:attrNameLst>
                                      </p:cBhvr>
                                      <p:tavLst>
                                        <p:tav tm="0">
                                          <p:val>
                                            <p:strVal val="1+#ppt_w/2"/>
                                          </p:val>
                                        </p:tav>
                                        <p:tav tm="100000">
                                          <p:val>
                                            <p:strVal val="#ppt_x"/>
                                          </p:val>
                                        </p:tav>
                                      </p:tavLst>
                                    </p:anim>
                                    <p:anim calcmode="lin" valueType="num">
                                      <p:cBhvr additive="base">
                                        <p:cTn id="8" dur="500" fill="hold"/>
                                        <p:tgtEl>
                                          <p:spTgt spid="1742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17422"/>
                                        </p:tgtEl>
                                        <p:attrNameLst>
                                          <p:attrName>style.visibility</p:attrName>
                                        </p:attrNameLst>
                                      </p:cBhvr>
                                      <p:to>
                                        <p:strVal val="visible"/>
                                      </p:to>
                                    </p:set>
                                    <p:animEffect transition="in" filter="dissolve">
                                      <p:cBhvr>
                                        <p:cTn id="12" dur="500"/>
                                        <p:tgtEl>
                                          <p:spTgt spid="17422"/>
                                        </p:tgtEl>
                                      </p:cBhvr>
                                    </p:animEffect>
                                  </p:childTnLst>
                                </p:cTn>
                              </p:par>
                            </p:childTnLst>
                          </p:cTn>
                        </p:par>
                        <p:par>
                          <p:cTn id="13" fill="hold" nodeType="afterGroup">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7416"/>
                                        </p:tgtEl>
                                        <p:attrNameLst>
                                          <p:attrName>style.visibility</p:attrName>
                                        </p:attrNameLst>
                                      </p:cBhvr>
                                      <p:to>
                                        <p:strVal val="visible"/>
                                      </p:to>
                                    </p:set>
                                    <p:anim calcmode="lin" valueType="num">
                                      <p:cBhvr additive="base">
                                        <p:cTn id="16" dur="500" fill="hold"/>
                                        <p:tgtEl>
                                          <p:spTgt spid="17416"/>
                                        </p:tgtEl>
                                        <p:attrNameLst>
                                          <p:attrName>ppt_x</p:attrName>
                                        </p:attrNameLst>
                                      </p:cBhvr>
                                      <p:tavLst>
                                        <p:tav tm="0">
                                          <p:val>
                                            <p:strVal val="1+#ppt_w/2"/>
                                          </p:val>
                                        </p:tav>
                                        <p:tav tm="100000">
                                          <p:val>
                                            <p:strVal val="#ppt_x"/>
                                          </p:val>
                                        </p:tav>
                                      </p:tavLst>
                                    </p:anim>
                                    <p:anim calcmode="lin" valueType="num">
                                      <p:cBhvr additive="base">
                                        <p:cTn id="17"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utoUpdateAnimBg="0"/>
      <p:bldP spid="1742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A510712E-2797-4289-A872-4B292F6BA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ext Box 3">
            <a:extLst>
              <a:ext uri="{FF2B5EF4-FFF2-40B4-BE49-F238E27FC236}">
                <a16:creationId xmlns:a16="http://schemas.microsoft.com/office/drawing/2014/main" id="{DE728B15-91C0-4FB6-88F4-E97283185D23}"/>
              </a:ext>
            </a:extLst>
          </p:cNvPr>
          <p:cNvSpPr txBox="1">
            <a:spLocks noChangeArrowheads="1"/>
          </p:cNvSpPr>
          <p:nvPr/>
        </p:nvSpPr>
        <p:spPr bwMode="auto">
          <a:xfrm>
            <a:off x="1219200" y="4495800"/>
            <a:ext cx="5715000" cy="17399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600" b="1">
                <a:solidFill>
                  <a:schemeClr val="bg1"/>
                </a:solidFill>
                <a:latin typeface="Arial" panose="020B0604020202020204" pitchFamily="34" charset="0"/>
              </a:rPr>
              <a:t>O Dom de Profecia é um presente de Deus concedido à Sua Igreja.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1+#ppt_w/2"/>
                                          </p:val>
                                        </p:tav>
                                        <p:tav tm="100000">
                                          <p:val>
                                            <p:strVal val="#ppt_x"/>
                                          </p:val>
                                        </p:tav>
                                      </p:tavLst>
                                    </p:anim>
                                    <p:anim calcmode="lin" valueType="num">
                                      <p:cBhvr additive="base">
                                        <p:cTn id="8" dur="500" fill="hold"/>
                                        <p:tgtEl>
                                          <p:spTgt spid="276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2" name="Picture 8">
            <a:extLst>
              <a:ext uri="{FF2B5EF4-FFF2-40B4-BE49-F238E27FC236}">
                <a16:creationId xmlns:a16="http://schemas.microsoft.com/office/drawing/2014/main" id="{1584FB86-2554-4C4D-BC6C-C0BACE7F8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5">
            <a:extLst>
              <a:ext uri="{FF2B5EF4-FFF2-40B4-BE49-F238E27FC236}">
                <a16:creationId xmlns:a16="http://schemas.microsoft.com/office/drawing/2014/main" id="{A1126C87-1085-4873-B367-6231240DCED3}"/>
              </a:ext>
            </a:extLst>
          </p:cNvPr>
          <p:cNvSpPr txBox="1">
            <a:spLocks noChangeArrowheads="1"/>
          </p:cNvSpPr>
          <p:nvPr/>
        </p:nvSpPr>
        <p:spPr bwMode="auto">
          <a:xfrm>
            <a:off x="3657600" y="1173163"/>
            <a:ext cx="5029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sz="3200" b="1">
                <a:solidFill>
                  <a:srgbClr val="FFFF00"/>
                </a:solidFill>
                <a:latin typeface="Tahoma" panose="020B0604030504040204" pitchFamily="34" charset="0"/>
              </a:rPr>
              <a:t>Próximo estudo:</a:t>
            </a:r>
          </a:p>
        </p:txBody>
      </p:sp>
      <p:sp>
        <p:nvSpPr>
          <p:cNvPr id="26631" name="Text Box 7">
            <a:extLst>
              <a:ext uri="{FF2B5EF4-FFF2-40B4-BE49-F238E27FC236}">
                <a16:creationId xmlns:a16="http://schemas.microsoft.com/office/drawing/2014/main" id="{C61F8302-0DF6-471C-8C29-A19A68D97BEB}"/>
              </a:ext>
            </a:extLst>
          </p:cNvPr>
          <p:cNvSpPr txBox="1">
            <a:spLocks noChangeArrowheads="1"/>
          </p:cNvSpPr>
          <p:nvPr/>
        </p:nvSpPr>
        <p:spPr bwMode="auto">
          <a:xfrm>
            <a:off x="4419600" y="2743200"/>
            <a:ext cx="4419600" cy="1431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sz="4400" b="1">
                <a:solidFill>
                  <a:schemeClr val="bg1"/>
                </a:solidFill>
                <a:latin typeface="Tahoma" panose="020B0604030504040204" pitchFamily="34" charset="0"/>
              </a:rPr>
              <a:t>Uma mulher vestida de sol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1000" fill="hold"/>
                                        <p:tgtEl>
                                          <p:spTgt spid="26629"/>
                                        </p:tgtEl>
                                        <p:attrNameLst>
                                          <p:attrName>ppt_w</p:attrName>
                                        </p:attrNameLst>
                                      </p:cBhvr>
                                      <p:tavLst>
                                        <p:tav tm="0">
                                          <p:val>
                                            <p:fltVal val="0"/>
                                          </p:val>
                                        </p:tav>
                                        <p:tav tm="100000">
                                          <p:val>
                                            <p:strVal val="#ppt_w"/>
                                          </p:val>
                                        </p:tav>
                                      </p:tavLst>
                                    </p:anim>
                                    <p:anim calcmode="lin" valueType="num">
                                      <p:cBhvr>
                                        <p:cTn id="8" dur="1000" fill="hold"/>
                                        <p:tgtEl>
                                          <p:spTgt spid="26629"/>
                                        </p:tgtEl>
                                        <p:attrNameLst>
                                          <p:attrName>ppt_h</p:attrName>
                                        </p:attrNameLst>
                                      </p:cBhvr>
                                      <p:tavLst>
                                        <p:tav tm="0">
                                          <p:val>
                                            <p:fltVal val="0"/>
                                          </p:val>
                                        </p:tav>
                                        <p:tav tm="100000">
                                          <p:val>
                                            <p:strVal val="#ppt_h"/>
                                          </p:val>
                                        </p:tav>
                                      </p:tavLst>
                                    </p:anim>
                                    <p:anim calcmode="lin" valueType="num">
                                      <p:cBhvr>
                                        <p:cTn id="9" dur="1000" fill="hold"/>
                                        <p:tgtEl>
                                          <p:spTgt spid="266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62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26631"/>
                                        </p:tgtEl>
                                        <p:attrNameLst>
                                          <p:attrName>style.visibility</p:attrName>
                                        </p:attrNameLst>
                                      </p:cBhvr>
                                      <p:to>
                                        <p:strVal val="visible"/>
                                      </p:to>
                                    </p:set>
                                    <p:anim calcmode="lin" valueType="num">
                                      <p:cBhvr additive="base">
                                        <p:cTn id="14" dur="500" fill="hold"/>
                                        <p:tgtEl>
                                          <p:spTgt spid="26631"/>
                                        </p:tgtEl>
                                        <p:attrNameLst>
                                          <p:attrName>ppt_x</p:attrName>
                                        </p:attrNameLst>
                                      </p:cBhvr>
                                      <p:tavLst>
                                        <p:tav tm="0">
                                          <p:val>
                                            <p:strVal val="0-#ppt_w/2"/>
                                          </p:val>
                                        </p:tav>
                                        <p:tav tm="100000">
                                          <p:val>
                                            <p:strVal val="#ppt_x"/>
                                          </p:val>
                                        </p:tav>
                                      </p:tavLst>
                                    </p:anim>
                                    <p:anim calcmode="lin" valueType="num">
                                      <p:cBhvr additive="base">
                                        <p:cTn id="15" dur="500" fill="hold"/>
                                        <p:tgtEl>
                                          <p:spTgt spid="26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P spid="2663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4" name="Object 8">
            <a:extLst>
              <a:ext uri="{FF2B5EF4-FFF2-40B4-BE49-F238E27FC236}">
                <a16:creationId xmlns:a16="http://schemas.microsoft.com/office/drawing/2014/main" id="{C08DE9A3-B58E-4448-8E7F-50DDBA7BEA0F}"/>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4105" name="Image" r:id="rId3" imgW="11881398" imgH="8907872" progId="Photoshop.Image.5">
                  <p:embed/>
                </p:oleObj>
              </mc:Choice>
              <mc:Fallback>
                <p:oleObj name="Image" r:id="rId3" imgW="11881398" imgH="8907872" progId="Photoshop.Image.5">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4">
            <a:extLst>
              <a:ext uri="{FF2B5EF4-FFF2-40B4-BE49-F238E27FC236}">
                <a16:creationId xmlns:a16="http://schemas.microsoft.com/office/drawing/2014/main" id="{07B5EEF1-D9E5-4DA6-933D-82C977667517}"/>
              </a:ext>
            </a:extLst>
          </p:cNvPr>
          <p:cNvSpPr txBox="1">
            <a:spLocks noChangeArrowheads="1"/>
          </p:cNvSpPr>
          <p:nvPr/>
        </p:nvSpPr>
        <p:spPr bwMode="auto">
          <a:xfrm>
            <a:off x="2286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3/25</a:t>
            </a:r>
          </a:p>
        </p:txBody>
      </p:sp>
      <p:sp>
        <p:nvSpPr>
          <p:cNvPr id="4101" name="Text Box 5">
            <a:extLst>
              <a:ext uri="{FF2B5EF4-FFF2-40B4-BE49-F238E27FC236}">
                <a16:creationId xmlns:a16="http://schemas.microsoft.com/office/drawing/2014/main" id="{72981E89-DEFF-4788-A483-DAEA64320AE4}"/>
              </a:ext>
            </a:extLst>
          </p:cNvPr>
          <p:cNvSpPr txBox="1">
            <a:spLocks noChangeArrowheads="1"/>
          </p:cNvSpPr>
          <p:nvPr/>
        </p:nvSpPr>
        <p:spPr bwMode="auto">
          <a:xfrm>
            <a:off x="1143000" y="1066800"/>
            <a:ext cx="7467600" cy="4359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25000"/>
              </a:lnSpc>
              <a:spcBef>
                <a:spcPct val="50000"/>
              </a:spcBef>
            </a:pPr>
            <a:r>
              <a:rPr lang="pt-BR" altLang="pt-BR" sz="2800" b="1">
                <a:solidFill>
                  <a:srgbClr val="FFFF00"/>
                </a:solidFill>
                <a:latin typeface="Tahoma" panose="020B0604030504040204" pitchFamily="34" charset="0"/>
              </a:rPr>
              <a:t>No Apocalipse é revelado que a Igreja de Deus teria o testemunho de Jesus, que é o espírito de profecia (Apoc. 19:10). Também há referências a falsos profetas que fariam grandes sinais (Apoc. 16:13 e 14). Por isso é importante saber como distinguir entre o verdadeiro e o falso profeta.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dissolve">
                                      <p:cBhvr>
                                        <p:cTn id="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a:extLst>
              <a:ext uri="{FF2B5EF4-FFF2-40B4-BE49-F238E27FC236}">
                <a16:creationId xmlns:a16="http://schemas.microsoft.com/office/drawing/2014/main" id="{EB1E5A41-1583-4D64-88FF-CA0534B86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8" name="Text Box 8">
            <a:extLst>
              <a:ext uri="{FF2B5EF4-FFF2-40B4-BE49-F238E27FC236}">
                <a16:creationId xmlns:a16="http://schemas.microsoft.com/office/drawing/2014/main" id="{A6BCEA1A-DA5B-4625-AB84-D79E8EBEE913}"/>
              </a:ext>
            </a:extLst>
          </p:cNvPr>
          <p:cNvSpPr txBox="1">
            <a:spLocks noChangeArrowheads="1"/>
          </p:cNvSpPr>
          <p:nvPr/>
        </p:nvSpPr>
        <p:spPr bwMode="auto">
          <a:xfrm>
            <a:off x="457200" y="1828800"/>
            <a:ext cx="8153400" cy="28352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6000" b="1">
                <a:solidFill>
                  <a:schemeClr val="bg1"/>
                </a:solidFill>
                <a:latin typeface="Tahoma" panose="020B0604030504040204" pitchFamily="34" charset="0"/>
              </a:rPr>
              <a:t>COMO DEUS SE COMUNICA COM       O SER HUMANO</a:t>
            </a:r>
          </a:p>
        </p:txBody>
      </p:sp>
      <p:sp>
        <p:nvSpPr>
          <p:cNvPr id="5129" name="Text Box 9">
            <a:extLst>
              <a:ext uri="{FF2B5EF4-FFF2-40B4-BE49-F238E27FC236}">
                <a16:creationId xmlns:a16="http://schemas.microsoft.com/office/drawing/2014/main" id="{9D2E6768-B87C-4AA0-ABE7-BD94ABA69E9D}"/>
              </a:ext>
            </a:extLst>
          </p:cNvPr>
          <p:cNvSpPr txBox="1">
            <a:spLocks noChangeArrowheads="1"/>
          </p:cNvSpPr>
          <p:nvPr/>
        </p:nvSpPr>
        <p:spPr bwMode="auto">
          <a:xfrm>
            <a:off x="8153400" y="1666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4/25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dissolve">
                                      <p:cBhvr>
                                        <p:cTn id="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58" name="Object 14">
            <a:extLst>
              <a:ext uri="{FF2B5EF4-FFF2-40B4-BE49-F238E27FC236}">
                <a16:creationId xmlns:a16="http://schemas.microsoft.com/office/drawing/2014/main" id="{CF5EA258-09F5-4754-A2C1-27D93A9F757C}"/>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6159" name="Image" r:id="rId3" imgW="11881398" imgH="8907872" progId="Photoshop.Image.5">
                  <p:embed/>
                </p:oleObj>
              </mc:Choice>
              <mc:Fallback>
                <p:oleObj name="Image" r:id="rId3" imgW="11881398" imgH="8907872" progId="Photoshop.Image.5">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Text Box 5">
            <a:extLst>
              <a:ext uri="{FF2B5EF4-FFF2-40B4-BE49-F238E27FC236}">
                <a16:creationId xmlns:a16="http://schemas.microsoft.com/office/drawing/2014/main" id="{79AB31BE-2825-46BA-8AFE-633E046A27A1}"/>
              </a:ext>
            </a:extLst>
          </p:cNvPr>
          <p:cNvSpPr txBox="1">
            <a:spLocks noChangeArrowheads="1"/>
          </p:cNvSpPr>
          <p:nvPr/>
        </p:nvSpPr>
        <p:spPr bwMode="auto">
          <a:xfrm>
            <a:off x="1447800" y="457200"/>
            <a:ext cx="7467600" cy="54324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2800" b="1">
                <a:solidFill>
                  <a:srgbClr val="FFFFCC"/>
                </a:solidFill>
                <a:latin typeface="Arial Narrow" panose="020B0606020202030204" pitchFamily="34" charset="0"/>
              </a:rPr>
              <a:t>O livro do Apocalipse é um bom exemplo acerca da decisão de Deus de utilizar profetas para transmitir Suas mensagens aos seres humanos. </a:t>
            </a:r>
          </a:p>
          <a:p>
            <a:pPr>
              <a:spcBef>
                <a:spcPct val="50000"/>
              </a:spcBef>
            </a:pPr>
            <a:r>
              <a:rPr lang="pt-BR" altLang="pt-BR" sz="2800" b="1">
                <a:solidFill>
                  <a:srgbClr val="FFFFCC"/>
                </a:solidFill>
                <a:latin typeface="Arial Narrow" panose="020B0606020202030204" pitchFamily="34" charset="0"/>
              </a:rPr>
              <a:t>Amós 3:7 diz que Deus revela Sua vontade e Seus desígnios aos profetas. </a:t>
            </a:r>
          </a:p>
          <a:p>
            <a:pPr>
              <a:spcBef>
                <a:spcPct val="50000"/>
              </a:spcBef>
            </a:pPr>
            <a:r>
              <a:rPr lang="pt-BR" altLang="pt-BR" sz="2800" b="1">
                <a:solidFill>
                  <a:srgbClr val="FFFFCC"/>
                </a:solidFill>
                <a:latin typeface="Arial Narrow" panose="020B0606020202030204" pitchFamily="34" charset="0"/>
              </a:rPr>
              <a:t>Nem todos os profetas escreveram partes da Bíblia. Ex.: João Batista.</a:t>
            </a:r>
          </a:p>
          <a:p>
            <a:pPr>
              <a:spcBef>
                <a:spcPct val="50000"/>
              </a:spcBef>
            </a:pPr>
            <a:r>
              <a:rPr lang="pt-BR" altLang="pt-BR" sz="2800" b="1">
                <a:solidFill>
                  <a:srgbClr val="FFFFCC"/>
                </a:solidFill>
                <a:latin typeface="Arial Narrow" panose="020B0606020202030204" pitchFamily="34" charset="0"/>
              </a:rPr>
              <a:t>Mulheres também exerceram o dom profético.       Ex.: Ana (Luc. 2:36-38), Miriã (Êxo. 15:20), Débora (Juí. 4:4), Hulda (II Reis 22:14) e as quatro filhas       de Filipe (Atos 21:8 e 9).</a:t>
            </a:r>
          </a:p>
        </p:txBody>
      </p:sp>
      <p:sp>
        <p:nvSpPr>
          <p:cNvPr id="6152" name="Oval 8">
            <a:extLst>
              <a:ext uri="{FF2B5EF4-FFF2-40B4-BE49-F238E27FC236}">
                <a16:creationId xmlns:a16="http://schemas.microsoft.com/office/drawing/2014/main" id="{833C0CE9-B898-4900-97AB-4E84E28ED0CF}"/>
              </a:ext>
            </a:extLst>
          </p:cNvPr>
          <p:cNvSpPr>
            <a:spLocks noChangeArrowheads="1"/>
          </p:cNvSpPr>
          <p:nvPr/>
        </p:nvSpPr>
        <p:spPr bwMode="auto">
          <a:xfrm>
            <a:off x="1143000" y="609600"/>
            <a:ext cx="228600" cy="2286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pt-BR" altLang="pt-BR">
              <a:solidFill>
                <a:srgbClr val="FFCC66"/>
              </a:solidFill>
            </a:endParaRPr>
          </a:p>
        </p:txBody>
      </p:sp>
      <p:sp>
        <p:nvSpPr>
          <p:cNvPr id="6154" name="Oval 10">
            <a:extLst>
              <a:ext uri="{FF2B5EF4-FFF2-40B4-BE49-F238E27FC236}">
                <a16:creationId xmlns:a16="http://schemas.microsoft.com/office/drawing/2014/main" id="{52B856DD-0741-4AE8-BF48-AB0E3733ED8F}"/>
              </a:ext>
            </a:extLst>
          </p:cNvPr>
          <p:cNvSpPr>
            <a:spLocks noChangeArrowheads="1"/>
          </p:cNvSpPr>
          <p:nvPr/>
        </p:nvSpPr>
        <p:spPr bwMode="auto">
          <a:xfrm>
            <a:off x="1173163" y="2133600"/>
            <a:ext cx="228600" cy="2286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pt-BR" altLang="pt-BR">
              <a:solidFill>
                <a:srgbClr val="FFCC66"/>
              </a:solidFill>
            </a:endParaRPr>
          </a:p>
        </p:txBody>
      </p:sp>
      <p:sp>
        <p:nvSpPr>
          <p:cNvPr id="6155" name="Oval 11">
            <a:extLst>
              <a:ext uri="{FF2B5EF4-FFF2-40B4-BE49-F238E27FC236}">
                <a16:creationId xmlns:a16="http://schemas.microsoft.com/office/drawing/2014/main" id="{5C3A1F5F-9D90-49AD-A1EA-A9742F5145A5}"/>
              </a:ext>
            </a:extLst>
          </p:cNvPr>
          <p:cNvSpPr>
            <a:spLocks noChangeArrowheads="1"/>
          </p:cNvSpPr>
          <p:nvPr/>
        </p:nvSpPr>
        <p:spPr bwMode="auto">
          <a:xfrm>
            <a:off x="1179513" y="3182938"/>
            <a:ext cx="228600" cy="2286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pt-BR" altLang="pt-BR">
              <a:solidFill>
                <a:srgbClr val="FFCC66"/>
              </a:solidFill>
            </a:endParaRPr>
          </a:p>
        </p:txBody>
      </p:sp>
      <p:sp>
        <p:nvSpPr>
          <p:cNvPr id="6156" name="Oval 12">
            <a:extLst>
              <a:ext uri="{FF2B5EF4-FFF2-40B4-BE49-F238E27FC236}">
                <a16:creationId xmlns:a16="http://schemas.microsoft.com/office/drawing/2014/main" id="{C8995E2B-AA4C-4418-9F7E-9465E501C04F}"/>
              </a:ext>
            </a:extLst>
          </p:cNvPr>
          <p:cNvSpPr>
            <a:spLocks noChangeArrowheads="1"/>
          </p:cNvSpPr>
          <p:nvPr/>
        </p:nvSpPr>
        <p:spPr bwMode="auto">
          <a:xfrm>
            <a:off x="1185863" y="4267200"/>
            <a:ext cx="228600" cy="2286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pt-BR" altLang="pt-BR">
              <a:solidFill>
                <a:srgbClr val="FFCC66"/>
              </a:solidFill>
            </a:endParaRPr>
          </a:p>
        </p:txBody>
      </p:sp>
      <p:sp>
        <p:nvSpPr>
          <p:cNvPr id="6157" name="Text Box 13">
            <a:extLst>
              <a:ext uri="{FF2B5EF4-FFF2-40B4-BE49-F238E27FC236}">
                <a16:creationId xmlns:a16="http://schemas.microsoft.com/office/drawing/2014/main" id="{15E19D70-6FE1-4E95-9F3E-F4BCE845FBA3}"/>
              </a:ext>
            </a:extLst>
          </p:cNvPr>
          <p:cNvSpPr txBox="1">
            <a:spLocks noChangeArrowheads="1"/>
          </p:cNvSpPr>
          <p:nvPr/>
        </p:nvSpPr>
        <p:spPr bwMode="auto">
          <a:xfrm>
            <a:off x="2286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5/25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500" fill="hold"/>
                                        <p:tgtEl>
                                          <p:spTgt spid="6149"/>
                                        </p:tgtEl>
                                        <p:attrNameLst>
                                          <p:attrName>ppt_x</p:attrName>
                                        </p:attrNameLst>
                                      </p:cBhvr>
                                      <p:tavLst>
                                        <p:tav tm="0">
                                          <p:val>
                                            <p:strVal val="#ppt_x"/>
                                          </p:val>
                                        </p:tav>
                                        <p:tav tm="100000">
                                          <p:val>
                                            <p:strVal val="#ppt_x"/>
                                          </p:val>
                                        </p:tav>
                                      </p:tavLst>
                                    </p:anim>
                                    <p:anim calcmode="lin" valueType="num">
                                      <p:cBhvr>
                                        <p:cTn id="8" dur="500" fill="hold"/>
                                        <p:tgtEl>
                                          <p:spTgt spid="6149"/>
                                        </p:tgtEl>
                                        <p:attrNameLst>
                                          <p:attrName>ppt_y</p:attrName>
                                        </p:attrNameLst>
                                      </p:cBhvr>
                                      <p:tavLst>
                                        <p:tav tm="0">
                                          <p:val>
                                            <p:strVal val="#ppt_y-#ppt_h/2"/>
                                          </p:val>
                                        </p:tav>
                                        <p:tav tm="100000">
                                          <p:val>
                                            <p:strVal val="#ppt_y"/>
                                          </p:val>
                                        </p:tav>
                                      </p:tavLst>
                                    </p:anim>
                                    <p:anim calcmode="lin" valueType="num">
                                      <p:cBhvr>
                                        <p:cTn id="9" dur="500" fill="hold"/>
                                        <p:tgtEl>
                                          <p:spTgt spid="6149"/>
                                        </p:tgtEl>
                                        <p:attrNameLst>
                                          <p:attrName>ppt_w</p:attrName>
                                        </p:attrNameLst>
                                      </p:cBhvr>
                                      <p:tavLst>
                                        <p:tav tm="0">
                                          <p:val>
                                            <p:strVal val="#ppt_w"/>
                                          </p:val>
                                        </p:tav>
                                        <p:tav tm="100000">
                                          <p:val>
                                            <p:strVal val="#ppt_w"/>
                                          </p:val>
                                        </p:tav>
                                      </p:tavLst>
                                    </p:anim>
                                    <p:anim calcmode="lin" valueType="num">
                                      <p:cBhvr>
                                        <p:cTn id="10" dur="500" fill="hold"/>
                                        <p:tgtEl>
                                          <p:spTgt spid="6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a:extLst>
              <a:ext uri="{FF2B5EF4-FFF2-40B4-BE49-F238E27FC236}">
                <a16:creationId xmlns:a16="http://schemas.microsoft.com/office/drawing/2014/main" id="{BB6A5E41-49BE-4508-82B0-F77CC3F7A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 Box 5">
            <a:extLst>
              <a:ext uri="{FF2B5EF4-FFF2-40B4-BE49-F238E27FC236}">
                <a16:creationId xmlns:a16="http://schemas.microsoft.com/office/drawing/2014/main" id="{1D05B2A3-456D-47B9-A4C0-37C36DCF0CB4}"/>
              </a:ext>
            </a:extLst>
          </p:cNvPr>
          <p:cNvSpPr txBox="1">
            <a:spLocks noChangeArrowheads="1"/>
          </p:cNvSpPr>
          <p:nvPr/>
        </p:nvSpPr>
        <p:spPr bwMode="auto">
          <a:xfrm>
            <a:off x="609600" y="533400"/>
            <a:ext cx="8077200" cy="13731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2800" b="1">
                <a:solidFill>
                  <a:srgbClr val="FFFF00"/>
                </a:solidFill>
                <a:latin typeface="Tahoma" panose="020B0604030504040204" pitchFamily="34" charset="0"/>
              </a:rPr>
              <a:t>De acordo com os planos de Deus para os dias finais, haveria verdadeiros profetas entre o remanescente fiel do tempo do fim?</a:t>
            </a:r>
          </a:p>
        </p:txBody>
      </p:sp>
      <p:sp>
        <p:nvSpPr>
          <p:cNvPr id="7174" name="Text Box 6">
            <a:extLst>
              <a:ext uri="{FF2B5EF4-FFF2-40B4-BE49-F238E27FC236}">
                <a16:creationId xmlns:a16="http://schemas.microsoft.com/office/drawing/2014/main" id="{E52BA9DB-C4F6-4D27-95A7-8775D8F500CA}"/>
              </a:ext>
            </a:extLst>
          </p:cNvPr>
          <p:cNvSpPr txBox="1">
            <a:spLocks noChangeArrowheads="1"/>
          </p:cNvSpPr>
          <p:nvPr/>
        </p:nvSpPr>
        <p:spPr bwMode="auto">
          <a:xfrm>
            <a:off x="1143000" y="2057400"/>
            <a:ext cx="7620000" cy="16287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05000"/>
              </a:lnSpc>
              <a:spcBef>
                <a:spcPct val="50000"/>
              </a:spcBef>
            </a:pPr>
            <a:r>
              <a:rPr lang="pt-BR" altLang="pt-BR" b="1">
                <a:solidFill>
                  <a:schemeClr val="bg1"/>
                </a:solidFill>
                <a:latin typeface="Arial Narrow" panose="020B0606020202030204" pitchFamily="34" charset="0"/>
              </a:rPr>
              <a:t>“Mas o que ocorre é o que foi dito por intermédio do profeta Joel: E acontecerá, nos últimos dias, que derramarei do Meu Espírito sobre toda a carne; vossos filhos e vossas Filhas profetizarão” (Atos 2:17-21 e Joel 2:28-32).</a:t>
            </a:r>
          </a:p>
        </p:txBody>
      </p:sp>
      <p:sp>
        <p:nvSpPr>
          <p:cNvPr id="7176" name="Text Box 8">
            <a:extLst>
              <a:ext uri="{FF2B5EF4-FFF2-40B4-BE49-F238E27FC236}">
                <a16:creationId xmlns:a16="http://schemas.microsoft.com/office/drawing/2014/main" id="{7ACE06E3-1D68-4E94-A378-9FE12EB8ABB1}"/>
              </a:ext>
            </a:extLst>
          </p:cNvPr>
          <p:cNvSpPr txBox="1">
            <a:spLocks noChangeArrowheads="1"/>
          </p:cNvSpPr>
          <p:nvPr/>
        </p:nvSpPr>
        <p:spPr bwMode="auto">
          <a:xfrm>
            <a:off x="2286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6/25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1+#ppt_w/2"/>
                                          </p:val>
                                        </p:tav>
                                        <p:tav tm="100000">
                                          <p:val>
                                            <p:strVal val="#ppt_x"/>
                                          </p:val>
                                        </p:tav>
                                      </p:tavLst>
                                    </p:anim>
                                    <p:anim calcmode="lin" valueType="num">
                                      <p:cBhvr additive="base">
                                        <p:cTn id="8" dur="500" fill="hold"/>
                                        <p:tgtEl>
                                          <p:spTgt spid="717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174"/>
                                        </p:tgtEl>
                                        <p:attrNameLst>
                                          <p:attrName>style.visibility</p:attrName>
                                        </p:attrNameLst>
                                      </p:cBhvr>
                                      <p:to>
                                        <p:strVal val="visible"/>
                                      </p:to>
                                    </p:set>
                                    <p:anim calcmode="lin" valueType="num">
                                      <p:cBhvr additive="base">
                                        <p:cTn id="12" dur="500" fill="hold"/>
                                        <p:tgtEl>
                                          <p:spTgt spid="7174"/>
                                        </p:tgtEl>
                                        <p:attrNameLst>
                                          <p:attrName>ppt_x</p:attrName>
                                        </p:attrNameLst>
                                      </p:cBhvr>
                                      <p:tavLst>
                                        <p:tav tm="0">
                                          <p:val>
                                            <p:strVal val="#ppt_x"/>
                                          </p:val>
                                        </p:tav>
                                        <p:tav tm="100000">
                                          <p:val>
                                            <p:strVal val="#ppt_x"/>
                                          </p:val>
                                        </p:tav>
                                      </p:tavLst>
                                    </p:anim>
                                    <p:anim calcmode="lin" valueType="num">
                                      <p:cBhvr additive="base">
                                        <p:cTn id="13" dur="500" fill="hold"/>
                                        <p:tgtEl>
                                          <p:spTgt spid="71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utoUpdateAnimBg="0"/>
      <p:bldP spid="717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0" name="Picture 12">
            <a:extLst>
              <a:ext uri="{FF2B5EF4-FFF2-40B4-BE49-F238E27FC236}">
                <a16:creationId xmlns:a16="http://schemas.microsoft.com/office/drawing/2014/main" id="{E2E02C14-6D56-4A29-8982-E49B7BBF8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8" name="Text Box 10">
            <a:extLst>
              <a:ext uri="{FF2B5EF4-FFF2-40B4-BE49-F238E27FC236}">
                <a16:creationId xmlns:a16="http://schemas.microsoft.com/office/drawing/2014/main" id="{3D42957B-8257-493C-8372-954B74228867}"/>
              </a:ext>
            </a:extLst>
          </p:cNvPr>
          <p:cNvSpPr txBox="1">
            <a:spLocks noChangeArrowheads="1"/>
          </p:cNvSpPr>
          <p:nvPr/>
        </p:nvSpPr>
        <p:spPr bwMode="auto">
          <a:xfrm>
            <a:off x="381000" y="1828800"/>
            <a:ext cx="8153400" cy="2530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8000" b="1">
                <a:solidFill>
                  <a:schemeClr val="bg1"/>
                </a:solidFill>
                <a:latin typeface="Tahoma" panose="020B0604030504040204" pitchFamily="34" charset="0"/>
              </a:rPr>
              <a:t>OS DONS ESPIRITUAIS</a:t>
            </a:r>
          </a:p>
        </p:txBody>
      </p:sp>
      <p:sp>
        <p:nvSpPr>
          <p:cNvPr id="12299" name="Text Box 11">
            <a:extLst>
              <a:ext uri="{FF2B5EF4-FFF2-40B4-BE49-F238E27FC236}">
                <a16:creationId xmlns:a16="http://schemas.microsoft.com/office/drawing/2014/main" id="{4B3A8BAB-47A8-4D0D-B587-E872992E7A67}"/>
              </a:ext>
            </a:extLst>
          </p:cNvPr>
          <p:cNvSpPr txBox="1">
            <a:spLocks noChangeArrowheads="1"/>
          </p:cNvSpPr>
          <p:nvPr/>
        </p:nvSpPr>
        <p:spPr bwMode="auto">
          <a:xfrm>
            <a:off x="8153400" y="1666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7/25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298"/>
                                        </p:tgtEl>
                                        <p:attrNameLst>
                                          <p:attrName>style.visibility</p:attrName>
                                        </p:attrNameLst>
                                      </p:cBhvr>
                                      <p:to>
                                        <p:strVal val="visible"/>
                                      </p:to>
                                    </p:set>
                                    <p:animEffect transition="in" filter="dissolve">
                                      <p:cBhvr>
                                        <p:cTn id="7"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02" name="Object 10">
            <a:extLst>
              <a:ext uri="{FF2B5EF4-FFF2-40B4-BE49-F238E27FC236}">
                <a16:creationId xmlns:a16="http://schemas.microsoft.com/office/drawing/2014/main" id="{62D4A933-EE53-43E0-8108-CDB0761F18CE}"/>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8203" name="Image" r:id="rId3" imgW="11881398" imgH="8907872" progId="Photoshop.Image.5">
                  <p:embed/>
                </p:oleObj>
              </mc:Choice>
              <mc:Fallback>
                <p:oleObj name="Image" r:id="rId3" imgW="11881398" imgH="8907872" progId="Photoshop.Image.5">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8" name="Text Box 6">
            <a:extLst>
              <a:ext uri="{FF2B5EF4-FFF2-40B4-BE49-F238E27FC236}">
                <a16:creationId xmlns:a16="http://schemas.microsoft.com/office/drawing/2014/main" id="{1CAFDE2E-9517-462A-A2FD-2A7BAEC235E6}"/>
              </a:ext>
            </a:extLst>
          </p:cNvPr>
          <p:cNvSpPr txBox="1">
            <a:spLocks noChangeArrowheads="1"/>
          </p:cNvSpPr>
          <p:nvPr/>
        </p:nvSpPr>
        <p:spPr bwMode="auto">
          <a:xfrm>
            <a:off x="1219200" y="304800"/>
            <a:ext cx="7620000" cy="1698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10000"/>
              </a:lnSpc>
              <a:spcBef>
                <a:spcPct val="50000"/>
              </a:spcBef>
            </a:pPr>
            <a:r>
              <a:rPr lang="pt-BR" altLang="pt-BR" b="1">
                <a:solidFill>
                  <a:srgbClr val="FFFF00"/>
                </a:solidFill>
                <a:latin typeface="Tahoma" panose="020B0604030504040204" pitchFamily="34" charset="0"/>
              </a:rPr>
              <a:t>A Bíblia diz que quando nosso Senhor Jesus Cristo ascendeu aos Céus “concedeu dons aos homens” (Efés. 4:8). Quais são alguns dons que Ele concedeu à Sua Igreja?</a:t>
            </a:r>
          </a:p>
        </p:txBody>
      </p:sp>
      <p:sp>
        <p:nvSpPr>
          <p:cNvPr id="8199" name="Text Box 7">
            <a:extLst>
              <a:ext uri="{FF2B5EF4-FFF2-40B4-BE49-F238E27FC236}">
                <a16:creationId xmlns:a16="http://schemas.microsoft.com/office/drawing/2014/main" id="{F12CB82A-D445-43CE-934B-D3D0D085640C}"/>
              </a:ext>
            </a:extLst>
          </p:cNvPr>
          <p:cNvSpPr txBox="1">
            <a:spLocks noChangeArrowheads="1"/>
          </p:cNvSpPr>
          <p:nvPr/>
        </p:nvSpPr>
        <p:spPr bwMode="auto">
          <a:xfrm>
            <a:off x="990600" y="2362200"/>
            <a:ext cx="2438400" cy="3317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b="1">
                <a:solidFill>
                  <a:schemeClr val="bg1"/>
                </a:solidFill>
                <a:latin typeface="Arial Narrow" panose="020B0606020202030204" pitchFamily="34" charset="0"/>
              </a:rPr>
              <a:t>“Uns para apóstolos, outros para profetas, outros para evangelistas,             e outros para pastores e mestres”         </a:t>
            </a:r>
            <a:r>
              <a:rPr lang="pt-BR" altLang="pt-BR" sz="2000" b="1">
                <a:solidFill>
                  <a:schemeClr val="bg1"/>
                </a:solidFill>
                <a:latin typeface="Arial Narrow" panose="020B0606020202030204" pitchFamily="34" charset="0"/>
              </a:rPr>
              <a:t>(Efésios 4:1 e 12).</a:t>
            </a:r>
          </a:p>
        </p:txBody>
      </p:sp>
      <p:pic>
        <p:nvPicPr>
          <p:cNvPr id="8200" name="Picture 8">
            <a:extLst>
              <a:ext uri="{FF2B5EF4-FFF2-40B4-BE49-F238E27FC236}">
                <a16:creationId xmlns:a16="http://schemas.microsoft.com/office/drawing/2014/main" id="{C39A2553-4A6D-48C5-86A0-A532E2D91F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547938"/>
            <a:ext cx="5638800" cy="3852862"/>
          </a:xfrm>
          <a:prstGeom prst="rect">
            <a:avLst/>
          </a:prstGeom>
          <a:solidFill>
            <a:srgbClr val="FFCC99"/>
          </a:solidFill>
          <a:ln w="2857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1" name="Text Box 9">
            <a:extLst>
              <a:ext uri="{FF2B5EF4-FFF2-40B4-BE49-F238E27FC236}">
                <a16:creationId xmlns:a16="http://schemas.microsoft.com/office/drawing/2014/main" id="{13105042-F699-473B-98BC-EBDA666ECE86}"/>
              </a:ext>
            </a:extLst>
          </p:cNvPr>
          <p:cNvSpPr txBox="1">
            <a:spLocks noChangeArrowheads="1"/>
          </p:cNvSpPr>
          <p:nvPr/>
        </p:nvSpPr>
        <p:spPr bwMode="auto">
          <a:xfrm>
            <a:off x="2286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8/25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1+#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7" presetClass="entr" presetSubtype="2" fill="hold" nodeType="afterEffect">
                                  <p:stCondLst>
                                    <p:cond delay="0"/>
                                  </p:stCondLst>
                                  <p:childTnLst>
                                    <p:set>
                                      <p:cBhvr>
                                        <p:cTn id="11" dur="1" fill="hold">
                                          <p:stCondLst>
                                            <p:cond delay="0"/>
                                          </p:stCondLst>
                                        </p:cTn>
                                        <p:tgtEl>
                                          <p:spTgt spid="8200"/>
                                        </p:tgtEl>
                                        <p:attrNameLst>
                                          <p:attrName>style.visibility</p:attrName>
                                        </p:attrNameLst>
                                      </p:cBhvr>
                                      <p:to>
                                        <p:strVal val="visible"/>
                                      </p:to>
                                    </p:set>
                                    <p:anim calcmode="lin" valueType="num">
                                      <p:cBhvr>
                                        <p:cTn id="12" dur="500" fill="hold"/>
                                        <p:tgtEl>
                                          <p:spTgt spid="8200"/>
                                        </p:tgtEl>
                                        <p:attrNameLst>
                                          <p:attrName>ppt_x</p:attrName>
                                        </p:attrNameLst>
                                      </p:cBhvr>
                                      <p:tavLst>
                                        <p:tav tm="0">
                                          <p:val>
                                            <p:strVal val="#ppt_x+#ppt_w/2"/>
                                          </p:val>
                                        </p:tav>
                                        <p:tav tm="100000">
                                          <p:val>
                                            <p:strVal val="#ppt_x"/>
                                          </p:val>
                                        </p:tav>
                                      </p:tavLst>
                                    </p:anim>
                                    <p:anim calcmode="lin" valueType="num">
                                      <p:cBhvr>
                                        <p:cTn id="13" dur="500" fill="hold"/>
                                        <p:tgtEl>
                                          <p:spTgt spid="8200"/>
                                        </p:tgtEl>
                                        <p:attrNameLst>
                                          <p:attrName>ppt_y</p:attrName>
                                        </p:attrNameLst>
                                      </p:cBhvr>
                                      <p:tavLst>
                                        <p:tav tm="0">
                                          <p:val>
                                            <p:strVal val="#ppt_y"/>
                                          </p:val>
                                        </p:tav>
                                        <p:tav tm="100000">
                                          <p:val>
                                            <p:strVal val="#ppt_y"/>
                                          </p:val>
                                        </p:tav>
                                      </p:tavLst>
                                    </p:anim>
                                    <p:anim calcmode="lin" valueType="num">
                                      <p:cBhvr>
                                        <p:cTn id="14" dur="500" fill="hold"/>
                                        <p:tgtEl>
                                          <p:spTgt spid="8200"/>
                                        </p:tgtEl>
                                        <p:attrNameLst>
                                          <p:attrName>ppt_w</p:attrName>
                                        </p:attrNameLst>
                                      </p:cBhvr>
                                      <p:tavLst>
                                        <p:tav tm="0">
                                          <p:val>
                                            <p:fltVal val="0"/>
                                          </p:val>
                                        </p:tav>
                                        <p:tav tm="100000">
                                          <p:val>
                                            <p:strVal val="#ppt_w"/>
                                          </p:val>
                                        </p:tav>
                                      </p:tavLst>
                                    </p:anim>
                                    <p:anim calcmode="lin" valueType="num">
                                      <p:cBhvr>
                                        <p:cTn id="15" dur="500" fill="hold"/>
                                        <p:tgtEl>
                                          <p:spTgt spid="820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8199"/>
                                        </p:tgtEl>
                                        <p:attrNameLst>
                                          <p:attrName>style.visibility</p:attrName>
                                        </p:attrNameLst>
                                      </p:cBhvr>
                                      <p:to>
                                        <p:strVal val="visible"/>
                                      </p:to>
                                    </p:set>
                                    <p:anim calcmode="lin" valueType="num">
                                      <p:cBhvr additive="base">
                                        <p:cTn id="19" dur="500" fill="hold"/>
                                        <p:tgtEl>
                                          <p:spTgt spid="8199"/>
                                        </p:tgtEl>
                                        <p:attrNameLst>
                                          <p:attrName>ppt_x</p:attrName>
                                        </p:attrNameLst>
                                      </p:cBhvr>
                                      <p:tavLst>
                                        <p:tav tm="0">
                                          <p:val>
                                            <p:strVal val="0-#ppt_w/2"/>
                                          </p:val>
                                        </p:tav>
                                        <p:tav tm="100000">
                                          <p:val>
                                            <p:strVal val="#ppt_x"/>
                                          </p:val>
                                        </p:tav>
                                      </p:tavLst>
                                    </p:anim>
                                    <p:anim calcmode="lin" valueType="num">
                                      <p:cBhvr additive="base">
                                        <p:cTn id="20" dur="500" fill="hold"/>
                                        <p:tgtEl>
                                          <p:spTgt spid="81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819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20" name="Object 8">
            <a:extLst>
              <a:ext uri="{FF2B5EF4-FFF2-40B4-BE49-F238E27FC236}">
                <a16:creationId xmlns:a16="http://schemas.microsoft.com/office/drawing/2014/main" id="{2B33D180-29DA-417A-9181-53076D4465C4}"/>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13321" name="Image" r:id="rId3" imgW="11881398" imgH="8907872" progId="Photoshop.Image.5">
                  <p:embed/>
                </p:oleObj>
              </mc:Choice>
              <mc:Fallback>
                <p:oleObj name="Image" r:id="rId3" imgW="11881398" imgH="8907872" progId="Photoshop.Image.5">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7" name="Text Box 5">
            <a:extLst>
              <a:ext uri="{FF2B5EF4-FFF2-40B4-BE49-F238E27FC236}">
                <a16:creationId xmlns:a16="http://schemas.microsoft.com/office/drawing/2014/main" id="{614B4D6F-13BE-4A18-8B56-61843165D622}"/>
              </a:ext>
            </a:extLst>
          </p:cNvPr>
          <p:cNvSpPr txBox="1">
            <a:spLocks noChangeArrowheads="1"/>
          </p:cNvSpPr>
          <p:nvPr/>
        </p:nvSpPr>
        <p:spPr bwMode="auto">
          <a:xfrm>
            <a:off x="4724400" y="457200"/>
            <a:ext cx="3429000" cy="53133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10000"/>
              </a:lnSpc>
              <a:spcBef>
                <a:spcPct val="50000"/>
              </a:spcBef>
            </a:pPr>
            <a:r>
              <a:rPr lang="pt-BR" altLang="pt-BR" b="1">
                <a:solidFill>
                  <a:srgbClr val="FFFF00"/>
                </a:solidFill>
                <a:latin typeface="Tahoma" panose="020B0604030504040204" pitchFamily="34" charset="0"/>
              </a:rPr>
              <a:t>Em Efésios 4:12 e 13 é dito que Deus concede os dons        do Espírito a fim        de aperfeiçoar os santos, ou seja,          a Igreja, para a edificação do corpo de Cristo, até que todos cheguemos à unidade da fé e do conhecimento do Filho de Deus.</a:t>
            </a:r>
          </a:p>
        </p:txBody>
      </p:sp>
      <p:pic>
        <p:nvPicPr>
          <p:cNvPr id="13318" name="Picture 6">
            <a:extLst>
              <a:ext uri="{FF2B5EF4-FFF2-40B4-BE49-F238E27FC236}">
                <a16:creationId xmlns:a16="http://schemas.microsoft.com/office/drawing/2014/main" id="{33CB5B47-D341-45BF-AD3B-1CE68A2CB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7200"/>
            <a:ext cx="3983038" cy="6019800"/>
          </a:xfrm>
          <a:prstGeom prst="rect">
            <a:avLst/>
          </a:prstGeom>
          <a:noFill/>
          <a:ln w="28575">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3317"/>
                                        </p:tgtEl>
                                        <p:attrNameLst>
                                          <p:attrName>style.visibility</p:attrName>
                                        </p:attrNameLst>
                                      </p:cBhvr>
                                      <p:to>
                                        <p:strVal val="visible"/>
                                      </p:to>
                                    </p:set>
                                    <p:anim calcmode="lin" valueType="num">
                                      <p:cBhvr additive="base">
                                        <p:cTn id="12" dur="500" fill="hold"/>
                                        <p:tgtEl>
                                          <p:spTgt spid="13317"/>
                                        </p:tgtEl>
                                        <p:attrNameLst>
                                          <p:attrName>ppt_x</p:attrName>
                                        </p:attrNameLst>
                                      </p:cBhvr>
                                      <p:tavLst>
                                        <p:tav tm="0">
                                          <p:val>
                                            <p:strVal val="1+#ppt_w/2"/>
                                          </p:val>
                                        </p:tav>
                                        <p:tav tm="100000">
                                          <p:val>
                                            <p:strVal val="#ppt_x"/>
                                          </p:val>
                                        </p:tav>
                                      </p:tavLst>
                                    </p:anim>
                                    <p:anim calcmode="lin" valueType="num">
                                      <p:cBhvr additive="base">
                                        <p:cTn id="13" dur="500" fill="hold"/>
                                        <p:tgtEl>
                                          <p:spTgt spid="13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Lst>
  </p:timing>
</p:sld>
</file>

<file path=ppt/theme/theme1.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1134</Words>
  <Application>Microsoft Office PowerPoint</Application>
  <PresentationFormat>Apresentação na tela (4:3)</PresentationFormat>
  <Paragraphs>94</Paragraphs>
  <Slides>26</Slides>
  <Notes>2</Notes>
  <HiddenSlides>0</HiddenSlides>
  <MMClips>0</MMClips>
  <ScaleCrop>false</ScaleCrop>
  <HeadingPairs>
    <vt:vector size="8" baseType="variant">
      <vt:variant>
        <vt:lpstr>Fontes usadas</vt:lpstr>
      </vt:variant>
      <vt:variant>
        <vt:i4>4</vt:i4>
      </vt:variant>
      <vt:variant>
        <vt:lpstr>Tema</vt:lpstr>
      </vt:variant>
      <vt:variant>
        <vt:i4>1</vt:i4>
      </vt:variant>
      <vt:variant>
        <vt:lpstr>Servidores OLE inseridos</vt:lpstr>
      </vt:variant>
      <vt:variant>
        <vt:i4>1</vt:i4>
      </vt:variant>
      <vt:variant>
        <vt:lpstr>Títulos de slides</vt:lpstr>
      </vt:variant>
      <vt:variant>
        <vt:i4>26</vt:i4>
      </vt:variant>
    </vt:vector>
  </HeadingPairs>
  <TitlesOfParts>
    <vt:vector size="32" baseType="lpstr">
      <vt:lpstr>Times New Roman</vt:lpstr>
      <vt:lpstr>Tahoma</vt:lpstr>
      <vt:lpstr>Arial Narrow</vt:lpstr>
      <vt:lpstr>Arial</vt:lpstr>
      <vt:lpstr>Tema do Office</vt:lpstr>
      <vt:lpstr>Adobe Photoshop Image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CPB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 </dc:title>
  <dc:subject>REVELAÇÕES DO APOCALIPSE-MICHELSON BORGES</dc:subject>
  <dc:creator>Michelson Borges; Casa Publicadora</dc:creator>
  <cp:keywords>www.4tons.com.br</cp:keywords>
  <dc:description>COMÉRCIO PROIBIDO. USO PESSOAL</dc:description>
  <cp:lastModifiedBy>UCB - Marcelo Augusto de Carvalho</cp:lastModifiedBy>
  <cp:revision>23</cp:revision>
  <dcterms:created xsi:type="dcterms:W3CDTF">2002-07-17T11:20:39Z</dcterms:created>
  <dcterms:modified xsi:type="dcterms:W3CDTF">2021-01-08T06:53:37Z</dcterms:modified>
  <cp:category>EVANGELISMO</cp:category>
</cp:coreProperties>
</file>