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66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85E83-E5F6-45EB-BF90-5C8B289AD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76365E-D4F5-40D1-B1EE-9F225F3E0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D2F9A3-9FF9-45A6-B1B9-0BB0C540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61ABB6-A3FA-482D-A622-9274F474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A0A4DD-B18D-446C-B6B2-E6C40A11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818D8-6B0C-42FF-BA3B-CD78BEDEA18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796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FDDA9-4DFC-4045-903D-596F0AE7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45686D-2B65-448C-917C-144B2AB9F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FFCB11-EEC8-476A-B3DA-2275F668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CEE45E-37C6-4658-820B-591F78103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97C304-11DF-43A8-A744-C7FD7C8B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E7644-B9EE-40C2-80C7-3BDAFF81D5F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1732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395AF9-CD33-4FEA-A675-98791EC26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635E655-6996-4ABE-B438-00D937D14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6957D1-B09F-48F5-9B3A-50459D5C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F4C737-DD0F-47BB-838C-C1283595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1C9F27-C05D-476F-94DD-745ADED6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C9BCC-FC45-4C74-BDF8-18513B0A6C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254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EF4ED-23EB-4257-A8DE-AB6D7B00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2B941C-7577-41F6-A16F-26EEEA4CD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F8F88E-D5B8-43AA-BED3-027B959D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01EB65-5FCA-4D43-A29C-B204A0778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A40FD0-A5F6-49A0-9B97-9C03E9DFF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F4D14-E67B-4CB6-9E1E-262F2D7DE4E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394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98175-6734-4F88-8234-95413731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CDB415-0188-4840-985E-4AA46BD2F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4EF049-930E-48BA-9B83-0DDDB78F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DB760D-99FE-4058-BC75-62944AA9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745DD-9699-4491-BE28-41F7CF01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37161-CFF5-4818-A448-995B625A1E0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221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C89ED-7A6C-4BFC-9FC1-223C863E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A31E99-99DF-4D86-B0A9-AA7989F11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64FFF3-F5FD-4E9F-A3F3-585B8CB49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9FED6B-3107-4BD4-9755-6E1C2F7BC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4C4048-1F99-4823-9DB9-1B2371C5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0F5887-B203-4542-A23B-6BF41CCB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7187E-DEE6-40DB-A953-FE37E0FE80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775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1527D-7B83-4D00-8E87-A4C28C0C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3E31C6-44FD-4647-9D46-70C66BB77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02AAC4C-5C22-467A-BAC1-8CAC80ADE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E8C5A9F-0A65-4549-814C-874308889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83BBC6-83E9-4808-A0B7-980FD777F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02CAAD6-EEDB-4475-BF80-0BAFA84C5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8F82794-26AC-416C-B558-C05C9460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EF69316-4728-492A-A35D-3D063D0F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14FFB-42D4-4AAE-80E3-3BD27F389FF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023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FC592-5951-4E0F-9F55-1D15025C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EAE04F7-50BF-4CFD-B2D2-B32A0B1E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164C68-42C4-4794-A32C-90C41B0C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C325743-AC51-4FF3-81DF-317A8737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ADA5E-A3E0-4458-A878-A2AD909272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329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A700D2-1B59-4A9A-86B7-FE2BD1A47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A493BE-01C1-4EF8-996C-A6532B9A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03A8ED-5475-4EFD-8B46-DC06F8F4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460CE-117A-47D4-8459-0A9EDD99143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273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45D19-DCD5-48FA-8A00-DDBE180E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9FD96C-B3E8-4B8B-B925-C7D73E09C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DB626F8-6374-4C95-93FB-6BFADBE5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9B1F1DF-C266-4B9E-86E1-4D6267847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1C49F-5FF3-4FEA-AB95-DCC952D8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BA9F95-008C-458F-8806-AE9D6001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EF4E0-A58B-4EB5-B718-BEBA5A220F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860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874B7-04B8-445C-B7D0-F17D8E4A4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05E410C-2CA5-4695-BD4B-F72F7521D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BC6C3C-4052-4D72-B05C-A6D9AB2CA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2C0D38-56A2-4608-A09E-45A8C507D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541E065-DA32-48AA-8189-3091E7D5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9833FB-BE77-4524-8D44-58CDCA83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78C6D-6D38-40BE-847C-6361E230D8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340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5C7FF2-6524-46BA-8211-430E3E2636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3E3E1A0-78E5-4FEF-8232-0DF58A265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3792C23-A96D-4C9F-8684-634DAD14CC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D493FA-2671-4E84-9260-BD1F7843B6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33DF7DC-03C1-457F-B51B-6BD8BFAE26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A25476-CA78-4C5F-A58F-C96F41F7E56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>
            <a:extLst>
              <a:ext uri="{FF2B5EF4-FFF2-40B4-BE49-F238E27FC236}">
                <a16:creationId xmlns:a16="http://schemas.microsoft.com/office/drawing/2014/main" id="{351C04DB-97D8-4D9F-8006-B20AADAA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Text Box 6">
            <a:extLst>
              <a:ext uri="{FF2B5EF4-FFF2-40B4-BE49-F238E27FC236}">
                <a16:creationId xmlns:a16="http://schemas.microsoft.com/office/drawing/2014/main" id="{D01218D6-B446-4B48-9923-B0F4F149F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362200"/>
            <a:ext cx="41910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400" b="1">
                <a:solidFill>
                  <a:schemeClr val="bg1"/>
                </a:solidFill>
                <a:latin typeface="Tahoma" panose="020B0604030504040204" pitchFamily="34" charset="0"/>
              </a:rPr>
              <a:t>Uma mulher vestida de sol</a:t>
            </a: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2BAA3A07-D0B6-4DDE-A675-E739B9E70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81000"/>
            <a:ext cx="46482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D2A38469-29EA-4199-8C31-A0B04924F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867400"/>
            <a:ext cx="25908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utoUpdateAnimBg="0"/>
      <p:bldP spid="2055" grpId="0" autoUpdateAnimBg="0"/>
      <p:bldP spid="205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>
            <a:extLst>
              <a:ext uri="{FF2B5EF4-FFF2-40B4-BE49-F238E27FC236}">
                <a16:creationId xmlns:a16="http://schemas.microsoft.com/office/drawing/2014/main" id="{399DF5EC-0D04-4252-8021-0A1735824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6372F81F-0EBF-45BE-94FF-D40489E6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143000"/>
            <a:ext cx="6705600" cy="4702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rgbClr val="FFFF00"/>
                </a:solidFill>
                <a:latin typeface="Tahoma" panose="020B0604030504040204" pitchFamily="34" charset="0"/>
              </a:rPr>
              <a:t>Satanás utiliza instrumentos. No Éden ele usou a serpente. Paulo diz que o diabo se transforma em “anjo de luz”     (II Cor. 11:13-15). Ele usou Herodes que governava por conta de Roma, para tentar matar a Jesus tão logo Ele nasceu em Belém (Mat. 2:1-18). Satanás planejou destruir a Cristo e a igreja primitiva por meio de Roma pagã, pelo que este dragão também a representa como instrumento de Satanás.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670C7B76-A5BD-4170-A31E-B493B2312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>
            <a:extLst>
              <a:ext uri="{FF2B5EF4-FFF2-40B4-BE49-F238E27FC236}">
                <a16:creationId xmlns:a16="http://schemas.microsoft.com/office/drawing/2014/main" id="{D2E7F0F5-13F7-44CC-B81E-63D27097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Text Box 7">
            <a:extLst>
              <a:ext uri="{FF2B5EF4-FFF2-40B4-BE49-F238E27FC236}">
                <a16:creationId xmlns:a16="http://schemas.microsoft.com/office/drawing/2014/main" id="{E319A082-C2E7-4352-BBBC-CA5A86B0A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153400" cy="3749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000" b="1">
                <a:solidFill>
                  <a:schemeClr val="bg1"/>
                </a:solidFill>
                <a:latin typeface="Tahoma" panose="020B0604030504040204" pitchFamily="34" charset="0"/>
              </a:rPr>
              <a:t>O DRAGÃO PERSEGUE                A IGREJA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7C2F487E-8E51-4511-A684-A652E3892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11/24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>
            <a:extLst>
              <a:ext uri="{FF2B5EF4-FFF2-40B4-BE49-F238E27FC236}">
                <a16:creationId xmlns:a16="http://schemas.microsoft.com/office/drawing/2014/main" id="{B92FB1B3-E9B5-4746-9078-6F4847CA4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C705C3C8-B173-44AE-8A16-3EFC0EC4E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6200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Como Satanás não pôde destruir a Jesus enquanto esteve na Terra, que fez contra a Igreja e o que ela fez?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92497546-7C5E-4B8F-9F2A-595862107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3962400" cy="3492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“Perseguiu a mulher que dera à luz o Filho varão” (Apocalipse 12:13). A mulher, porém, fugiu para o deserto... durante mil duzentos e sessenta dias” (Apocalipse 12:6). 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D0278E21-3708-4025-941D-FE1ADA63B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  <p:bldP spid="1331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4">
            <a:extLst>
              <a:ext uri="{FF2B5EF4-FFF2-40B4-BE49-F238E27FC236}">
                <a16:creationId xmlns:a16="http://schemas.microsoft.com/office/drawing/2014/main" id="{45D99732-2E41-4D29-8568-1631AF57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Text Box 7">
            <a:extLst>
              <a:ext uri="{FF2B5EF4-FFF2-40B4-BE49-F238E27FC236}">
                <a16:creationId xmlns:a16="http://schemas.microsoft.com/office/drawing/2014/main" id="{566172E1-2E2E-46E6-8A36-6C29B965C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7575"/>
            <a:ext cx="7696200" cy="1216025"/>
          </a:xfrm>
          <a:prstGeom prst="rect">
            <a:avLst/>
          </a:prstGeom>
          <a:solidFill>
            <a:schemeClr val="tx2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Assim como mar representa multidões (Apoc. 12:6), deserto significa lugares despovoados e secretos. Os fiéis de Cristo não poderiam se reunir publicamente, pois seriam mortos.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4FE200FE-1C2A-478A-B1F1-1A7AE1EFE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744788"/>
            <a:ext cx="22098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538</a:t>
            </a:r>
          </a:p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Edito de Justiniano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7F8B3704-C9DE-4DBD-B23D-51FB01E59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744788"/>
            <a:ext cx="22098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1798</a:t>
            </a:r>
          </a:p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Napoleão anula o Edito</a:t>
            </a:r>
          </a:p>
        </p:txBody>
      </p:sp>
      <p:sp>
        <p:nvSpPr>
          <p:cNvPr id="14346" name="Line 10">
            <a:extLst>
              <a:ext uri="{FF2B5EF4-FFF2-40B4-BE49-F238E27FC236}">
                <a16:creationId xmlns:a16="http://schemas.microsoft.com/office/drawing/2014/main" id="{2B7E6D27-07DD-4029-A297-6EB695544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2325" y="2971800"/>
            <a:ext cx="48768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9F417D46-E39B-4B46-8F36-FEBA106BE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516188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Arial Narrow" panose="020B0606020202030204" pitchFamily="34" charset="0"/>
              </a:rPr>
              <a:t>1.260 dias proféticos</a:t>
            </a: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5A1EE790-13FA-4032-8EE8-480939A85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648200"/>
            <a:ext cx="6629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As igrejas que funcionavam abertamente durante esse período não podem ser verdadeiras, segundo a profecia.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C308CEFE-C76D-4FE6-9DFE-116789A42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 autoUpdateAnimBg="0"/>
      <p:bldP spid="14344" grpId="0" autoUpdateAnimBg="0"/>
      <p:bldP spid="14345" grpId="0" autoUpdateAnimBg="0"/>
      <p:bldP spid="14347" grpId="0" autoUpdateAnimBg="0"/>
      <p:bldP spid="1434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>
            <a:extLst>
              <a:ext uri="{FF2B5EF4-FFF2-40B4-BE49-F238E27FC236}">
                <a16:creationId xmlns:a16="http://schemas.microsoft.com/office/drawing/2014/main" id="{5EF4F837-A017-4A1E-98A9-F3FE6F2C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Text Box 7">
            <a:extLst>
              <a:ext uri="{FF2B5EF4-FFF2-40B4-BE49-F238E27FC236}">
                <a16:creationId xmlns:a16="http://schemas.microsoft.com/office/drawing/2014/main" id="{A23E5B8D-7176-40CB-8772-C7F8204FF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8153400" cy="41179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O DRAGÃO PESEGUE O REMANESCENTE FIEL               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D89BCD58-0FAF-4EE5-909B-6FA2205D3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14/24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95" name="Object 11">
            <a:extLst>
              <a:ext uri="{FF2B5EF4-FFF2-40B4-BE49-F238E27FC236}">
                <a16:creationId xmlns:a16="http://schemas.microsoft.com/office/drawing/2014/main" id="{75DE0DC5-4277-491E-8F81-E87A268470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>
            <a:extLst>
              <a:ext uri="{FF2B5EF4-FFF2-40B4-BE49-F238E27FC236}">
                <a16:creationId xmlns:a16="http://schemas.microsoft.com/office/drawing/2014/main" id="{C45F0C1D-80B2-4800-A9BA-16875C288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3400"/>
            <a:ext cx="5181600" cy="1768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rgbClr val="FFFF00"/>
                </a:solidFill>
                <a:latin typeface="Tahoma" panose="020B0604030504040204" pitchFamily="34" charset="0"/>
              </a:rPr>
              <a:t>Quais são as características básicas do remanescente fiel que permanece como descendência da igreja pura?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F3C0D008-2211-468C-9A33-E761394DC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450" y="2514600"/>
            <a:ext cx="5715000" cy="1901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“Aqui está a perseverança dos santos, os que </a:t>
            </a:r>
            <a:r>
              <a:rPr lang="pt-BR" altLang="pt-BR" sz="2700" b="1">
                <a:solidFill>
                  <a:srgbClr val="FFFF00"/>
                </a:solidFill>
                <a:latin typeface="Arial Narrow" panose="020B0606020202030204" pitchFamily="34" charset="0"/>
              </a:rPr>
              <a:t>guardam os mandamentos de Deus</a:t>
            </a: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 e têm o </a:t>
            </a:r>
            <a:r>
              <a:rPr lang="pt-BR" altLang="pt-BR" sz="2700" b="1">
                <a:solidFill>
                  <a:srgbClr val="FFFF00"/>
                </a:solidFill>
                <a:latin typeface="Arial Narrow" panose="020B0606020202030204" pitchFamily="34" charset="0"/>
              </a:rPr>
              <a:t>testemunho de Jesus</a:t>
            </a: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” (Apocalipse 12:17).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792CD252-33F7-40D0-8773-4343A3593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48200"/>
            <a:ext cx="5715000" cy="996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“...o testemunho de Jesus é o Espírito    de profecia” (Apocalipse 19:10).</a:t>
            </a:r>
          </a:p>
        </p:txBody>
      </p:sp>
      <p:pic>
        <p:nvPicPr>
          <p:cNvPr id="16393" name="Picture 9">
            <a:extLst>
              <a:ext uri="{FF2B5EF4-FFF2-40B4-BE49-F238E27FC236}">
                <a16:creationId xmlns:a16="http://schemas.microsoft.com/office/drawing/2014/main" id="{9C14AA75-2F5F-487D-A4AE-89CBE0F0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2503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4" name="Text Box 10">
            <a:extLst>
              <a:ext uri="{FF2B5EF4-FFF2-40B4-BE49-F238E27FC236}">
                <a16:creationId xmlns:a16="http://schemas.microsoft.com/office/drawing/2014/main" id="{372FB99C-4EA0-485C-84E6-F08B53BF5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utoUpdateAnimBg="0"/>
      <p:bldP spid="16389" grpId="0" autoUpdateAnimBg="0"/>
      <p:bldP spid="1639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9" name="Object 11">
            <a:extLst>
              <a:ext uri="{FF2B5EF4-FFF2-40B4-BE49-F238E27FC236}">
                <a16:creationId xmlns:a16="http://schemas.microsoft.com/office/drawing/2014/main" id="{AC1846B6-7BE7-4A44-9729-5738527273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Text Box 8">
            <a:extLst>
              <a:ext uri="{FF2B5EF4-FFF2-40B4-BE49-F238E27FC236}">
                <a16:creationId xmlns:a16="http://schemas.microsoft.com/office/drawing/2014/main" id="{35642829-0F26-4715-B1C9-0A0C7F90C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71450"/>
            <a:ext cx="7924800" cy="318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O remanescente fiel deve ser fiel. O que você diria      se sua esposa lhe dissesse: “Vou ser fiel a você de domingo à sexta-feira, mas no sábado serei infiel.”?      A igreja (mulher profética) deve ser fiel em tudo, pois guarda os mandamentos de Deus. Se não guardar, por exemplo, o sábado, parece-se mais com                   a mulher infiel ou prostituta de Apocalipse 17.</a:t>
            </a:r>
          </a:p>
        </p:txBody>
      </p:sp>
      <p:pic>
        <p:nvPicPr>
          <p:cNvPr id="17417" name="Picture 9">
            <a:extLst>
              <a:ext uri="{FF2B5EF4-FFF2-40B4-BE49-F238E27FC236}">
                <a16:creationId xmlns:a16="http://schemas.microsoft.com/office/drawing/2014/main" id="{58BA1C23-4525-41D5-BCE7-22B186A3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24250"/>
            <a:ext cx="4343400" cy="32575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8" name="Text Box 10">
            <a:extLst>
              <a:ext uri="{FF2B5EF4-FFF2-40B4-BE49-F238E27FC236}">
                <a16:creationId xmlns:a16="http://schemas.microsoft.com/office/drawing/2014/main" id="{8C9CE87E-5491-43CB-87FE-979789E8E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>
            <a:extLst>
              <a:ext uri="{FF2B5EF4-FFF2-40B4-BE49-F238E27FC236}">
                <a16:creationId xmlns:a16="http://schemas.microsoft.com/office/drawing/2014/main" id="{C9FDBCD9-06DC-45CD-87B3-D8E4462C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1F06099B-C8C4-4958-966E-58E354BD9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33400"/>
            <a:ext cx="4572000" cy="5737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Bef>
                <a:spcPct val="50000"/>
              </a:spcBef>
            </a:pPr>
            <a:r>
              <a:rPr lang="pt-BR" altLang="pt-BR" sz="2300" b="1">
                <a:solidFill>
                  <a:srgbClr val="FFFF00"/>
                </a:solidFill>
                <a:latin typeface="Tahoma" panose="020B0604030504040204" pitchFamily="34" charset="0"/>
              </a:rPr>
              <a:t>“Por que Me chamais Senhor, Senhor, e não fazeis o que vos mando?” (Luc. 6:46). “Ora, sabemos que O conhecemos por isto: se guardamos os Seus mandamentos. Aquele que diz: Eu O conheço, e não guarda os mandamentos, é mentiroso, e nele não está a verdade” (I João 2:3 e 4). “Porque este é o amor de Deus, que guardemos os Seus mandamentos” (João 5:3).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2D1C0775-3BBB-4A51-A440-B2A3A1996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>
            <a:extLst>
              <a:ext uri="{FF2B5EF4-FFF2-40B4-BE49-F238E27FC236}">
                <a16:creationId xmlns:a16="http://schemas.microsoft.com/office/drawing/2014/main" id="{93A89659-8172-4BC8-B0A0-6D8CF0A3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34D37A4B-AD84-4CC6-A56A-0FD163CC4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81200"/>
            <a:ext cx="4114800" cy="191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Qual é o segredo da vitória do remanescente que guarda os mandamentos de Deus e tem o dom de profecia?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59FB8EA1-722E-44D5-BBFF-A02BBABC3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600575"/>
            <a:ext cx="3581400" cy="1828800"/>
          </a:xfrm>
          <a:prstGeom prst="rect">
            <a:avLst/>
          </a:prstGeom>
          <a:solidFill>
            <a:schemeClr val="tx2"/>
          </a:solidFill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“Eles, pois, o venceram por causa do sangue   do Cordeiro”        (Apocalipse 12:11).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3C2A0BEA-1708-4F62-AB96-7CA490B28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5" name="Picture 15">
            <a:extLst>
              <a:ext uri="{FF2B5EF4-FFF2-40B4-BE49-F238E27FC236}">
                <a16:creationId xmlns:a16="http://schemas.microsoft.com/office/drawing/2014/main" id="{9D63E319-C0DC-4BA0-A6A3-272C4F24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2" name="Text Box 12">
            <a:extLst>
              <a:ext uri="{FF2B5EF4-FFF2-40B4-BE49-F238E27FC236}">
                <a16:creationId xmlns:a16="http://schemas.microsoft.com/office/drawing/2014/main" id="{C2859453-6C87-44D7-86EA-C53957CE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8153400" cy="17367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5400" b="1">
                <a:solidFill>
                  <a:schemeClr val="bg1"/>
                </a:solidFill>
                <a:latin typeface="Tahoma" panose="020B0604030504040204" pitchFamily="34" charset="0"/>
              </a:rPr>
              <a:t>IDENTIFICANDO          A IGREJA DE DEUS               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91C0571E-30BD-44C6-8176-F377BFEC4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19/24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366F39F-6A1D-4505-9426-24424CB65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AA0CEC2D-5B08-4F2F-853A-DC1D9E455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93663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000">
                <a:solidFill>
                  <a:schemeClr val="bg1"/>
                </a:solidFill>
              </a:rPr>
              <a:t>2/x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40EFA1B-3EFC-4C90-BCBE-2B8DECB8D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CB4BE7D-E59F-49B3-931E-FD44473B1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757774D2-4045-46D0-8E9A-7089A51F6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288EF80C-2C47-439E-9126-C9695C165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09600"/>
            <a:ext cx="3124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16</a:t>
            </a: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D69636C8-0440-40E0-BB67-ECBCAA03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A2C6A5A5-1628-4C57-9CF7-69AB3DDD4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DF7CF6DD-B91C-4458-95EB-DD1F4EFD5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87DB2784-E9AB-4EDE-A599-29537B5B3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BE45420A-43D5-4FB5-8E49-7FC194113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0F7D48E6-E554-4967-8386-8A7085069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1295400"/>
            <a:ext cx="54102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b="1">
                <a:latin typeface="Tahoma" panose="020B0604030504040204" pitchFamily="34" charset="0"/>
              </a:rPr>
              <a:t>1.</a:t>
            </a:r>
            <a:r>
              <a:rPr lang="pt-BR" altLang="pt-BR" sz="2200">
                <a:latin typeface="Tahoma" panose="020B0604030504040204" pitchFamily="34" charset="0"/>
              </a:rPr>
              <a:t> O profeta Joel predisse que no tempo do fim, Deus derramaria Seu Espírito e se manifestaria o dom de profecia.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964FC40C-2566-4537-B3AE-F498B9236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2378075"/>
            <a:ext cx="51054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b="1">
                <a:latin typeface="Tahoma" panose="020B0604030504040204" pitchFamily="34" charset="0"/>
              </a:rPr>
              <a:t>2.</a:t>
            </a:r>
            <a:r>
              <a:rPr lang="pt-BR" altLang="pt-BR" sz="2200">
                <a:latin typeface="Tahoma" panose="020B0604030504040204" pitchFamily="34" charset="0"/>
              </a:rPr>
              <a:t> O Apocalipse diz que quem respeita as palavras da profecia divina será bem-aventurado.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8AC4FF8E-1873-41BA-96BD-38AFA1E75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3505200"/>
            <a:ext cx="510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b="1">
                <a:latin typeface="Tahoma" panose="020B0604030504040204" pitchFamily="34" charset="0"/>
              </a:rPr>
              <a:t>3.</a:t>
            </a:r>
            <a:r>
              <a:rPr lang="pt-BR" altLang="pt-BR" sz="2200">
                <a:latin typeface="Tahoma" panose="020B0604030504040204" pitchFamily="34" charset="0"/>
              </a:rPr>
              <a:t> Depois que se terminou de escrever a Bíblia não haveria mais profetas.</a:t>
            </a:r>
          </a:p>
        </p:txBody>
      </p:sp>
      <p:sp>
        <p:nvSpPr>
          <p:cNvPr id="3088" name="Text Box 16">
            <a:extLst>
              <a:ext uri="{FF2B5EF4-FFF2-40B4-BE49-F238E27FC236}">
                <a16:creationId xmlns:a16="http://schemas.microsoft.com/office/drawing/2014/main" id="{AE3B9817-F24F-4979-9C4C-A12F89EAA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332288"/>
            <a:ext cx="5462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b="1">
                <a:latin typeface="Tahoma" panose="020B0604030504040204" pitchFamily="34" charset="0"/>
              </a:rPr>
              <a:t>4.</a:t>
            </a:r>
            <a:r>
              <a:rPr lang="pt-BR" altLang="pt-BR" sz="2200">
                <a:latin typeface="Tahoma" panose="020B0604030504040204" pitchFamily="34" charset="0"/>
              </a:rPr>
              <a:t> Os milagres são a prova definitiva de que um profeta não é verdadeiro.</a:t>
            </a:r>
          </a:p>
        </p:txBody>
      </p:sp>
      <p:sp>
        <p:nvSpPr>
          <p:cNvPr id="3089" name="Text Box 17">
            <a:extLst>
              <a:ext uri="{FF2B5EF4-FFF2-40B4-BE49-F238E27FC236}">
                <a16:creationId xmlns:a16="http://schemas.microsoft.com/office/drawing/2014/main" id="{9B777D09-B193-4FEF-9E7C-CA85B50F5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51054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 b="1">
                <a:latin typeface="Tahoma" panose="020B0604030504040204" pitchFamily="34" charset="0"/>
              </a:rPr>
              <a:t>5.</a:t>
            </a:r>
            <a:r>
              <a:rPr lang="pt-BR" altLang="pt-BR" sz="2200">
                <a:latin typeface="Tahoma" panose="020B0604030504040204" pitchFamily="34" charset="0"/>
              </a:rPr>
              <a:t> Deus fala por meio da bola de cristal, pela palma da mão e métodos semelhantes.</a:t>
            </a:r>
          </a:p>
        </p:txBody>
      </p:sp>
      <p:sp>
        <p:nvSpPr>
          <p:cNvPr id="3090" name="Text Box 18">
            <a:extLst>
              <a:ext uri="{FF2B5EF4-FFF2-40B4-BE49-F238E27FC236}">
                <a16:creationId xmlns:a16="http://schemas.microsoft.com/office/drawing/2014/main" id="{6BB56180-C480-4BA5-9B1A-D9AFF187E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091" name="Text Box 19">
            <a:extLst>
              <a:ext uri="{FF2B5EF4-FFF2-40B4-BE49-F238E27FC236}">
                <a16:creationId xmlns:a16="http://schemas.microsoft.com/office/drawing/2014/main" id="{5D2FB1D2-DE2C-47C1-A216-DA6514776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2590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092" name="Text Box 20">
            <a:extLst>
              <a:ext uri="{FF2B5EF4-FFF2-40B4-BE49-F238E27FC236}">
                <a16:creationId xmlns:a16="http://schemas.microsoft.com/office/drawing/2014/main" id="{7FB952DA-352D-4DD6-ABDC-DD49AE111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34750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093" name="Text Box 21">
            <a:extLst>
              <a:ext uri="{FF2B5EF4-FFF2-40B4-BE49-F238E27FC236}">
                <a16:creationId xmlns:a16="http://schemas.microsoft.com/office/drawing/2014/main" id="{3E6A4353-27D0-4FEA-9675-17746A870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45100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094" name="Text Box 22">
            <a:extLst>
              <a:ext uri="{FF2B5EF4-FFF2-40B4-BE49-F238E27FC236}">
                <a16:creationId xmlns:a16="http://schemas.microsoft.com/office/drawing/2014/main" id="{BFB6955F-506D-4884-8EDE-508CE727B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5292725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utoUpdateAnimBg="0"/>
      <p:bldP spid="3086" grpId="0" autoUpdateAnimBg="0"/>
      <p:bldP spid="3087" grpId="0" autoUpdateAnimBg="0"/>
      <p:bldP spid="3088" grpId="0" autoUpdateAnimBg="0"/>
      <p:bldP spid="3089" grpId="0" autoUpdateAnimBg="0"/>
      <p:bldP spid="3090" grpId="0" autoUpdateAnimBg="0"/>
      <p:bldP spid="3091" grpId="0" autoUpdateAnimBg="0"/>
      <p:bldP spid="3092" grpId="0" autoUpdateAnimBg="0"/>
      <p:bldP spid="3093" grpId="0" autoUpdateAnimBg="0"/>
      <p:bldP spid="309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9" name="Object 15">
            <a:extLst>
              <a:ext uri="{FF2B5EF4-FFF2-40B4-BE49-F238E27FC236}">
                <a16:creationId xmlns:a16="http://schemas.microsoft.com/office/drawing/2014/main" id="{28BC9577-5D96-41B7-B145-8F0ECFFBD1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Text Box 9">
            <a:extLst>
              <a:ext uri="{FF2B5EF4-FFF2-40B4-BE49-F238E27FC236}">
                <a16:creationId xmlns:a16="http://schemas.microsoft.com/office/drawing/2014/main" id="{13D0A6E9-93CB-40DE-976B-A8713F70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"/>
            <a:ext cx="7620000" cy="1552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Resumindo o que foi investigado nos últimos estudos e neste, quais são as características principais da verdadeira Igreja de Cristo              do tempo do fim (o remanescente fiel)?</a:t>
            </a: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617B406E-EEB3-4957-A63C-413C42363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7620000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Tahoma" panose="020B0604030504040204" pitchFamily="34" charset="0"/>
              </a:rPr>
              <a:t>1.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Surgiria como organização depois da era do deserto, ou seja, depois de 1798 (Apoc. 12:6 e 14).</a:t>
            </a:r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id="{B7168D48-C79E-4C4B-A6E1-5F59683B6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48000"/>
            <a:ext cx="7620000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Tahoma" panose="020B0604030504040204" pitchFamily="34" charset="0"/>
              </a:rPr>
              <a:t>2.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Surgiria do movimento de 1844 (Dan. 8:12-14).</a:t>
            </a: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id="{F3016AEB-2E35-45A2-B767-F3A59F91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717925"/>
            <a:ext cx="7620000" cy="1235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Tahoma" panose="020B0604030504040204" pitchFamily="34" charset="0"/>
              </a:rPr>
              <a:t>3.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Surgiria como resultado do desapontamento de 1844 predito em Apocalipse 10, assim como a igreja primitiva surgiu do desapontamento da cruz (Apoc. 10).</a:t>
            </a:r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id="{60B7661D-5C19-4D81-9CB7-67CF1D0FD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148263"/>
            <a:ext cx="7620000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Tahoma" panose="020B0604030504040204" pitchFamily="34" charset="0"/>
              </a:rPr>
              <a:t>4.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Manteria as verdades apostólicas como estão                  na Bíblia porque teria a “fé de Jesus” (Apoc. 14:12).</a:t>
            </a:r>
          </a:p>
        </p:txBody>
      </p:sp>
      <p:sp>
        <p:nvSpPr>
          <p:cNvPr id="21518" name="Text Box 14">
            <a:extLst>
              <a:ext uri="{FF2B5EF4-FFF2-40B4-BE49-F238E27FC236}">
                <a16:creationId xmlns:a16="http://schemas.microsoft.com/office/drawing/2014/main" id="{756C5080-99DA-4364-9AC6-9C1614162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utoUpdateAnimBg="0"/>
      <p:bldP spid="21514" grpId="0" autoUpdateAnimBg="0"/>
      <p:bldP spid="21515" grpId="0" autoUpdateAnimBg="0"/>
      <p:bldP spid="21516" grpId="0" autoUpdateAnimBg="0"/>
      <p:bldP spid="2151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43" name="Object 15">
            <a:extLst>
              <a:ext uri="{FF2B5EF4-FFF2-40B4-BE49-F238E27FC236}">
                <a16:creationId xmlns:a16="http://schemas.microsoft.com/office/drawing/2014/main" id="{26824CDD-FD82-4955-99F6-F5CA855241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6">
            <a:extLst>
              <a:ext uri="{FF2B5EF4-FFF2-40B4-BE49-F238E27FC236}">
                <a16:creationId xmlns:a16="http://schemas.microsoft.com/office/drawing/2014/main" id="{90EE5C11-67CD-4614-83BE-B0C609757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7620000" cy="1235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Tahoma" panose="020B0604030504040204" pitchFamily="34" charset="0"/>
              </a:rPr>
              <a:t>5.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Guardaria os mandamentos de Deus, inclusive o quarto, que ordena repousar no sábado (Apoc. 12:17; 14:12;          Êxo. 20:3-17).</a:t>
            </a:r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id="{5568539D-369D-4A4E-9890-5C0528D56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893888"/>
            <a:ext cx="7620000" cy="47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Tahoma" panose="020B0604030504040204" pitchFamily="34" charset="0"/>
              </a:rPr>
              <a:t>6.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Teria o Espírito de Profecia (Apoc. 12:17; 19:10).</a:t>
            </a: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8362F792-A5C0-4CF8-8E4C-04E0FCBC9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97150"/>
            <a:ext cx="7620000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Tahoma" panose="020B0604030504040204" pitchFamily="34" charset="0"/>
              </a:rPr>
              <a:t>7.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Pregaria as três mensagens angélicas do tempo do fim (Apoc. 14:6-12).</a:t>
            </a:r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9F42BB56-8EEE-4CC7-9CB2-7409D9D0E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722688"/>
            <a:ext cx="7620000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Tahoma" panose="020B0604030504040204" pitchFamily="34" charset="0"/>
              </a:rPr>
              <a:t>8.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Seria um movimento mundial, pregando a toda nação, tribo, língua e povo (Apoc. 10:11).</a:t>
            </a: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id="{DB481614-9070-4FC8-A0E9-D61A92DE2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808538"/>
            <a:ext cx="7620000" cy="1235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FFFFCC"/>
                </a:solidFill>
                <a:latin typeface="Tahoma" panose="020B0604030504040204" pitchFamily="34" charset="0"/>
              </a:rPr>
              <a:t>9.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Ensinaria que a salvação é conseguida somente pela      fé em Cristo Jesus, pois pregaria o evangelho eterno           (Apoc. 14:6; 1:5).</a:t>
            </a:r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id="{54D2405B-D6B4-4FB0-B254-A64126D9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utoUpdateAnimBg="0"/>
      <p:bldP spid="22538" grpId="0" autoUpdateAnimBg="0"/>
      <p:bldP spid="22539" grpId="0" autoUpdateAnimBg="0"/>
      <p:bldP spid="22540" grpId="0" autoUpdateAnimBg="0"/>
      <p:bldP spid="22541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66" name="Object 14">
            <a:extLst>
              <a:ext uri="{FF2B5EF4-FFF2-40B4-BE49-F238E27FC236}">
                <a16:creationId xmlns:a16="http://schemas.microsoft.com/office/drawing/2014/main" id="{B659E8F0-1408-4591-A4EC-CA1C28EAE8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2" name="Text Box 10">
            <a:extLst>
              <a:ext uri="{FF2B5EF4-FFF2-40B4-BE49-F238E27FC236}">
                <a16:creationId xmlns:a16="http://schemas.microsoft.com/office/drawing/2014/main" id="{8E8F21DE-6D75-48FA-B633-8633480DC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87338"/>
            <a:ext cx="7162800" cy="1933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300" b="1">
                <a:solidFill>
                  <a:srgbClr val="FFFF00"/>
                </a:solidFill>
                <a:latin typeface="Tahoma" panose="020B0604030504040204" pitchFamily="34" charset="0"/>
              </a:rPr>
              <a:t>Devemos respeitar todas as igrejas e reconhecer que há pessoas sinceras em todas elas, mas a única denominação religiosa que preenche todos os requisitos bíblicos é               a Igreja Adventista do Sétimo Dia.</a:t>
            </a:r>
          </a:p>
        </p:txBody>
      </p:sp>
      <p:pic>
        <p:nvPicPr>
          <p:cNvPr id="23563" name="Picture 11">
            <a:extLst>
              <a:ext uri="{FF2B5EF4-FFF2-40B4-BE49-F238E27FC236}">
                <a16:creationId xmlns:a16="http://schemas.microsoft.com/office/drawing/2014/main" id="{5F1690EF-140F-4734-B065-47E3981E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850"/>
            <a:ext cx="9144000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4" name="Text Box 12">
            <a:extLst>
              <a:ext uri="{FF2B5EF4-FFF2-40B4-BE49-F238E27FC236}">
                <a16:creationId xmlns:a16="http://schemas.microsoft.com/office/drawing/2014/main" id="{26160ACE-B9FC-4579-995A-B3E13EDF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22/24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>
            <a:extLst>
              <a:ext uri="{FF2B5EF4-FFF2-40B4-BE49-F238E27FC236}">
                <a16:creationId xmlns:a16="http://schemas.microsoft.com/office/drawing/2014/main" id="{299EC41E-03BD-4CEE-8598-70668A4E3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82548A85-44FA-4698-8A5E-6CABED2F1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5791200" cy="191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Qual é a vontade de nosso Senhor Jesus Cristo e qual o conselho de Pedro para aqueles que neste momento não são membros               da Igreja verdadeira?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C4997C90-51A2-4422-ABDA-350B51ED2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05075"/>
            <a:ext cx="4800600" cy="4092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“Ainda tenho outras ovelhas, não deste aprisco; a Mim Me convém conduzi-las...” (João 10:16). “...e perguntaram a Pedro e aos demais apóstolos: Que faremos irmãos? Respondeu-lhes Pedro: Arrependei-vos e cada um de vós seja batizado em nome de Jesus Cristo para remissão dos vossos pecados...” (Atos 2:37 e 38).</a:t>
            </a: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CCBCF7B6-C5B6-433D-A0F8-F81A3BB0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23/24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  <p:bldP spid="2560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2" name="Object 8">
            <a:extLst>
              <a:ext uri="{FF2B5EF4-FFF2-40B4-BE49-F238E27FC236}">
                <a16:creationId xmlns:a16="http://schemas.microsoft.com/office/drawing/2014/main" id="{ED04EF1B-CC42-43A1-BD22-6611E92F52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4">
            <a:extLst>
              <a:ext uri="{FF2B5EF4-FFF2-40B4-BE49-F238E27FC236}">
                <a16:creationId xmlns:a16="http://schemas.microsoft.com/office/drawing/2014/main" id="{6B1CE26C-1648-444F-A655-88976539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39838"/>
            <a:ext cx="50292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pic>
        <p:nvPicPr>
          <p:cNvPr id="26631" name="Picture 7">
            <a:extLst>
              <a:ext uri="{FF2B5EF4-FFF2-40B4-BE49-F238E27FC236}">
                <a16:creationId xmlns:a16="http://schemas.microsoft.com/office/drawing/2014/main" id="{D9B6AA70-1EDD-46B2-9BFF-5499FE47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6477000" cy="48577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A719C6CC-29F0-4324-A0DE-A690E21E4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889500"/>
            <a:ext cx="5943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latin typeface="Tahoma" panose="020B0604030504040204" pitchFamily="34" charset="0"/>
              </a:rPr>
              <a:t>A besta de            Apocalipse 13                     e o 666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  <p:bldP spid="2663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EA502415-66CD-4C0F-BA89-2A45C153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Text Box 5">
            <a:extLst>
              <a:ext uri="{FF2B5EF4-FFF2-40B4-BE49-F238E27FC236}">
                <a16:creationId xmlns:a16="http://schemas.microsoft.com/office/drawing/2014/main" id="{32D20331-B12F-4718-9AA4-2438FEB49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914400"/>
            <a:ext cx="4994275" cy="5016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Um dos símbolos bíblicos para o remanescente fiel   é a esposa (Efés. 5:22 e 23). Em Apocalipse 12 uma mulher virtuosa          é símbolo da igreja verdadeira. Assim como   há uma só fé verdadeira (Efés. 4:5), a Bíblia se refere à igreja verdadeira no singular.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D2C53D4C-B23A-4794-A22C-D56ECF821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0"/>
            <a:ext cx="2505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Text Box 9">
            <a:extLst>
              <a:ext uri="{FF2B5EF4-FFF2-40B4-BE49-F238E27FC236}">
                <a16:creationId xmlns:a16="http://schemas.microsoft.com/office/drawing/2014/main" id="{1B7FBF89-ECBA-41AF-A41C-3E0D8C672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>
            <a:extLst>
              <a:ext uri="{FF2B5EF4-FFF2-40B4-BE49-F238E27FC236}">
                <a16:creationId xmlns:a16="http://schemas.microsoft.com/office/drawing/2014/main" id="{08053A12-DDE8-4165-BC8F-D37090C4B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Text Box 7">
            <a:extLst>
              <a:ext uri="{FF2B5EF4-FFF2-40B4-BE49-F238E27FC236}">
                <a16:creationId xmlns:a16="http://schemas.microsoft.com/office/drawing/2014/main" id="{65616741-7BD1-4FB4-BB6E-9395E1DFC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8153400" cy="2530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000" b="1">
                <a:solidFill>
                  <a:schemeClr val="bg1"/>
                </a:solidFill>
                <a:latin typeface="Tahoma" panose="020B0604030504040204" pitchFamily="34" charset="0"/>
              </a:rPr>
              <a:t>O SÍMBOLO              DA IGREJA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2C2AFEBF-07B4-4577-A90C-96601B313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id="{E3B40AA4-D9DF-4CFF-9941-03A09471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0D3F32F8-5514-4B28-878E-E379F966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44196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Que grande sinal celeste João viu?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54AC83E3-972A-4DB3-AD03-C5F8C6C0F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14600"/>
            <a:ext cx="3124200" cy="2711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“...uma mulher vestida de sol, com as lua debaixo dos pés e uma coroa de doze estrelas na cabeça” (Apocalipse 12:1).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32827840-07A8-4411-A4B2-D583CE5EC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  <p:bldP spid="614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>
            <a:extLst>
              <a:ext uri="{FF2B5EF4-FFF2-40B4-BE49-F238E27FC236}">
                <a16:creationId xmlns:a16="http://schemas.microsoft.com/office/drawing/2014/main" id="{D8EBABA6-BB40-49F8-8B9D-73040BB8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Text Box 7">
            <a:extLst>
              <a:ext uri="{FF2B5EF4-FFF2-40B4-BE49-F238E27FC236}">
                <a16:creationId xmlns:a16="http://schemas.microsoft.com/office/drawing/2014/main" id="{5627F84E-6F6D-4E97-82F5-F7794E3EE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33400"/>
            <a:ext cx="4114800" cy="6116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A mulher representa         a igreja verdadeira           (II Cor. 11:2). O Sol representa a Cristo     (Sal. 84:11). A Lua, que reflete a luz do Sol, poderia ser o sistema de sacrifícios do Antigo Testamento que refletia a obra de Jesus. A mulher aqui representa, portanto, a igreja antes e depois da cruz. As 12 estrelas representam          os apóstolos.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4E7D864F-73B6-4C4F-BF1E-5903EE4CD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>
            <a:extLst>
              <a:ext uri="{FF2B5EF4-FFF2-40B4-BE49-F238E27FC236}">
                <a16:creationId xmlns:a16="http://schemas.microsoft.com/office/drawing/2014/main" id="{A5EB0CCE-7FCA-4912-AD42-42EE35AF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B4825D28-0910-480D-B78C-4858897B7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28625"/>
            <a:ext cx="7620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Em certo momento da profecia,                  o que acontece com a Igreja?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7BAA5ABE-F492-4704-884C-A0825F91A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47800"/>
            <a:ext cx="4114800" cy="2378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“Nasceu-lhe pois, um Filho varão, que há de reger todas as nações, com cetro de ferro.          E o seu Filho foi arrebatado para Deus até o Seu trono” (Apocalipse 12:5).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32EF5F81-DA11-4A37-90E9-72CAC192E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4117975"/>
            <a:ext cx="3810000" cy="2311400"/>
          </a:xfrm>
          <a:prstGeom prst="rect">
            <a:avLst/>
          </a:prstGeom>
          <a:solidFill>
            <a:schemeClr val="tx2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O Messias estava prometido   à Igreja desde os dias do Antigo Testamento. No Salmo 2:7-9 é profetizado que Ele haveria de reger as nações com vara de ferro.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0C6D2BF4-40AB-49A3-9226-8A788373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  <p:bldP spid="8197" grpId="0" autoUpdateAnimBg="0"/>
      <p:bldP spid="8199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333ACA83-2E62-42BE-A46E-0FFE8750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Text Box 7">
            <a:extLst>
              <a:ext uri="{FF2B5EF4-FFF2-40B4-BE49-F238E27FC236}">
                <a16:creationId xmlns:a16="http://schemas.microsoft.com/office/drawing/2014/main" id="{08C00B75-8246-4976-A067-9212AEFC8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8153400" cy="3111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O GRANDE DRAGÃO VERMELHO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906D10B4-EE3A-4E64-875C-FEFB6919F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66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>
            <a:extLst>
              <a:ext uri="{FF2B5EF4-FFF2-40B4-BE49-F238E27FC236}">
                <a16:creationId xmlns:a16="http://schemas.microsoft.com/office/drawing/2014/main" id="{1D77EB2C-8E0F-41FB-A845-6EC1712B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ACD376CD-BADA-49B3-BA32-7E7FB0FC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28600"/>
            <a:ext cx="4876800" cy="2441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A quem representa o dragão vermelho de Apocalipse 12, e o que     ele tentou fazer com                 o menino Jesus?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99325BE7-8C03-4A5E-BEE6-DD308F2A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41950"/>
            <a:ext cx="6858000" cy="1216025"/>
          </a:xfrm>
          <a:prstGeom prst="rect">
            <a:avLst/>
          </a:prstGeom>
          <a:solidFill>
            <a:schemeClr val="tx2"/>
          </a:solidFill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“Satanás... se deteve em frente da mulher que estava para dar à luz, a fim de devorar o Filho quando nascesse” (Apocalipse 12:9 e 4).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8D80FAE7-07C5-450F-9C53-FDEB11676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nimBg="1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1269</Words>
  <Application>Microsoft Office PowerPoint</Application>
  <PresentationFormat>Apresentação na tela (4:3)</PresentationFormat>
  <Paragraphs>84</Paragraphs>
  <Slides>24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Times New Roman</vt:lpstr>
      <vt:lpstr>Tahoma</vt:lpstr>
      <vt:lpstr>Arial Narrow</vt:lpstr>
      <vt:lpstr>Tema do Office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CPB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Borges; Casa Publicadora</dc:creator>
  <cp:keywords>www.4tons.com.br</cp:keywords>
  <dc:description>COMÉRCIO PROIBIDO. USO PESSOAL</dc:description>
  <cp:lastModifiedBy>UCB - Marcelo Augusto de Carvalho</cp:lastModifiedBy>
  <cp:revision>15</cp:revision>
  <dcterms:created xsi:type="dcterms:W3CDTF">2002-10-14T16:12:37Z</dcterms:created>
  <dcterms:modified xsi:type="dcterms:W3CDTF">2021-01-08T06:53:52Z</dcterms:modified>
  <cp:category>EVANGELISMO</cp:category>
</cp:coreProperties>
</file>