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72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A96513-A39D-48CC-A290-6A72F6DCD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C64904-3C93-4B5C-8239-FDAA5D309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95D444-5564-4F7B-95B0-07F0783C1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533EAE-E0B4-490A-B50F-5A9BA6EC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971F28-1A42-4B73-B1C9-86780C51C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0A119-2A70-4692-A1CE-36B614A4235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58889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86943-93DA-4A41-96DD-74D5B4DA7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B32CC13-FE54-466E-8A11-3F059BF64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44D23A-7FEF-4228-80B2-CCBAEC453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1F2757-F3BD-4407-A154-DFDA46C52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629E82-6DE3-4D52-BE41-C6925B065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DE53A-E44B-467B-882B-C2E893E6A01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53780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D23DB2-9BCA-468D-8FF7-EE6C43B9A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CE62D96-69C5-4A6E-869D-4B2A97DC3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9859C9-55DC-49FE-80D1-A71B139D9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C1555A-CDFC-4A4B-8156-10CDF0191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8433C8-ED08-4311-999C-E2F851EF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D4E54D-404F-4E33-AF55-2AC5F7E604A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69637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230468-5817-4337-9822-4572F2FCE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E9F10A-403E-4FE2-BF77-FEB2F5DFF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573389-3E30-4957-ABDD-B1190D669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F11E82-D059-434E-BB8C-5108711BB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75B6F0-EEA2-4626-8DFE-BA58C1A28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F8F614-DD92-418A-BB79-0D24701CFA9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5697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80A3B7-7B6E-4B96-B0B4-3F4908250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53C745-03E4-4845-902C-B3D8FD3AE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03C812-5B0C-4345-9702-8B2AD14C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D03F0B-41B2-4937-BAE5-35ABC9F26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D1954D-6E76-4A55-A05D-9CE69885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AD08E-94C9-4345-ADA5-A399A7BFFC0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5583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836462-6D6E-486E-89FB-2BC3195A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BC5300-1DFD-499A-AD92-B63ABED5F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4A674AB-9EF9-49B7-8E36-7DE02A6E2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04BB4FE-86EB-49EF-8041-6162B5035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D8C757-F747-49AE-8D49-A9BB24D4F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98869A-4DC3-463B-A0D6-24D32E437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2D9484-DE12-48FA-97BB-1474ED4D730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777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83437D-4A9B-4B6D-9CDA-159D7FAB4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2BB4B3C-C061-431E-8347-5FC026127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8D06D1B-91F9-48BC-9637-EDDBD06C5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CECFE99-D40B-43C6-932C-3272F340C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535CE99-A0FB-450A-B75C-97D4FB06F3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2B002FC-1963-427B-9377-1AED6503D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CCF418E-466F-436D-A2DD-3B8AB69D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E26F103-388C-4768-A87E-64ADFAEF0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E5956-8D82-4D0C-A5A9-7AEC8FD6214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08452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CB3BFD-3CE3-4670-99E4-5CE34A44C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6002B10-A0E1-4251-89F7-BB3A3CC61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6B35AFE-AF16-4374-B3F5-5CC7DFFF5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0960E4E-3A47-4B09-BB97-A50324547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262EA-D3B2-49C9-A464-FCDE04D5849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3453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428B470-558E-41F0-B8C4-ECB8A37BA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AF781FA-B12B-48BA-AA38-66E1EED41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28A55F-0713-4653-87CD-49E19430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68C10-272B-4841-A279-7A95C33ECEB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29840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6A8D44-0187-411D-89B1-7596C893D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0AFB8A-A2A9-494A-B715-2B435B17C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FB0CA21-7D26-40E4-B674-40DE21FBD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E43999-DF51-40BC-AD2F-9268200CD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BBE090D-EF71-4FC5-B2E4-E85383EF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106E827-3F26-404F-8FA5-63CA9CE64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DA29D-D5CA-4153-B51B-91286D6D068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01481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EC0DB7-893C-409B-86D8-E18C94920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F7E5BE8-9FA6-49B0-B3DB-6E2CCDE2F6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36CF6AB-D0AB-457D-95F4-A5874B379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CDE316D-FB55-46E7-A5DE-64FE5789A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E51A216-3797-4B8C-A345-39D0A6250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FDD992-4E40-4A02-AD6B-1B85F5DED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DF9D89-10D1-421B-9847-EDE798688D2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7080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F365D0F-4084-47F2-B319-58DD9EA111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C65E85D-30C1-4FAC-9251-2C2B32E227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1590C1A-5A2A-46A1-A0CA-A013FCB4AD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E5053B6-FA60-4335-983F-824844E53A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83F8B04-9C7C-4EB6-B09C-D9BF4717CB4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745C2B7-76B2-4C5B-934D-01F83438BC4C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09C5417-1615-45DB-A122-E7D829FF9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3">
            <a:extLst>
              <a:ext uri="{FF2B5EF4-FFF2-40B4-BE49-F238E27FC236}">
                <a16:creationId xmlns:a16="http://schemas.microsoft.com/office/drawing/2014/main" id="{B2848A74-6953-4642-9A63-8C8EE23F5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2931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000">
                <a:solidFill>
                  <a:schemeClr val="bg1"/>
                </a:solidFill>
                <a:latin typeface="Tahoma" panose="020B0604030504040204" pitchFamily="34" charset="0"/>
              </a:rPr>
              <a:t>Seminário Revelações do Apocalipse</a:t>
            </a: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A438272C-B110-42FF-B258-626FC31EA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429000"/>
            <a:ext cx="5334000" cy="2287588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800" b="1">
                <a:solidFill>
                  <a:srgbClr val="FFFF00"/>
                </a:solidFill>
                <a:latin typeface="Tahoma" panose="020B0604030504040204" pitchFamily="34" charset="0"/>
              </a:rPr>
              <a:t>As bestas de Apocalipse 13      e o 666</a:t>
            </a:r>
          </a:p>
        </p:txBody>
      </p:sp>
      <p:sp>
        <p:nvSpPr>
          <p:cNvPr id="2053" name="Text Box 5">
            <a:extLst>
              <a:ext uri="{FF2B5EF4-FFF2-40B4-BE49-F238E27FC236}">
                <a16:creationId xmlns:a16="http://schemas.microsoft.com/office/drawing/2014/main" id="{C6F1EE4E-1A16-4D37-9E87-2DC39004C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198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>
                <a:solidFill>
                  <a:srgbClr val="FFCC99"/>
                </a:solidFill>
                <a:latin typeface="Arial Narrow" panose="020B0606020202030204" pitchFamily="34" charset="0"/>
              </a:rPr>
              <a:t>Michelson Borges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utoUpdateAnimBg="0"/>
      <p:bldP spid="2052" grpId="0" autoUpdateAnimBg="0"/>
      <p:bldP spid="205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>
            <a:extLst>
              <a:ext uri="{FF2B5EF4-FFF2-40B4-BE49-F238E27FC236}">
                <a16:creationId xmlns:a16="http://schemas.microsoft.com/office/drawing/2014/main" id="{59F3F316-7E8D-41DB-A1FE-A7B59B7E2C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 Box 3">
            <a:extLst>
              <a:ext uri="{FF2B5EF4-FFF2-40B4-BE49-F238E27FC236}">
                <a16:creationId xmlns:a16="http://schemas.microsoft.com/office/drawing/2014/main" id="{EAF196CA-FB6C-4B62-81D8-5D1B471A6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65150"/>
            <a:ext cx="7239000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Que recebeu do dragão de Apocalipse 12 (Satanás e a Roma dos césares)        a besta de Apocalipse 13?</a:t>
            </a: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2B625EB6-E727-4137-8B4F-69CCFC8CD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454275"/>
            <a:ext cx="6934200" cy="974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“...e deu-lhe o dragão o seu poder, e o seu trono e grande autoridade” (Apocalipse 13:2).</a:t>
            </a: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D4BDF8A4-B0A4-4BD2-AB28-5972C9BB2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416425"/>
            <a:ext cx="2743200" cy="485775"/>
          </a:xfrm>
          <a:prstGeom prst="rect">
            <a:avLst/>
          </a:prstGeom>
          <a:solidFill>
            <a:schemeClr val="tx1"/>
          </a:solidFill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Roma imperial</a:t>
            </a:r>
          </a:p>
        </p:txBody>
      </p:sp>
      <p:sp>
        <p:nvSpPr>
          <p:cNvPr id="10246" name="Line 6">
            <a:extLst>
              <a:ext uri="{FF2B5EF4-FFF2-40B4-BE49-F238E27FC236}">
                <a16:creationId xmlns:a16="http://schemas.microsoft.com/office/drawing/2014/main" id="{5459E7C2-B596-4E78-8FB2-65C0A3B2E6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4648200"/>
            <a:ext cx="676275" cy="0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47" name="Text Box 7">
            <a:extLst>
              <a:ext uri="{FF2B5EF4-FFF2-40B4-BE49-F238E27FC236}">
                <a16:creationId xmlns:a16="http://schemas.microsoft.com/office/drawing/2014/main" id="{61D8E457-AA33-4C1B-8382-22D957C01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416425"/>
            <a:ext cx="2743200" cy="485775"/>
          </a:xfrm>
          <a:prstGeom prst="rect">
            <a:avLst/>
          </a:prstGeom>
          <a:solidFill>
            <a:schemeClr val="tx1"/>
          </a:solidFill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Roma papal</a:t>
            </a:r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A3C2C335-06C1-4563-AB62-42B8EE5C4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200" y="495300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Poder</a:t>
            </a: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729CF103-36E4-4688-B28D-7C4B376A4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10/43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utoUpdateAnimBg="0"/>
      <p:bldP spid="10244" grpId="0" autoUpdateAnimBg="0"/>
      <p:bldP spid="10245" grpId="0" animBg="1" autoUpdateAnimBg="0"/>
      <p:bldP spid="10247" grpId="0" animBg="1" autoUpdateAnimBg="0"/>
      <p:bldP spid="1024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73B8BEC8-0520-487B-8CE4-25DB40C19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 Box 3">
            <a:extLst>
              <a:ext uri="{FF2B5EF4-FFF2-40B4-BE49-F238E27FC236}">
                <a16:creationId xmlns:a16="http://schemas.microsoft.com/office/drawing/2014/main" id="{6865DEA0-EFAD-4A93-A294-B59956D16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371600"/>
            <a:ext cx="7696200" cy="31115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600" b="1">
                <a:solidFill>
                  <a:schemeClr val="bg1"/>
                </a:solidFill>
                <a:latin typeface="Tahoma" panose="020B0604030504040204" pitchFamily="34" charset="0"/>
              </a:rPr>
              <a:t>PODER PERSEGUIDOR       E BLASFEMO</a:t>
            </a: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403C58B4-B353-4181-8453-30DB8FAEE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11/43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>
            <a:extLst>
              <a:ext uri="{FF2B5EF4-FFF2-40B4-BE49-F238E27FC236}">
                <a16:creationId xmlns:a16="http://schemas.microsoft.com/office/drawing/2014/main" id="{1B124911-D5B1-4127-A487-19B315A8B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 Box 3">
            <a:extLst>
              <a:ext uri="{FF2B5EF4-FFF2-40B4-BE49-F238E27FC236}">
                <a16:creationId xmlns:a16="http://schemas.microsoft.com/office/drawing/2014/main" id="{05176922-9885-4C09-9C8C-EE322C4D7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28600"/>
            <a:ext cx="78486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Por quanto tempo teria Roma poder         para perseguir o remanescente fiel?</a:t>
            </a: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F180652A-6F96-4F65-8D81-2A72E5C47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14600"/>
            <a:ext cx="3505200" cy="30813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“...e autoridade para agir quarenta e dois meses... . A mulher, porém, fugiu para o deserto ... por 1.260 dias” (Apocalipse         13:5 e 7; 12:6).</a:t>
            </a: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5967CF7E-D3A4-4473-97AB-D28A52860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019800"/>
            <a:ext cx="3124200" cy="608013"/>
          </a:xfrm>
          <a:prstGeom prst="rect">
            <a:avLst/>
          </a:prstGeom>
          <a:solidFill>
            <a:schemeClr val="tx1"/>
          </a:solidFill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</a:rPr>
              <a:t>42 X 30 = 1.260</a:t>
            </a:r>
          </a:p>
        </p:txBody>
      </p:sp>
      <p:sp>
        <p:nvSpPr>
          <p:cNvPr id="12297" name="Text Box 9">
            <a:extLst>
              <a:ext uri="{FF2B5EF4-FFF2-40B4-BE49-F238E27FC236}">
                <a16:creationId xmlns:a16="http://schemas.microsoft.com/office/drawing/2014/main" id="{50956BA1-3FE6-466A-BE68-6F564DF28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12/43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utoUpdateAnimBg="0"/>
      <p:bldP spid="12292" grpId="0" autoUpdateAnimBg="0"/>
      <p:bldP spid="12293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>
            <a:extLst>
              <a:ext uri="{FF2B5EF4-FFF2-40B4-BE49-F238E27FC236}">
                <a16:creationId xmlns:a16="http://schemas.microsoft.com/office/drawing/2014/main" id="{A63B3695-F112-41A4-87FC-A759CBC5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0FE4DAC2-9FE0-4BC5-979E-938130F61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7162800" cy="1117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Além de perseguir, que faria a besta símbolo do anticristo?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775CF95D-E477-4263-9738-1FCB7F732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54275"/>
            <a:ext cx="4114800" cy="2238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</a:rPr>
              <a:t>“...uma boca que proferia arrogâncias        e blasfêmias...” (Apocalipse 13:5 e 6).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D1495EFC-97DE-4F23-AF95-E441D8858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048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13/43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utoUpdateAnimBg="0"/>
      <p:bldP spid="1331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>
            <a:extLst>
              <a:ext uri="{FF2B5EF4-FFF2-40B4-BE49-F238E27FC236}">
                <a16:creationId xmlns:a16="http://schemas.microsoft.com/office/drawing/2014/main" id="{FD847914-4F57-4A1A-B755-7F8B0A3B22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0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ext Box 3">
            <a:extLst>
              <a:ext uri="{FF2B5EF4-FFF2-40B4-BE49-F238E27FC236}">
                <a16:creationId xmlns:a16="http://schemas.microsoft.com/office/drawing/2014/main" id="{EC606038-05EE-4EF0-835A-2B28937CB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60198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400" b="1">
                <a:solidFill>
                  <a:srgbClr val="FFFF00"/>
                </a:solidFill>
                <a:latin typeface="Tahoma" panose="020B0604030504040204" pitchFamily="34" charset="0"/>
              </a:rPr>
              <a:t>Blasfêmias</a:t>
            </a: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D2021810-AC4C-41F8-ACC5-EE31C799C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524000"/>
            <a:ext cx="72390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Pretensão de perdoar pecados (Atos 8:20-23; Marcos 2:7 ).</a:t>
            </a:r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C661CCC2-C81B-4087-9EA6-326899392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743200"/>
            <a:ext cx="72390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Nomeou-se “cabeça  da igreja”. Cristo é o Cabeça do corpo da Igreja (Efésios 5:23).</a:t>
            </a: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7BC41F2B-0B1E-4415-AAF8-E7DE2D43D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083050"/>
            <a:ext cx="72390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Permite que se ajoelhe diante dele (Atos 10:25 e 26; Apocalipse 19:10; 22:8 e 9).</a:t>
            </a:r>
          </a:p>
        </p:txBody>
      </p:sp>
      <p:sp>
        <p:nvSpPr>
          <p:cNvPr id="14344" name="Text Box 8">
            <a:extLst>
              <a:ext uri="{FF2B5EF4-FFF2-40B4-BE49-F238E27FC236}">
                <a16:creationId xmlns:a16="http://schemas.microsoft.com/office/drawing/2014/main" id="{98133598-9999-42CD-8A2C-C98ADE07B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502275"/>
            <a:ext cx="5943600" cy="974725"/>
          </a:xfrm>
          <a:prstGeom prst="rect">
            <a:avLst/>
          </a:prstGeom>
          <a:solidFill>
            <a:schemeClr val="tx1"/>
          </a:solidFill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Arial Narrow" panose="020B0606020202030204" pitchFamily="34" charset="0"/>
              </a:rPr>
              <a:t>Anticristo = que se põe no lugar de Cristo e também se opõe a Cristo.</a:t>
            </a:r>
          </a:p>
        </p:txBody>
      </p:sp>
      <p:sp>
        <p:nvSpPr>
          <p:cNvPr id="14345" name="Oval 9">
            <a:extLst>
              <a:ext uri="{FF2B5EF4-FFF2-40B4-BE49-F238E27FC236}">
                <a16:creationId xmlns:a16="http://schemas.microsoft.com/office/drawing/2014/main" id="{FE734E14-DE7A-445D-8B5F-2F805DCB4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676400"/>
            <a:ext cx="228600" cy="2286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FFCC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4346" name="Oval 10">
            <a:extLst>
              <a:ext uri="{FF2B5EF4-FFF2-40B4-BE49-F238E27FC236}">
                <a16:creationId xmlns:a16="http://schemas.microsoft.com/office/drawing/2014/main" id="{3BA420EE-4919-45B7-8196-86DA38D37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13" y="2895600"/>
            <a:ext cx="228600" cy="2286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FFCC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4347" name="Oval 11">
            <a:extLst>
              <a:ext uri="{FF2B5EF4-FFF2-40B4-BE49-F238E27FC236}">
                <a16:creationId xmlns:a16="http://schemas.microsoft.com/office/drawing/2014/main" id="{FC8FD37F-BCCA-430F-9FFE-F23B32CC2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13" y="4208463"/>
            <a:ext cx="228600" cy="2286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FFCC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4348" name="Text Box 12">
            <a:extLst>
              <a:ext uri="{FF2B5EF4-FFF2-40B4-BE49-F238E27FC236}">
                <a16:creationId xmlns:a16="http://schemas.microsoft.com/office/drawing/2014/main" id="{B8FB49B6-F0C6-4258-B923-98D0D020E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14/43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utoUpdateAnimBg="0"/>
      <p:bldP spid="14340" grpId="0" autoUpdateAnimBg="0"/>
      <p:bldP spid="14341" grpId="0" autoUpdateAnimBg="0"/>
      <p:bldP spid="14342" grpId="0" autoUpdateAnimBg="0"/>
      <p:bldP spid="14344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>
            <a:extLst>
              <a:ext uri="{FF2B5EF4-FFF2-40B4-BE49-F238E27FC236}">
                <a16:creationId xmlns:a16="http://schemas.microsoft.com/office/drawing/2014/main" id="{38172259-FAC0-4A26-8FDE-B202995E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03A77A9E-07F7-49CB-A230-CEDA044E2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"/>
            <a:ext cx="7239000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Que número calculado de um título atribuído a si pelo papado serve como outro elemento identificador da besta?</a:t>
            </a: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047405AD-46E4-4DCC-BF9D-298FC5F81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38400"/>
            <a:ext cx="3886200" cy="36147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000" b="1">
                <a:solidFill>
                  <a:schemeClr val="bg1"/>
                </a:solidFill>
                <a:latin typeface="Arial Narrow" panose="020B0606020202030204" pitchFamily="34" charset="0"/>
              </a:rPr>
              <a:t>“...ou o número do seu nome... O número da besta, pois é número     de homem. Ora, esse número é seiscentos      e sessenta e seis” (Apocalipse 13:17 e 18).</a:t>
            </a: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E8674324-DA6C-44FB-AA62-2F6E81F36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28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15/43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utoUpdateAnimBg="0"/>
      <p:bldP spid="15364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>
            <a:extLst>
              <a:ext uri="{FF2B5EF4-FFF2-40B4-BE49-F238E27FC236}">
                <a16:creationId xmlns:a16="http://schemas.microsoft.com/office/drawing/2014/main" id="{B7E23020-CED1-4528-9CDD-7B8E67D2F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 Box 3">
            <a:extLst>
              <a:ext uri="{FF2B5EF4-FFF2-40B4-BE49-F238E27FC236}">
                <a16:creationId xmlns:a16="http://schemas.microsoft.com/office/drawing/2014/main" id="{C5B4704E-36F1-4F91-8A0D-88DAED210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14400"/>
            <a:ext cx="1676400" cy="5008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V = 5</a:t>
            </a:r>
          </a:p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I  = 1</a:t>
            </a:r>
          </a:p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C = 100</a:t>
            </a:r>
          </a:p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A = 0</a:t>
            </a:r>
          </a:p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R = 0</a:t>
            </a:r>
          </a:p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I = 1</a:t>
            </a:r>
          </a:p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V = 5</a:t>
            </a:r>
          </a:p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S = 0</a:t>
            </a:r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D74A5A40-4C5A-49F9-B866-EBF2A3264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920750"/>
            <a:ext cx="1676400" cy="3084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F = 0</a:t>
            </a:r>
          </a:p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I = 1</a:t>
            </a:r>
          </a:p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L = 50</a:t>
            </a:r>
          </a:p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I = 1</a:t>
            </a:r>
          </a:p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I = 1</a:t>
            </a:r>
          </a:p>
        </p:txBody>
      </p:sp>
      <p:sp>
        <p:nvSpPr>
          <p:cNvPr id="16389" name="Text Box 5">
            <a:extLst>
              <a:ext uri="{FF2B5EF4-FFF2-40B4-BE49-F238E27FC236}">
                <a16:creationId xmlns:a16="http://schemas.microsoft.com/office/drawing/2014/main" id="{C68EAFC3-AF16-45A0-8BC2-59F5FD7FB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938213"/>
            <a:ext cx="1676400" cy="18018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D = 500</a:t>
            </a:r>
          </a:p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E = 0</a:t>
            </a:r>
          </a:p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I = 1</a:t>
            </a:r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E3FCF537-C4BD-47DF-A1CE-E965644F4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029200"/>
            <a:ext cx="3048000" cy="547688"/>
          </a:xfrm>
          <a:prstGeom prst="rect">
            <a:avLst/>
          </a:prstGeom>
          <a:solidFill>
            <a:schemeClr val="tx1"/>
          </a:solidFill>
          <a:ln w="28575">
            <a:solidFill>
              <a:srgbClr val="FFCC66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Total = 666</a:t>
            </a:r>
          </a:p>
        </p:txBody>
      </p:sp>
      <p:sp>
        <p:nvSpPr>
          <p:cNvPr id="16392" name="Text Box 8">
            <a:extLst>
              <a:ext uri="{FF2B5EF4-FFF2-40B4-BE49-F238E27FC236}">
                <a16:creationId xmlns:a16="http://schemas.microsoft.com/office/drawing/2014/main" id="{D7294104-23E5-4A53-BC91-2F9AD0DA5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048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16/43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utoUpdateAnimBg="0"/>
      <p:bldP spid="16388" grpId="0" autoUpdateAnimBg="0"/>
      <p:bldP spid="16389" grpId="0" autoUpdateAnimBg="0"/>
      <p:bldP spid="16390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7E205D6C-473B-4E38-9035-5B5AE2C70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 Box 3">
            <a:extLst>
              <a:ext uri="{FF2B5EF4-FFF2-40B4-BE49-F238E27FC236}">
                <a16:creationId xmlns:a16="http://schemas.microsoft.com/office/drawing/2014/main" id="{4D0765D5-FE37-4DD7-A3A9-DD2107B7F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60525"/>
            <a:ext cx="7696200" cy="25304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8000" b="1">
                <a:solidFill>
                  <a:schemeClr val="bg1"/>
                </a:solidFill>
                <a:latin typeface="Tahoma" panose="020B0604030504040204" pitchFamily="34" charset="0"/>
              </a:rPr>
              <a:t>A FERIDA           DE MORTE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019E94BB-6AF1-44E2-8634-BA37B96FD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17/43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C8AA846E-9195-4E43-9549-834F2F9D7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id="{9B780392-0505-4E6A-8993-47B461076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066800"/>
            <a:ext cx="6553200" cy="1073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Que ocorreu com uma das cabeças (o Monte do Vaticano)?</a:t>
            </a: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078ECB0B-78F2-4648-8DEA-CE5ED0CA2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560638"/>
            <a:ext cx="5257800" cy="1701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</a:rPr>
              <a:t>“...vi uma de suas cabeças como ferida de morte” (Apocalipse 13:3 e 10).</a:t>
            </a: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B6195EDD-229D-417A-BCE2-8FF55CDD2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622800"/>
            <a:ext cx="5105400" cy="2025650"/>
          </a:xfrm>
          <a:prstGeom prst="rect">
            <a:avLst/>
          </a:prstGeom>
          <a:solidFill>
            <a:schemeClr val="tx1"/>
          </a:solidFill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500" b="1">
                <a:solidFill>
                  <a:srgbClr val="FFFFCC"/>
                </a:solidFill>
                <a:latin typeface="Arial Narrow" panose="020B0606020202030204" pitchFamily="34" charset="0"/>
              </a:rPr>
              <a:t>1798 (538 + 1260 = 1798) Berthier anulou o código de Justiniano, desapropriou o papado dos cinco Estados que tinha na Itália e tirou-lhe os poderes temporais. Pio VI foi preso.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AA5504EF-1C15-405C-84EA-75B6D2299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8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18/43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utoUpdateAnimBg="0"/>
      <p:bldP spid="20484" grpId="0" autoUpdateAnimBg="0"/>
      <p:bldP spid="20485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52E741AA-094F-425B-9E04-6E7D34639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FA68B78D-A99D-4204-872C-F5A4F4D14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33400"/>
            <a:ext cx="6781800" cy="91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700" b="1">
                <a:solidFill>
                  <a:srgbClr val="FFFF00"/>
                </a:solidFill>
                <a:latin typeface="Tahoma" panose="020B0604030504040204" pitchFamily="34" charset="0"/>
              </a:rPr>
              <a:t>Que viu João aconteceria com a ferida mortal e que faria a humanidade?</a:t>
            </a:r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CED34B01-16C7-42A9-A39B-C4AE54F54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908550"/>
            <a:ext cx="5638800" cy="1616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“...mas essa ferida mortal foi curada e toda a Terra se maravilhou seguindo a besta” (Apocalipse 13:3).</a:t>
            </a: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1744DF6C-AD08-4A6C-8B71-7A31CBACC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19/43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utoUpdateAnimBg="0"/>
      <p:bldP spid="2150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C847119-942D-43B4-A48B-28AE6424D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FEDE3E2-0E6E-4B4F-9151-3CB2DAED8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57200"/>
            <a:ext cx="8001000" cy="594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7ECA52F-1BC9-405E-B902-39BB30C20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"/>
            <a:ext cx="8305800" cy="4572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FE6140C2-52F5-41C0-8BDE-A60D3A837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609600"/>
            <a:ext cx="30480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  <a:t>Revisão - Lição 17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14F6175-7FA7-4A08-80EE-1B8266F72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CB130189-AB65-4206-A254-70C4C54DA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2286000" cy="609600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80" name="Text Box 8">
            <a:extLst>
              <a:ext uri="{FF2B5EF4-FFF2-40B4-BE49-F238E27FC236}">
                <a16:creationId xmlns:a16="http://schemas.microsoft.com/office/drawing/2014/main" id="{0B4385C8-F949-412F-8957-3C417B1B4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3" y="121920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V</a:t>
            </a:r>
          </a:p>
        </p:txBody>
      </p:sp>
      <p:sp>
        <p:nvSpPr>
          <p:cNvPr id="3081" name="Text Box 9">
            <a:extLst>
              <a:ext uri="{FF2B5EF4-FFF2-40B4-BE49-F238E27FC236}">
                <a16:creationId xmlns:a16="http://schemas.microsoft.com/office/drawing/2014/main" id="{DBF41377-EDDE-4F09-9644-C6C60AF41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233488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F</a:t>
            </a:r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DEA0A86D-94FA-42A2-ADA1-617B0D7CD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id="{62EE5EAF-CCDE-4D6E-962C-399D6502D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371600"/>
            <a:ext cx="4800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1.</a:t>
            </a:r>
            <a:r>
              <a:rPr lang="pt-BR" altLang="pt-BR">
                <a:latin typeface="Tahoma" panose="020B0604030504040204" pitchFamily="34" charset="0"/>
              </a:rPr>
              <a:t> Em linguagem profética,          a mulher de Apocalipse 12 representa a igreja verdadeira.</a:t>
            </a:r>
          </a:p>
        </p:txBody>
      </p:sp>
      <p:sp>
        <p:nvSpPr>
          <p:cNvPr id="3084" name="Text Box 12">
            <a:extLst>
              <a:ext uri="{FF2B5EF4-FFF2-40B4-BE49-F238E27FC236}">
                <a16:creationId xmlns:a16="http://schemas.microsoft.com/office/drawing/2014/main" id="{CB3329D0-EF79-47FB-BB01-0DDCF26C0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6670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2.</a:t>
            </a:r>
            <a:r>
              <a:rPr lang="pt-BR" altLang="pt-BR">
                <a:latin typeface="Tahoma" panose="020B0604030504040204" pitchFamily="34" charset="0"/>
              </a:rPr>
              <a:t> O Filho que ela deu à luz é Jesus.</a:t>
            </a:r>
          </a:p>
        </p:txBody>
      </p:sp>
      <p:sp>
        <p:nvSpPr>
          <p:cNvPr id="3085" name="Text Box 13">
            <a:extLst>
              <a:ext uri="{FF2B5EF4-FFF2-40B4-BE49-F238E27FC236}">
                <a16:creationId xmlns:a16="http://schemas.microsoft.com/office/drawing/2014/main" id="{36AC5EB9-2A32-492A-90FF-72F08ABCF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200400"/>
            <a:ext cx="5105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3.</a:t>
            </a:r>
            <a:r>
              <a:rPr lang="pt-BR" altLang="pt-BR">
                <a:latin typeface="Tahoma" panose="020B0604030504040204" pitchFamily="34" charset="0"/>
              </a:rPr>
              <a:t> O dragão que devoraria o Filho representa Satanás, atuando por meio de Roma pagã.</a:t>
            </a:r>
          </a:p>
        </p:txBody>
      </p:sp>
      <p:sp>
        <p:nvSpPr>
          <p:cNvPr id="3086" name="Text Box 14">
            <a:extLst>
              <a:ext uri="{FF2B5EF4-FFF2-40B4-BE49-F238E27FC236}">
                <a16:creationId xmlns:a16="http://schemas.microsoft.com/office/drawing/2014/main" id="{45FCF1D6-3249-4302-B88D-A171F0C69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3" y="4419600"/>
            <a:ext cx="50117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4.</a:t>
            </a:r>
            <a:r>
              <a:rPr lang="pt-BR" altLang="pt-BR">
                <a:latin typeface="Tahoma" panose="020B0604030504040204" pitchFamily="34" charset="0"/>
              </a:rPr>
              <a:t> A igreja verdadeira esteve escondida durante 1.260 anos.</a:t>
            </a:r>
          </a:p>
        </p:txBody>
      </p:sp>
      <p:sp>
        <p:nvSpPr>
          <p:cNvPr id="3087" name="Text Box 15">
            <a:extLst>
              <a:ext uri="{FF2B5EF4-FFF2-40B4-BE49-F238E27FC236}">
                <a16:creationId xmlns:a16="http://schemas.microsoft.com/office/drawing/2014/main" id="{A91FD672-64E0-4819-A24A-0AE958083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349875"/>
            <a:ext cx="5181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5.</a:t>
            </a:r>
            <a:r>
              <a:rPr lang="pt-BR" altLang="pt-BR">
                <a:latin typeface="Tahoma" panose="020B0604030504040204" pitchFamily="34" charset="0"/>
              </a:rPr>
              <a:t> O método para vencer a Satanás é ir acumulando obras meritórias.</a:t>
            </a:r>
          </a:p>
        </p:txBody>
      </p:sp>
      <p:sp>
        <p:nvSpPr>
          <p:cNvPr id="3088" name="Text Box 16">
            <a:extLst>
              <a:ext uri="{FF2B5EF4-FFF2-40B4-BE49-F238E27FC236}">
                <a16:creationId xmlns:a16="http://schemas.microsoft.com/office/drawing/2014/main" id="{296C0D92-F926-4801-9F7F-17CD02E9B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8288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3089" name="Text Box 17">
            <a:extLst>
              <a:ext uri="{FF2B5EF4-FFF2-40B4-BE49-F238E27FC236}">
                <a16:creationId xmlns:a16="http://schemas.microsoft.com/office/drawing/2014/main" id="{36CDA687-3B5D-4D69-859D-62FBB7493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5908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3090" name="Text Box 18">
            <a:extLst>
              <a:ext uri="{FF2B5EF4-FFF2-40B4-BE49-F238E27FC236}">
                <a16:creationId xmlns:a16="http://schemas.microsoft.com/office/drawing/2014/main" id="{0FA1AD4E-D582-4CB0-9B63-A177E16D3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47503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3091" name="Text Box 19">
            <a:extLst>
              <a:ext uri="{FF2B5EF4-FFF2-40B4-BE49-F238E27FC236}">
                <a16:creationId xmlns:a16="http://schemas.microsoft.com/office/drawing/2014/main" id="{C41901BF-3E3D-4CB3-9517-5A1F1EFDD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3576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3092" name="Text Box 20">
            <a:extLst>
              <a:ext uri="{FF2B5EF4-FFF2-40B4-BE49-F238E27FC236}">
                <a16:creationId xmlns:a16="http://schemas.microsoft.com/office/drawing/2014/main" id="{C9C774D6-82CA-4F6F-824E-B15170C10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3482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 autoUpdateAnimBg="0"/>
      <p:bldP spid="3084" grpId="0" autoUpdateAnimBg="0"/>
      <p:bldP spid="3085" grpId="0" autoUpdateAnimBg="0"/>
      <p:bldP spid="3086" grpId="0" autoUpdateAnimBg="0"/>
      <p:bldP spid="3087" grpId="0" autoUpdateAnimBg="0"/>
      <p:bldP spid="3088" grpId="0" autoUpdateAnimBg="0"/>
      <p:bldP spid="3089" grpId="0" autoUpdateAnimBg="0"/>
      <p:bldP spid="3090" grpId="0" autoUpdateAnimBg="0"/>
      <p:bldP spid="3091" grpId="0" autoUpdateAnimBg="0"/>
      <p:bldP spid="3092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6E182228-AE16-4838-A728-6855144E9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BD9EA003-B357-446A-9EB1-1027E88B4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505200"/>
            <a:ext cx="8458200" cy="2441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Em 1929 Benito Mussolini assinou a célebre concordata com o papado, dando-lhe os 44 hectares que hoje constituem o Estado do Vaticano, recuperando assim         o poder temporal dos papas. Desde aquela época                   a popularidade dos papas tem crescido muito.</a:t>
            </a:r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70EDA899-05FE-42FF-9555-E505D70F5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28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20/43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249497EC-4A8D-4E1E-BC95-4D73A0F87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97B0B0F3-FFA2-4F64-82DE-53A43C651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705225"/>
            <a:ext cx="1981200" cy="13700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538</a:t>
            </a:r>
          </a:p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Edito de Justiniano</a:t>
            </a:r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356FFFAE-FA9D-4DEB-BE3F-E5AC12C27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733800"/>
            <a:ext cx="1981200" cy="13700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1798</a:t>
            </a:r>
          </a:p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Ferida de Morte</a:t>
            </a:r>
          </a:p>
        </p:txBody>
      </p:sp>
      <p:sp>
        <p:nvSpPr>
          <p:cNvPr id="23557" name="Text Box 5">
            <a:extLst>
              <a:ext uri="{FF2B5EF4-FFF2-40B4-BE49-F238E27FC236}">
                <a16:creationId xmlns:a16="http://schemas.microsoft.com/office/drawing/2014/main" id="{F84A2C8C-F950-4FC7-B9A0-A47E56E93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733800"/>
            <a:ext cx="2895600" cy="13700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1929</a:t>
            </a:r>
          </a:p>
          <a:p>
            <a:pPr algn="r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Concordata Ferida curada</a:t>
            </a:r>
          </a:p>
        </p:txBody>
      </p:sp>
      <p:sp>
        <p:nvSpPr>
          <p:cNvPr id="23558" name="Line 6">
            <a:extLst>
              <a:ext uri="{FF2B5EF4-FFF2-40B4-BE49-F238E27FC236}">
                <a16:creationId xmlns:a16="http://schemas.microsoft.com/office/drawing/2014/main" id="{50D3EF6C-1488-4065-8EAE-20078FD2D5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3505200"/>
            <a:ext cx="3657600" cy="0"/>
          </a:xfrm>
          <a:prstGeom prst="line">
            <a:avLst/>
          </a:prstGeom>
          <a:noFill/>
          <a:ln w="28575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32D2B458-4582-4C50-8047-42CDDD687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048000"/>
            <a:ext cx="1752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>
                <a:solidFill>
                  <a:srgbClr val="FFFF00"/>
                </a:solidFill>
                <a:latin typeface="Tahoma" panose="020B0604030504040204" pitchFamily="34" charset="0"/>
              </a:rPr>
              <a:t>1260 anos</a:t>
            </a:r>
          </a:p>
        </p:txBody>
      </p:sp>
      <p:sp>
        <p:nvSpPr>
          <p:cNvPr id="23560" name="Line 8">
            <a:extLst>
              <a:ext uri="{FF2B5EF4-FFF2-40B4-BE49-F238E27FC236}">
                <a16:creationId xmlns:a16="http://schemas.microsoft.com/office/drawing/2014/main" id="{9DD37C90-1228-4506-846F-AEF518A0CE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3505200"/>
            <a:ext cx="0" cy="228600"/>
          </a:xfrm>
          <a:prstGeom prst="line">
            <a:avLst/>
          </a:prstGeom>
          <a:noFill/>
          <a:ln w="28575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61" name="Line 9">
            <a:extLst>
              <a:ext uri="{FF2B5EF4-FFF2-40B4-BE49-F238E27FC236}">
                <a16:creationId xmlns:a16="http://schemas.microsoft.com/office/drawing/2014/main" id="{6CD6A7A0-1429-4B74-BDAA-70AA7ACAFD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3505200"/>
            <a:ext cx="0" cy="228600"/>
          </a:xfrm>
          <a:prstGeom prst="line">
            <a:avLst/>
          </a:prstGeom>
          <a:noFill/>
          <a:ln w="28575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62" name="Rectangle 10">
            <a:extLst>
              <a:ext uri="{FF2B5EF4-FFF2-40B4-BE49-F238E27FC236}">
                <a16:creationId xmlns:a16="http://schemas.microsoft.com/office/drawing/2014/main" id="{CF196652-F6AE-46B8-A480-A95BECC4A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895600"/>
            <a:ext cx="7391400" cy="2590800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63" name="Text Box 11">
            <a:extLst>
              <a:ext uri="{FF2B5EF4-FFF2-40B4-BE49-F238E27FC236}">
                <a16:creationId xmlns:a16="http://schemas.microsoft.com/office/drawing/2014/main" id="{1ED6EC94-AE38-4BF6-9505-554AF1935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28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21/43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utoUpdateAnimBg="0"/>
      <p:bldP spid="23556" grpId="0" autoUpdateAnimBg="0"/>
      <p:bldP spid="23557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A4408F48-7CE1-4434-B63E-2F80630B2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7949F659-A224-440E-A428-A7DE446BA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889125"/>
            <a:ext cx="7696200" cy="25304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8000" b="1">
                <a:solidFill>
                  <a:schemeClr val="bg1"/>
                </a:solidFill>
                <a:latin typeface="Tahoma" panose="020B0604030504040204" pitchFamily="34" charset="0"/>
              </a:rPr>
              <a:t>ADORANDO      A BESTA</a:t>
            </a: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D2A94FA9-2DDC-4671-92D3-F6ACE7405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28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22/43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D34E1330-383C-40B6-AB2E-DABF6FA8F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id="{889B7D78-24A2-4E48-9594-6EFA3803C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33400"/>
            <a:ext cx="56388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Quem são os que adorariam a besta?</a:t>
            </a: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20FCFE58-E864-4CB8-BD56-E0246E3D4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600575"/>
            <a:ext cx="5638800" cy="197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“E adorá-la-ão todos os que habitam sobre a terra, aqueles cujos nomes não foram escritos no livro da vida” (Apocalipse 13:8).</a:t>
            </a: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0B0A0391-4EFD-4D99-8C1E-8F232385D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23/43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utoUpdateAnimBg="0"/>
      <p:bldP spid="25604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4E7E4F2C-9F12-4A2A-98EE-8D1547729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622FA7CA-BD67-4C31-AA1A-BB6EC0A9D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50838"/>
            <a:ext cx="7848600" cy="13255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700" b="1">
                <a:solidFill>
                  <a:srgbClr val="FFFF00"/>
                </a:solidFill>
                <a:latin typeface="Tahoma" panose="020B0604030504040204" pitchFamily="34" charset="0"/>
              </a:rPr>
              <a:t>Que solene advertência proclama a mensagem do terceiro anjo contra aqueles que adoram a besta ou a sua imagem?</a:t>
            </a:r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5BC97B57-F342-466D-B360-1B8A9E6EA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05000"/>
            <a:ext cx="6248400" cy="4702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500" b="1">
                <a:solidFill>
                  <a:schemeClr val="bg1"/>
                </a:solidFill>
                <a:latin typeface="Arial Narrow" panose="020B0606020202030204" pitchFamily="34" charset="0"/>
              </a:rPr>
              <a:t>“...Se alguém adora a besta e a sua imagem,      e recebe a sua marca na fronte, ou sobre sua mão, também este beberá do vinho da cólera     de Deus, preparado sem mistura, do cálice de Sua ira, e será atormentado com fogo e enxofre diante dos santos anjos e na presença do Cordeiro. A fumaça do seu tormento sobe pelos séculos dos séculos e não têm descanso algum, nem de dia nem de noite, os adoradores da besta e da sua imagem, e quem quer que receba a marca do seu nome” (Apocalipse 14:9-11).</a:t>
            </a:r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AA78C007-66DA-4C59-928B-B117D712E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28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24/43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utoUpdateAnimBg="0"/>
      <p:bldP spid="26628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>
            <a:extLst>
              <a:ext uri="{FF2B5EF4-FFF2-40B4-BE49-F238E27FC236}">
                <a16:creationId xmlns:a16="http://schemas.microsoft.com/office/drawing/2014/main" id="{84B6C17E-17FC-4260-98C6-18C2EAC1D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9" name="Text Box 7">
            <a:extLst>
              <a:ext uri="{FF2B5EF4-FFF2-40B4-BE49-F238E27FC236}">
                <a16:creationId xmlns:a16="http://schemas.microsoft.com/office/drawing/2014/main" id="{E5DB7F85-0A63-481F-BB70-B7CDD31FE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95400"/>
            <a:ext cx="7696200" cy="31115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600" b="1">
                <a:solidFill>
                  <a:schemeClr val="bg1"/>
                </a:solidFill>
                <a:latin typeface="Tahoma" panose="020B0604030504040204" pitchFamily="34" charset="0"/>
              </a:rPr>
              <a:t>EM QUE CONSISTE A MARCA DA BESTA</a:t>
            </a:r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74D5349C-6F3D-4729-AAD5-7E6B00CBB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25/43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>
            <a:extLst>
              <a:ext uri="{FF2B5EF4-FFF2-40B4-BE49-F238E27FC236}">
                <a16:creationId xmlns:a16="http://schemas.microsoft.com/office/drawing/2014/main" id="{99F31FF7-5D62-4AA8-AED8-E3CE617E6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Text Box 6">
            <a:extLst>
              <a:ext uri="{FF2B5EF4-FFF2-40B4-BE49-F238E27FC236}">
                <a16:creationId xmlns:a16="http://schemas.microsoft.com/office/drawing/2014/main" id="{8441E8E3-3B81-4660-A96D-04234ADF0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5588"/>
            <a:ext cx="6096000" cy="3848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Sendo que o anticristo se coloca em lugar de Cristo e se opõe a Ele, é lógico supor que a marca, o selo ou sinal do anticristo seja oposta       à de Cristo, ou uma substituição dela.</a:t>
            </a:r>
          </a:p>
        </p:txBody>
      </p:sp>
      <p:sp>
        <p:nvSpPr>
          <p:cNvPr id="27656" name="Text Box 8">
            <a:extLst>
              <a:ext uri="{FF2B5EF4-FFF2-40B4-BE49-F238E27FC236}">
                <a16:creationId xmlns:a16="http://schemas.microsoft.com/office/drawing/2014/main" id="{2CCC16C0-A5F8-450C-8348-484A56EC3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048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26/43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BD88D20A-B310-4294-AD3B-2E3E8E343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Text Box 3">
            <a:extLst>
              <a:ext uri="{FF2B5EF4-FFF2-40B4-BE49-F238E27FC236}">
                <a16:creationId xmlns:a16="http://schemas.microsoft.com/office/drawing/2014/main" id="{2C3E59B8-7ECE-45CF-AB7F-B854FBC20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49250"/>
            <a:ext cx="7772400" cy="974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Tahoma" panose="020B0604030504040204" pitchFamily="34" charset="0"/>
              </a:rPr>
              <a:t>Qual é a marca de Deus, que será aplicada na fronte do remanescente fiel?</a:t>
            </a: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9E6F14AC-D18D-4212-A382-7B4BBFF16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0"/>
            <a:ext cx="5943600" cy="5203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</a:rPr>
              <a:t>“...Não danifiqueis nem a terra,            nem o mar, nem as árvores, até   selarmos na fronte os servos do nosso Deus... . E foi-lhes dito        que não causassem dano à erva      da terra... e tão-somente aos homens que não têm o selo de Deus sobre a fronte” (Apocalipse 7:3 e 9:4); “Sela a lei no coração dos Meus discípulos” (Isaías 8:16).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utoUpdateAnimBg="0"/>
      <p:bldP spid="2867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319FCC56-77CA-41FB-9C29-B0BFF99A2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Text Box 3">
            <a:extLst>
              <a:ext uri="{FF2B5EF4-FFF2-40B4-BE49-F238E27FC236}">
                <a16:creationId xmlns:a16="http://schemas.microsoft.com/office/drawing/2014/main" id="{26103DBD-7121-4A08-9352-68ADCD586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33400"/>
            <a:ext cx="4648200" cy="5978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Tahoma" panose="020B0604030504040204" pitchFamily="34" charset="0"/>
              </a:rPr>
              <a:t>“Certamente, guardareis os Meus sábados; pois é sinal entre Mim e vós nas vossas gerações; para que saibais que Eu sou o Senhor, que vos santifica” (Êxodo 31:13); “Também lhes dei os Meus sábados, para servirem de sinal entre Mim e eles” (Ezequiel 20:20)</a:t>
            </a: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0228AACF-0684-4CBE-B562-C12035D03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28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28/43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205378F0-E6F7-499A-B096-F56DB5438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E8D9F1E9-4079-4ED1-A8A5-5620F4758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52400"/>
            <a:ext cx="7696200" cy="1997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500" b="1">
                <a:solidFill>
                  <a:schemeClr val="bg1"/>
                </a:solidFill>
                <a:latin typeface="Tahoma" panose="020B0604030504040204" pitchFamily="34" charset="0"/>
              </a:rPr>
              <a:t>Jesus não mudou a lei nem autorizou mudá-la. Portanto, Seu sinal (o santo sábado) também não mudou. Apocalipse traz uma séria advertência para os que alteram a Palavra            de Deus (Apocalipse 22:18 e 19). 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4291D051-758F-45B8-B349-297C318E4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29/43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>
            <a:extLst>
              <a:ext uri="{FF2B5EF4-FFF2-40B4-BE49-F238E27FC236}">
                <a16:creationId xmlns:a16="http://schemas.microsoft.com/office/drawing/2014/main" id="{E579B3A4-F373-4837-AFA6-20CDDADA2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3">
            <a:extLst>
              <a:ext uri="{FF2B5EF4-FFF2-40B4-BE49-F238E27FC236}">
                <a16:creationId xmlns:a16="http://schemas.microsoft.com/office/drawing/2014/main" id="{A0C39E5F-4247-4CAA-B61B-231454078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04800"/>
            <a:ext cx="39624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Índio na sala de cirurgia</a:t>
            </a: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881515B8-9060-47B4-A91E-0615A2AC9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3/43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CB1DBD2E-BC28-49DD-B7EC-9D1E9099B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3">
            <a:extLst>
              <a:ext uri="{FF2B5EF4-FFF2-40B4-BE49-F238E27FC236}">
                <a16:creationId xmlns:a16="http://schemas.microsoft.com/office/drawing/2014/main" id="{11F03DA0-A29C-4020-BF9C-E8CF46286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57200"/>
            <a:ext cx="76962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Qual seria a marca substitutiva da falsa autoridade do anticristo?</a:t>
            </a:r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B2628CD8-CA81-4181-8267-49729A51F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133600"/>
            <a:ext cx="5257800" cy="277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</a:rPr>
              <a:t>“Proferirá palavras contra o Altíssimo, magoará os santos do Altíssimo e cuidará em mudar os tempos e as leis” (Daniel 7:25).</a:t>
            </a:r>
          </a:p>
        </p:txBody>
      </p:sp>
      <p:sp>
        <p:nvSpPr>
          <p:cNvPr id="31750" name="Text Box 6">
            <a:extLst>
              <a:ext uri="{FF2B5EF4-FFF2-40B4-BE49-F238E27FC236}">
                <a16:creationId xmlns:a16="http://schemas.microsoft.com/office/drawing/2014/main" id="{7A5F16AA-20DE-42B3-90BA-49B4440E1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28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30/43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autoUpdateAnimBg="0"/>
      <p:bldP spid="31748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89A69A35-3E9E-49AD-99A2-A10435DC3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3">
            <a:extLst>
              <a:ext uri="{FF2B5EF4-FFF2-40B4-BE49-F238E27FC236}">
                <a16:creationId xmlns:a16="http://schemas.microsoft.com/office/drawing/2014/main" id="{CDA7D302-A20A-4251-A09E-0DC5B5A61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60525"/>
            <a:ext cx="7696200" cy="2835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000" b="1">
                <a:solidFill>
                  <a:schemeClr val="bg1"/>
                </a:solidFill>
                <a:latin typeface="Tahoma" panose="020B0604030504040204" pitchFamily="34" charset="0"/>
              </a:rPr>
              <a:t>A OUTRA BESTA      E A IMPOSIÇÃO        DA MARCA</a:t>
            </a:r>
          </a:p>
        </p:txBody>
      </p:sp>
      <p:sp>
        <p:nvSpPr>
          <p:cNvPr id="32773" name="Text Box 5">
            <a:extLst>
              <a:ext uri="{FF2B5EF4-FFF2-40B4-BE49-F238E27FC236}">
                <a16:creationId xmlns:a16="http://schemas.microsoft.com/office/drawing/2014/main" id="{4555084C-AC46-4129-BBFF-F09C6911B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28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31/43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B9D0E824-DF82-4257-8FF2-A12A606C2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Text Box 3">
            <a:extLst>
              <a:ext uri="{FF2B5EF4-FFF2-40B4-BE49-F238E27FC236}">
                <a16:creationId xmlns:a16="http://schemas.microsoft.com/office/drawing/2014/main" id="{B159B950-99D8-4508-9331-B890DF9EF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7162800" cy="1501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Na época em que a primeira besta é levada a cativeiro, que outro símbolo profético nos apresenta o Apocalipse?</a:t>
            </a:r>
          </a:p>
        </p:txBody>
      </p:sp>
      <p:sp>
        <p:nvSpPr>
          <p:cNvPr id="33796" name="Text Box 4">
            <a:extLst>
              <a:ext uri="{FF2B5EF4-FFF2-40B4-BE49-F238E27FC236}">
                <a16:creationId xmlns:a16="http://schemas.microsoft.com/office/drawing/2014/main" id="{482C624A-251C-4370-AA34-5DE92EC48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86000"/>
            <a:ext cx="4419600" cy="277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</a:rPr>
              <a:t>“...Vi ainda outra besta...; possuía dois chifres, parecendo cordeiro, mas falava como dragão” (Apocalipse 13:10 e 11).</a:t>
            </a:r>
          </a:p>
        </p:txBody>
      </p:sp>
      <p:sp>
        <p:nvSpPr>
          <p:cNvPr id="33798" name="Text Box 6">
            <a:extLst>
              <a:ext uri="{FF2B5EF4-FFF2-40B4-BE49-F238E27FC236}">
                <a16:creationId xmlns:a16="http://schemas.microsoft.com/office/drawing/2014/main" id="{6097D8C0-0953-40D1-ADA5-A730DA789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28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32/43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  <p:bldP spid="33796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5F350985-7DB8-4536-9AD4-B5527780D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 Box 3">
            <a:extLst>
              <a:ext uri="{FF2B5EF4-FFF2-40B4-BE49-F238E27FC236}">
                <a16:creationId xmlns:a16="http://schemas.microsoft.com/office/drawing/2014/main" id="{CF173BAF-39DC-4140-867E-FC22E0747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124200"/>
            <a:ext cx="5943600" cy="3492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Arial Narrow" panose="020B0606020202030204" pitchFamily="34" charset="0"/>
              </a:rPr>
              <a:t>Todas as características da segunda besta se cumprem nos EUA. Surgiram como nação em 1776 em um território não habitado por outra nação civilizada (por isso surge da terra, e não do mar). Em seu começo fala como cordeiro (liberdade), porém falará como dragão. </a:t>
            </a:r>
          </a:p>
        </p:txBody>
      </p:sp>
      <p:sp>
        <p:nvSpPr>
          <p:cNvPr id="34821" name="Text Box 5">
            <a:extLst>
              <a:ext uri="{FF2B5EF4-FFF2-40B4-BE49-F238E27FC236}">
                <a16:creationId xmlns:a16="http://schemas.microsoft.com/office/drawing/2014/main" id="{48ED0801-0AB7-44BA-9788-E0004E572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7305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33/43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5CE37A61-2AA9-4D0F-9483-1642F4BC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 Box 3">
            <a:extLst>
              <a:ext uri="{FF2B5EF4-FFF2-40B4-BE49-F238E27FC236}">
                <a16:creationId xmlns:a16="http://schemas.microsoft.com/office/drawing/2014/main" id="{2F89C7A3-0431-4F16-BB04-D5BC6C57A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04825"/>
            <a:ext cx="6553200" cy="1768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500" b="1">
                <a:solidFill>
                  <a:srgbClr val="FFFF00"/>
                </a:solidFill>
                <a:latin typeface="Tahoma" panose="020B0604030504040204" pitchFamily="34" charset="0"/>
              </a:rPr>
              <a:t>Que farão os EUA (nação protestante), que nos faz supor que quando a Terra      se maravilhar após o papado haverá      uma união das igrejas?</a:t>
            </a:r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F0A06B3B-06EC-4578-92F5-FABB3DF87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038600"/>
            <a:ext cx="6629400" cy="2520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“...Faz com que a Terra e os seus habitantes adorem a besta, cuja ferida mortal fora curada. ... A todos... faz que lhes seja dada certa marca sobre a mão direita ou sobre       a fronte” (Apocalipse 13:11-17).</a:t>
            </a:r>
          </a:p>
        </p:txBody>
      </p:sp>
      <p:sp>
        <p:nvSpPr>
          <p:cNvPr id="35846" name="Text Box 6">
            <a:extLst>
              <a:ext uri="{FF2B5EF4-FFF2-40B4-BE49-F238E27FC236}">
                <a16:creationId xmlns:a16="http://schemas.microsoft.com/office/drawing/2014/main" id="{93D09EF9-9076-4054-992C-4F0B89ED3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34/43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utoUpdateAnimBg="0"/>
      <p:bldP spid="3584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3357F2FA-5780-49C0-9A7E-75057A46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655A3C4B-705F-4208-831F-7C84724BA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6858000" cy="15541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O que a segunda besta ordenaria que os moradores      da terra fizessem?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B87881B4-0277-47C5-87F0-B25B23862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00313"/>
            <a:ext cx="4114800" cy="277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</a:rPr>
              <a:t>“...que façam uma imagem à besta, àquela que, ferida à espada, sobreviveu” (Apocalipse 13:13 e 14).</a:t>
            </a: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E667A87C-4670-4087-94A4-FB3F5CD20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28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35/43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utoUpdateAnimBg="0"/>
      <p:bldP spid="36868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758C4021-5AA2-4B51-93EC-7637DCB05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Text Box 3">
            <a:extLst>
              <a:ext uri="{FF2B5EF4-FFF2-40B4-BE49-F238E27FC236}">
                <a16:creationId xmlns:a16="http://schemas.microsoft.com/office/drawing/2014/main" id="{70EA65D6-74EE-4FCC-AD37-DACAC63CA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04800"/>
            <a:ext cx="5867400" cy="2035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Tahoma" panose="020B0604030504040204" pitchFamily="34" charset="0"/>
              </a:rPr>
              <a:t>A cópia se refere a um sistema legislativo ou leis repressivas semelhantes às do tempo         da Inquisição. </a:t>
            </a:r>
          </a:p>
        </p:txBody>
      </p:sp>
      <p:sp>
        <p:nvSpPr>
          <p:cNvPr id="37893" name="Text Box 5">
            <a:extLst>
              <a:ext uri="{FF2B5EF4-FFF2-40B4-BE49-F238E27FC236}">
                <a16:creationId xmlns:a16="http://schemas.microsoft.com/office/drawing/2014/main" id="{33EB3539-C768-4B28-A1E8-B05D8AC52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6629400" cy="2035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Tahoma" panose="020B0604030504040204" pitchFamily="34" charset="0"/>
              </a:rPr>
              <a:t>Essa imagem à primeira besta       se formará quando da união do Estado com a Igreja, impondo      um dia oficial de culto.</a:t>
            </a:r>
            <a:endParaRPr lang="pt-BR" altLang="pt-BR" sz="2900"/>
          </a:p>
        </p:txBody>
      </p:sp>
      <p:sp>
        <p:nvSpPr>
          <p:cNvPr id="37894" name="Text Box 6">
            <a:extLst>
              <a:ext uri="{FF2B5EF4-FFF2-40B4-BE49-F238E27FC236}">
                <a16:creationId xmlns:a16="http://schemas.microsoft.com/office/drawing/2014/main" id="{B14C47CD-FF6C-4513-BBB9-2EBE6D21C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36/43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utoUpdateAnimBg="0"/>
      <p:bldP spid="37893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>
            <a:extLst>
              <a:ext uri="{FF2B5EF4-FFF2-40B4-BE49-F238E27FC236}">
                <a16:creationId xmlns:a16="http://schemas.microsoft.com/office/drawing/2014/main" id="{85602528-3BDA-48AC-B823-D93A11C664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0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5" name="Text Box 3">
            <a:extLst>
              <a:ext uri="{FF2B5EF4-FFF2-40B4-BE49-F238E27FC236}">
                <a16:creationId xmlns:a16="http://schemas.microsoft.com/office/drawing/2014/main" id="{D78E6169-26AA-4E93-8A29-9089771A7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81000"/>
            <a:ext cx="6477000" cy="1431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400" b="1">
                <a:solidFill>
                  <a:srgbClr val="FFFF00"/>
                </a:solidFill>
                <a:latin typeface="Tahoma" panose="020B0604030504040204" pitchFamily="34" charset="0"/>
              </a:rPr>
              <a:t>Onde será posta                         a marca da besta?</a:t>
            </a:r>
          </a:p>
        </p:txBody>
      </p:sp>
      <p:sp>
        <p:nvSpPr>
          <p:cNvPr id="38916" name="Text Box 4">
            <a:extLst>
              <a:ext uri="{FF2B5EF4-FFF2-40B4-BE49-F238E27FC236}">
                <a16:creationId xmlns:a16="http://schemas.microsoft.com/office/drawing/2014/main" id="{4C808F7D-E8D7-4D93-AED7-B71891013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179638"/>
            <a:ext cx="7010400" cy="1701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</a:rPr>
              <a:t>“...Faz que lhes seja dada certa marca sobre a mão direita ou sobre a fronte” (Apocalipse 13:16).</a:t>
            </a: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E0F349C4-6967-4CE4-B187-94E2FD6E3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527550"/>
            <a:ext cx="6705600" cy="2025650"/>
          </a:xfrm>
          <a:prstGeom prst="rect">
            <a:avLst/>
          </a:prstGeom>
          <a:solidFill>
            <a:schemeClr val="tx1"/>
          </a:solidFill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500" b="1">
                <a:solidFill>
                  <a:srgbClr val="FFFFCC"/>
                </a:solidFill>
                <a:latin typeface="Arial Narrow" panose="020B0606020202030204" pitchFamily="34" charset="0"/>
              </a:rPr>
              <a:t>A testa representa a mente; a mão é símbolo de trabalho. Os que aceitam o domingo intelectualmente receberão o sinal em sua mente; os que trabalharem no sábado para não serem boicotados ou mortos, receberão o sinal na mão.</a:t>
            </a:r>
          </a:p>
        </p:txBody>
      </p:sp>
      <p:sp>
        <p:nvSpPr>
          <p:cNvPr id="38919" name="Text Box 7">
            <a:extLst>
              <a:ext uri="{FF2B5EF4-FFF2-40B4-BE49-F238E27FC236}">
                <a16:creationId xmlns:a16="http://schemas.microsoft.com/office/drawing/2014/main" id="{65A401C2-282B-40DE-83C9-AF49BC2E3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37/43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utoUpdateAnimBg="0"/>
      <p:bldP spid="38916" grpId="0" autoUpdateAnimBg="0"/>
      <p:bldP spid="38917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8A4A1F1B-8125-4781-8823-A3B7D8170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Text Box 3">
            <a:extLst>
              <a:ext uri="{FF2B5EF4-FFF2-40B4-BE49-F238E27FC236}">
                <a16:creationId xmlns:a16="http://schemas.microsoft.com/office/drawing/2014/main" id="{1CCE81C2-19CE-4C28-85AD-68531F895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33375"/>
            <a:ext cx="7086600" cy="1800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De acordo com a mensagem do terceiro anjo, que terrível advertência faz Deus àqueles que receberem a marca em sua fronte ou na mão?</a:t>
            </a: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FDBDACC0-ECFB-4BA4-A76F-BCFF6E1EE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362200"/>
            <a:ext cx="4876800" cy="3978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“...Também esse beberá do vinho da cólera de Deus preparado, sem mistura,             do cálice da Sua ira, e será atormentado com fogo e enxofre diante dos santos anjos e na presença do Cordeiro” (Apocalipse 14:8-11).</a:t>
            </a:r>
          </a:p>
        </p:txBody>
      </p:sp>
      <p:sp>
        <p:nvSpPr>
          <p:cNvPr id="39942" name="Text Box 6">
            <a:extLst>
              <a:ext uri="{FF2B5EF4-FFF2-40B4-BE49-F238E27FC236}">
                <a16:creationId xmlns:a16="http://schemas.microsoft.com/office/drawing/2014/main" id="{07E3E242-B493-410E-BBAE-A5195CB39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28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38/43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utoUpdateAnimBg="0"/>
      <p:bldP spid="39940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23E0BE94-20C4-425E-A7BF-4B1A0F776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Text Box 3">
            <a:extLst>
              <a:ext uri="{FF2B5EF4-FFF2-40B4-BE49-F238E27FC236}">
                <a16:creationId xmlns:a16="http://schemas.microsoft.com/office/drawing/2014/main" id="{400A7EE7-B8F0-4C12-B743-A422B04BD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857375"/>
            <a:ext cx="7696200" cy="21050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600" b="1">
                <a:solidFill>
                  <a:schemeClr val="bg1"/>
                </a:solidFill>
                <a:latin typeface="Tahoma" panose="020B0604030504040204" pitchFamily="34" charset="0"/>
              </a:rPr>
              <a:t>OS QUE TÊM             A FÉ DE JESUS</a:t>
            </a:r>
          </a:p>
        </p:txBody>
      </p:sp>
      <p:sp>
        <p:nvSpPr>
          <p:cNvPr id="40965" name="Text Box 5">
            <a:extLst>
              <a:ext uri="{FF2B5EF4-FFF2-40B4-BE49-F238E27FC236}">
                <a16:creationId xmlns:a16="http://schemas.microsoft.com/office/drawing/2014/main" id="{902A4555-34EB-4CE7-916F-010616F25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28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39/43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D5250AE-A7CA-4E3D-897B-B4B43793D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19D65974-FC30-433E-A2DA-3C0C8E9DD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584325"/>
            <a:ext cx="7696200" cy="3749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000" b="1">
                <a:solidFill>
                  <a:schemeClr val="bg1"/>
                </a:solidFill>
                <a:latin typeface="Tahoma" panose="020B0604030504040204" pitchFamily="34" charset="0"/>
              </a:rPr>
              <a:t>O ANTICRISTO É UM PERSONAGEM DE ORIGEM CRISTÃ</a:t>
            </a: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1F13A48D-80C2-4362-8C65-A986F1A63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4/43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A5A25368-9D1A-430E-9F42-E4ADA5F77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3">
            <a:extLst>
              <a:ext uri="{FF2B5EF4-FFF2-40B4-BE49-F238E27FC236}">
                <a16:creationId xmlns:a16="http://schemas.microsoft.com/office/drawing/2014/main" id="{660844BD-9325-42B7-B421-5383E4052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27038"/>
            <a:ext cx="5334000" cy="15541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Como expressarão sua fé em Jesus os integrantes do remanescente fiel?</a:t>
            </a:r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6785C2DF-4809-456E-82F3-0348E1812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362200"/>
            <a:ext cx="4800600" cy="3978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“Aqui está a perseverança dos santos, os que guardam os mandamentos de Deus e a fé em Jesus” (Apocalipse 14:12); “Então, Pedro e os demais apóstolos afirmaram: Antes, importa obedecer a Deus do que aos homens” (Atos 5:29).</a:t>
            </a:r>
          </a:p>
        </p:txBody>
      </p:sp>
      <p:sp>
        <p:nvSpPr>
          <p:cNvPr id="41990" name="Text Box 6">
            <a:extLst>
              <a:ext uri="{FF2B5EF4-FFF2-40B4-BE49-F238E27FC236}">
                <a16:creationId xmlns:a16="http://schemas.microsoft.com/office/drawing/2014/main" id="{D2A07010-6CAF-4AE6-968D-6087C4D56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28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40/43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utoUpdateAnimBg="0"/>
      <p:bldP spid="41988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5D31B6BC-7ECD-41FA-985C-6D98F759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Text Box 3">
            <a:extLst>
              <a:ext uri="{FF2B5EF4-FFF2-40B4-BE49-F238E27FC236}">
                <a16:creationId xmlns:a16="http://schemas.microsoft.com/office/drawing/2014/main" id="{02C1A02E-7869-4FDB-9EC8-58BE658A8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"/>
            <a:ext cx="5867400" cy="1800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Quem Se levantará em defesa do remanescente fiel durante a tremenda angústia derivada da perseguição que haverá?</a:t>
            </a:r>
          </a:p>
        </p:txBody>
      </p:sp>
      <p:sp>
        <p:nvSpPr>
          <p:cNvPr id="43012" name="Text Box 4">
            <a:extLst>
              <a:ext uri="{FF2B5EF4-FFF2-40B4-BE49-F238E27FC236}">
                <a16:creationId xmlns:a16="http://schemas.microsoft.com/office/drawing/2014/main" id="{D3FB2809-A6CE-4B94-B690-5E34FFE94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362200"/>
            <a:ext cx="4419600" cy="3381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“Nesse tempo Se levantará Miguel, o grande Príncipe, o defensor dos filhos do teu povo... Naquele tempo será salvo o teu povo, todo aquele que for achado escrito no livro” (Daniel 12:1).</a:t>
            </a:r>
          </a:p>
        </p:txBody>
      </p:sp>
      <p:sp>
        <p:nvSpPr>
          <p:cNvPr id="43013" name="Text Box 5">
            <a:extLst>
              <a:ext uri="{FF2B5EF4-FFF2-40B4-BE49-F238E27FC236}">
                <a16:creationId xmlns:a16="http://schemas.microsoft.com/office/drawing/2014/main" id="{6D793DBF-4D1A-4684-8C77-DE13BE4D0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883275"/>
            <a:ext cx="6629400" cy="831850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CC"/>
                </a:solidFill>
                <a:latin typeface="Arial Narrow" panose="020B0606020202030204" pitchFamily="34" charset="0"/>
              </a:rPr>
              <a:t>Miguel significa “quem é como Deus”, e é um dos nomes de Cristo, quando aparece enfrentando o mal.</a:t>
            </a:r>
          </a:p>
        </p:txBody>
      </p:sp>
      <p:sp>
        <p:nvSpPr>
          <p:cNvPr id="43015" name="Text Box 7">
            <a:extLst>
              <a:ext uri="{FF2B5EF4-FFF2-40B4-BE49-F238E27FC236}">
                <a16:creationId xmlns:a16="http://schemas.microsoft.com/office/drawing/2014/main" id="{89E8407E-3B4B-41D0-B232-9CBAEDEF5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28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41/43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utoUpdateAnimBg="0"/>
      <p:bldP spid="43012" grpId="0" autoUpdateAnimBg="0"/>
      <p:bldP spid="43013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78573E56-0641-4293-99D2-67F4B38A4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Text Box 3">
            <a:extLst>
              <a:ext uri="{FF2B5EF4-FFF2-40B4-BE49-F238E27FC236}">
                <a16:creationId xmlns:a16="http://schemas.microsoft.com/office/drawing/2014/main" id="{3196E03A-522D-4343-9C45-501EEE05E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5638800" cy="1800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Que prometeu nosso Senhor Jesus Cristo a todos aqueles que O seguirem sob qualquer circunstância?</a:t>
            </a: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EAF470DA-7927-446C-8F82-449C71469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590800"/>
            <a:ext cx="4419600" cy="3492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“Na casa de Meu Pai há muitas moradas... Pois vou preparar-vos lugar... voltarei, e vos receberei para Mim mesmo, para que onde Eu estiver estejais vós também” (João 14:1-3).</a:t>
            </a:r>
          </a:p>
        </p:txBody>
      </p:sp>
      <p:sp>
        <p:nvSpPr>
          <p:cNvPr id="44038" name="Text Box 6">
            <a:extLst>
              <a:ext uri="{FF2B5EF4-FFF2-40B4-BE49-F238E27FC236}">
                <a16:creationId xmlns:a16="http://schemas.microsoft.com/office/drawing/2014/main" id="{3DC0A15D-5692-4086-89D7-5E0CD045F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28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42/43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autoUpdateAnimBg="0"/>
      <p:bldP spid="44036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226610BA-0596-4DC1-845A-057F168F2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Text Box 3">
            <a:extLst>
              <a:ext uri="{FF2B5EF4-FFF2-40B4-BE49-F238E27FC236}">
                <a16:creationId xmlns:a16="http://schemas.microsoft.com/office/drawing/2014/main" id="{5731C500-F221-4299-BE79-879D67512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338" y="4052888"/>
            <a:ext cx="3116262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 b="1">
                <a:solidFill>
                  <a:schemeClr val="bg1"/>
                </a:solidFill>
                <a:latin typeface="Tahoma" panose="020B0604030504040204" pitchFamily="34" charset="0"/>
              </a:rPr>
              <a:t>Próximo estudo:</a:t>
            </a:r>
          </a:p>
        </p:txBody>
      </p:sp>
      <p:sp>
        <p:nvSpPr>
          <p:cNvPr id="45060" name="Text Box 4">
            <a:extLst>
              <a:ext uri="{FF2B5EF4-FFF2-40B4-BE49-F238E27FC236}">
                <a16:creationId xmlns:a16="http://schemas.microsoft.com/office/drawing/2014/main" id="{EAEB9ADA-DA7F-4CDF-BF88-B06AC2FB5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845050"/>
            <a:ext cx="5334000" cy="15557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800" b="1">
                <a:solidFill>
                  <a:srgbClr val="FFFF00"/>
                </a:solidFill>
                <a:latin typeface="Tahoma" panose="020B0604030504040204" pitchFamily="34" charset="0"/>
              </a:rPr>
              <a:t>Quem habitará na santa cidade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autoUpdateAnimBg="0"/>
      <p:bldP spid="4506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>
            <a:extLst>
              <a:ext uri="{FF2B5EF4-FFF2-40B4-BE49-F238E27FC236}">
                <a16:creationId xmlns:a16="http://schemas.microsoft.com/office/drawing/2014/main" id="{D410A49B-7A3F-4544-A48B-9D7FF5E7A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A23A6D4F-5E90-4279-8A33-3C4EFF010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88925"/>
            <a:ext cx="6781800" cy="1235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500" b="1">
                <a:solidFill>
                  <a:srgbClr val="FFFF00"/>
                </a:solidFill>
                <a:latin typeface="Tahoma" panose="020B0604030504040204" pitchFamily="34" charset="0"/>
              </a:rPr>
              <a:t>De acordo com as revelações de Paulo, onde se estabeleceria o anticristo, produzindo apostasia?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B86C3A65-9BB2-44E0-91A4-E82D799C4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28800"/>
            <a:ext cx="3810000" cy="2408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“...a ponto de assentar-se no santuário de Deus ostentando-se como se fosse o próprio Deus”      </a:t>
            </a:r>
            <a:r>
              <a:rPr lang="pt-BR" altLang="pt-BR" sz="2600" b="1">
                <a:solidFill>
                  <a:schemeClr val="bg1"/>
                </a:solidFill>
                <a:latin typeface="Arial Narrow" panose="020B0606020202030204" pitchFamily="34" charset="0"/>
              </a:rPr>
              <a:t>(II Tessalonicenses 2:3 e 4).</a:t>
            </a: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14887B60-ABD8-4AE2-88C9-D072C7DE4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715000"/>
            <a:ext cx="6477000" cy="850900"/>
          </a:xfrm>
          <a:prstGeom prst="rect">
            <a:avLst/>
          </a:prstGeom>
          <a:solidFill>
            <a:schemeClr val="tx1"/>
          </a:solidFill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Evidentemente a cristandade o teria em grande reverência e seria um centro da religião cristã.</a:t>
            </a:r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47244A05-B76D-4334-91E5-54447A44B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28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5/43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utoUpdateAnimBg="0"/>
      <p:bldP spid="6150" grpId="0" autoUpdateAnimBg="0"/>
      <p:bldP spid="6151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0FA971AC-FC5D-48FF-9996-69159F4B4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3">
            <a:extLst>
              <a:ext uri="{FF2B5EF4-FFF2-40B4-BE49-F238E27FC236}">
                <a16:creationId xmlns:a16="http://schemas.microsoft.com/office/drawing/2014/main" id="{F71E52B1-062C-48EE-A615-BD350A879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584325"/>
            <a:ext cx="7696200" cy="2835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000" b="1">
                <a:solidFill>
                  <a:schemeClr val="bg1"/>
                </a:solidFill>
                <a:latin typeface="Tahoma" panose="020B0604030504040204" pitchFamily="34" charset="0"/>
              </a:rPr>
              <a:t>A PRIMEIRA BESTA SIMBÓLICA DE APOCALIPSE 13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45B5FD6C-4BCA-4854-A352-1FC0C5757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6/43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>
            <a:extLst>
              <a:ext uri="{FF2B5EF4-FFF2-40B4-BE49-F238E27FC236}">
                <a16:creationId xmlns:a16="http://schemas.microsoft.com/office/drawing/2014/main" id="{7B2D9261-C4E6-4740-AD9B-726D83CBB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 Box 4">
            <a:extLst>
              <a:ext uri="{FF2B5EF4-FFF2-40B4-BE49-F238E27FC236}">
                <a16:creationId xmlns:a16="http://schemas.microsoft.com/office/drawing/2014/main" id="{37871F1E-DF19-4F05-B134-0E704FAF8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3400"/>
            <a:ext cx="4038600" cy="5981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5000"/>
              </a:lnSpc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Em linguagem profética, “besta” é símbolo de um poder ou reino. Por exemplo: Daniel 7:17 e 23 fala de quatro bestas que são símbolos dos impérios de Babilônia, Medo-Pérsia, Grécia e Roma. Outro exemplo: Daniel 8:20 e 21, onde o carneiro de dois chifres representa os reis dos medos e dos persas,            e o bode, a Grécia.</a:t>
            </a:r>
          </a:p>
        </p:txBody>
      </p:sp>
      <p:sp>
        <p:nvSpPr>
          <p:cNvPr id="8199" name="Text Box 7">
            <a:extLst>
              <a:ext uri="{FF2B5EF4-FFF2-40B4-BE49-F238E27FC236}">
                <a16:creationId xmlns:a16="http://schemas.microsoft.com/office/drawing/2014/main" id="{3EB5BFCD-008C-4EC8-86CB-6AA3DB0C9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7/43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>
            <a:extLst>
              <a:ext uri="{FF2B5EF4-FFF2-40B4-BE49-F238E27FC236}">
                <a16:creationId xmlns:a16="http://schemas.microsoft.com/office/drawing/2014/main" id="{0E54E40E-6D50-4136-A8CE-A5158C836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3">
            <a:extLst>
              <a:ext uri="{FF2B5EF4-FFF2-40B4-BE49-F238E27FC236}">
                <a16:creationId xmlns:a16="http://schemas.microsoft.com/office/drawing/2014/main" id="{FCEE6EFC-0DBC-479C-AAFE-9626C7774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6934200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Que detalhes da primeira besta simbólica nos permitem localizar geograficamente a sede da besta?</a:t>
            </a: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673F6B8A-F82D-4FE0-B63D-DAEF0D870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029200"/>
            <a:ext cx="7239000" cy="1403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000" b="1">
                <a:solidFill>
                  <a:schemeClr val="bg1"/>
                </a:solidFill>
                <a:latin typeface="Arial Narrow" panose="020B0606020202030204" pitchFamily="34" charset="0"/>
              </a:rPr>
              <a:t>“...tinha dez chifres e sete cabeças... . As sete cabeças que viste são montes...”            </a:t>
            </a:r>
            <a:r>
              <a:rPr lang="pt-BR" altLang="pt-BR" sz="2600" b="1">
                <a:solidFill>
                  <a:schemeClr val="bg1"/>
                </a:solidFill>
                <a:latin typeface="Arial Narrow" panose="020B0606020202030204" pitchFamily="34" charset="0"/>
              </a:rPr>
              <a:t>(Apocalipse 13:1 e 17:9).</a:t>
            </a: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2F92AC60-A947-42CB-A17A-71A6FA57B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8/43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utoUpdateAnimBg="0"/>
      <p:bldP spid="922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1027">
            <a:extLst>
              <a:ext uri="{FF2B5EF4-FFF2-40B4-BE49-F238E27FC236}">
                <a16:creationId xmlns:a16="http://schemas.microsoft.com/office/drawing/2014/main" id="{8BDAD19C-2E3C-4376-828C-ABA948372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0" name="Text Box 1026">
            <a:extLst>
              <a:ext uri="{FF2B5EF4-FFF2-40B4-BE49-F238E27FC236}">
                <a16:creationId xmlns:a16="http://schemas.microsoft.com/office/drawing/2014/main" id="{1B53A49C-E53F-4503-936A-27E78B153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19200"/>
            <a:ext cx="5257800" cy="1401763"/>
          </a:xfrm>
          <a:prstGeom prst="rect">
            <a:avLst/>
          </a:prstGeom>
          <a:solidFill>
            <a:schemeClr val="tx1"/>
          </a:solidFill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Escritores clássicos como Horácio, Virgílio e Cícero identificaram Roma como a cidade das sete colinas.</a:t>
            </a:r>
          </a:p>
        </p:txBody>
      </p:sp>
      <p:sp>
        <p:nvSpPr>
          <p:cNvPr id="17412" name="Text Box 1028">
            <a:extLst>
              <a:ext uri="{FF2B5EF4-FFF2-40B4-BE49-F238E27FC236}">
                <a16:creationId xmlns:a16="http://schemas.microsoft.com/office/drawing/2014/main" id="{A7761613-19B7-4B6B-A5F9-47BCBA304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>
                <a:solidFill>
                  <a:schemeClr val="bg1"/>
                </a:solidFill>
              </a:rPr>
              <a:t>9/43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 autoUpdateAnimBg="0"/>
    </p:bld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1836</Words>
  <Application>Microsoft Office PowerPoint</Application>
  <PresentationFormat>Apresentação na tela (4:3)</PresentationFormat>
  <Paragraphs>152</Paragraphs>
  <Slides>43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8" baseType="lpstr">
      <vt:lpstr>Times New Roman</vt:lpstr>
      <vt:lpstr>Tahoma</vt:lpstr>
      <vt:lpstr>Arial Narrow</vt:lpstr>
      <vt:lpstr>Tema do Office</vt:lpstr>
      <vt:lpstr>Adobe Photoshop 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CPB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subject>REVELAÇÕES DO APOCALIPSE-MICHELSON BORGES</dc:subject>
  <dc:creator>Michelson Borges; Casa Publicadora</dc:creator>
  <cp:keywords>www.4tons.com.br</cp:keywords>
  <dc:description>COMÉRCIO PROIBIDO. USO PESSOAL</dc:description>
  <cp:lastModifiedBy>UCB - Marcelo Augusto de Carvalho</cp:lastModifiedBy>
  <cp:revision>14</cp:revision>
  <dcterms:created xsi:type="dcterms:W3CDTF">2002-10-30T19:11:03Z</dcterms:created>
  <dcterms:modified xsi:type="dcterms:W3CDTF">2021-01-08T06:54:06Z</dcterms:modified>
  <cp:category>EVANGELISMO</cp:category>
</cp:coreProperties>
</file>