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F9D46-4467-41DD-8473-B6A9F5F4A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3B7A6B-AD0E-47BB-8B80-27809265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923F42-2FD9-4442-8CA4-4AC54396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5CBF21-CFB1-414D-9C6C-5CAF2BFA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8C358-0673-4F9F-9087-3B059A0C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DD1E6-6FB5-4C45-B713-6604DA0BB1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784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1C355-77C9-41E5-BE76-809A1345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58BF80-E1D9-44A5-9F89-73C1A94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0139C5-1839-46D6-BE6F-593489D1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76730D-03B7-42A6-8EF7-E7B763B9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913D18-01EA-4711-854D-64855BC9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F249-9598-4BD3-9E8E-BD69F38D76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799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7F77DF-82B4-40BF-99AB-53E5D8DDC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B39599-2E5E-43B4-BE17-18C0C1BB4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1EF11-D9E4-4703-B25E-4F49308D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D2FCC-4693-4455-9F86-F275A889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1A4084-125D-473B-9D8A-BC20C346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D631C-5FA7-4C4F-A783-94179AAA39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526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8578C-B644-44AF-845D-72CE1638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CF86DC-9D99-41F2-81B1-AAD6ED75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01A8D3-91FF-471F-ACA7-2E8C10B9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200C7-6FA9-4150-9284-07A09903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426006-036F-4641-A12D-8CF0B3E5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2B4CE-62C1-4916-995F-3BD273CB8A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21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9C3D7-C70B-46E0-9822-4EC3A33D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19BEDC-30AD-4E1D-A0EC-5ADF391F1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141BBA-8473-4981-8757-F27B623A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B8C66-628B-4E20-BC44-EA926323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F3B2C9-B073-4842-AB7F-A716C3AE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7ED87-D1B0-4CC5-B854-9066477048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714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78912-00D6-4223-B3F0-39BE7566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7674FA-133F-4A17-9251-D64480211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D59AB3-33C2-4312-BEC2-1D0D2B42D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CBFEF-7FF8-47DA-AFDF-4890C07C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B3D758-1BA9-4710-A329-DEB63B7B5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D7D64A-7E4A-4889-A427-38191211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56292-5BCF-4F1D-8EBF-CA85DD1EA6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893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FDDD0-8ABD-4D1B-AC7A-746FF015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89E0F9-9DF9-4B4E-8293-0361D2F4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73D293-BE41-4DE5-8343-8A38EA7FE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678B47-A259-4136-B358-104B6A1B7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9B85398-B48E-4B67-845E-423CFB6E5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84F782C-7FBD-48D0-AD37-D4566E08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97DB2E8-3B9A-40AD-B0D4-3CB858A2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9B2D4C-CF54-4C33-BF0F-895870BB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2DAC3-3D96-468C-AF08-ABA0B6601F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243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B1753-9A66-4C66-9635-ED28A96C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A48074-ECBA-482D-A9F7-FC4FAFC3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7B3967-C2D3-465A-B80D-6D1AF859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3E4852-1CE7-4043-A22B-0F1F5BA0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B4F78-9CE7-4BB1-9AF9-45C04931A5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49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22B1BC-2141-43AE-97D9-519A38DF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EBCE50-9A5D-46E4-BEB6-F5FF4D67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89F968-4547-4899-A8AF-A6349356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BCD18-F0A6-43F6-8ABD-E903410167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58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33B6-5E22-4A4B-BAE8-A08A1CD7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028313-0D1C-4665-B66C-E98B2D51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B10BB0-FFEA-4BC3-BDD6-7CE4C2BC7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92172C-2FB4-4F1E-87E9-71128E09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3047BD-D379-4CEA-9E8A-5C56C6C3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5E6858-2B1A-47FC-A45D-10F6B3D5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D72C4-D360-485F-AD03-43655B7B41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125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22E4C-7129-4DC7-A400-B307E78F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AFAEA9-0D3B-4D7E-9A97-3BE68E506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5E0A69-E2F1-4A77-9582-87BA068A5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2CA932-FA2F-4CB4-8EDF-271D6088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C2489E-E0D8-4CFC-BA85-905B4E26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7EE645-46EB-4BDB-B381-77AB4F66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76A11-F62D-43BF-BF45-2FF9321C3E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982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68A105-3D43-4302-BE5D-515E3A789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4FAFE7-AFD0-4D49-BFBE-FEE735797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CD4EF8-712B-4509-8585-D6108C4308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33FC0-BF65-4333-8A27-DF57A46A47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7E2F41-6BA9-4A79-A6DA-8AA3E3B46E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1A573D-C440-4723-B3D7-50A9548746E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9D43E5EF-A36D-4DC5-90E5-D302C04E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 Box 4">
            <a:extLst>
              <a:ext uri="{FF2B5EF4-FFF2-40B4-BE49-F238E27FC236}">
                <a16:creationId xmlns:a16="http://schemas.microsoft.com/office/drawing/2014/main" id="{205CB41F-82F0-4BD6-A360-D1C9A842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293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Tahoma" panose="020B0604030504040204" pitchFamily="34" charset="0"/>
              </a:rPr>
              <a:t>Seminário Revelações do Apocalipse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9F74FCF-98AA-43FC-9301-B6344DDED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5334000" cy="155575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 b="1">
                <a:solidFill>
                  <a:srgbClr val="FFFF00"/>
                </a:solidFill>
                <a:latin typeface="Tahoma" panose="020B0604030504040204" pitchFamily="34" charset="0"/>
              </a:rPr>
              <a:t>Quando o Deus de amor castiga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07A31D44-A9F6-481F-86AC-2F9CF5EE1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19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CC99"/>
                </a:solidFill>
                <a:latin typeface="Arial Narrow" panose="020B0606020202030204" pitchFamily="34" charset="0"/>
              </a:rPr>
              <a:t>Michelson Borges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480DD023-A63F-4F08-9FED-D6774BFF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15420773-D5B9-44A0-A9B3-9F3307B29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5486400" cy="6354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pt-BR" altLang="pt-BR" sz="2600" b="1">
                <a:solidFill>
                  <a:srgbClr val="FFFF00"/>
                </a:solidFill>
                <a:latin typeface="Arial Narrow" panose="020B0606020202030204" pitchFamily="34" charset="0"/>
              </a:rPr>
              <a:t>A Bíblia diz que “aos homens está ordenado morrerem uma só vez e, depois disto, o juízo” (Hebreus 9:27). Apocalipse 15:7 e 8 diz que quando os sete anjos receberam as “sete taças       de ouro, cheias da cólera de Deus”,                o santuário onde Jesus intercede durante o juízo “se encheu de fumaça, procedente da glória de Deus e do        Seu poder, e ninguém podia penetrar no santuário, enquanto não se cumprissem os sete flagelos dos sete anjos”, o que sugere que então haverá passado o tempo de graça e preparação; já que não haverá acesso ao trono da graça.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A5BAE8B7-85E4-4597-9703-A8D04E6D2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10/22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id="{7B2FE93E-704F-4F2D-82EE-E1CEEE8B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787D7FAB-7B4C-43F8-BF8D-8C1B0B83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6400800" cy="210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Tahoma" panose="020B0604030504040204" pitchFamily="34" charset="0"/>
              </a:rPr>
              <a:t>Que solene anúncio Jesus fará no final do juízo investigativo, demonstrando que haverá um momento em que se fechará a porta da graça e Ele virá           à Terra como Juiz?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E3ED5588-D1A9-478D-8AEE-569A7A76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8300"/>
            <a:ext cx="5410200" cy="3111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3000" b="1">
                <a:solidFill>
                  <a:schemeClr val="bg1"/>
                </a:solidFill>
                <a:latin typeface="Arial Narrow" panose="020B0606020202030204" pitchFamily="34" charset="0"/>
              </a:rPr>
              <a:t>“Continue o injusto fazendo injustiça, continue o imundo ainda sendo imundo; o justo continue   na prática da justiça e o santo continue a santificar-se” (Apocalipse 22:11 e 12).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90518F9E-82E7-4C0D-B4E6-15D8E036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11/22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B29EF6B-CDE8-46C4-8827-81C800B86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3F92A65E-D7D5-402A-B9E1-833368955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60550"/>
            <a:ext cx="7696200" cy="2559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400" b="1">
                <a:solidFill>
                  <a:schemeClr val="bg1"/>
                </a:solidFill>
                <a:latin typeface="Tahoma" panose="020B0604030504040204" pitchFamily="34" charset="0"/>
              </a:rPr>
              <a:t>DEPOIS DO MILÊNIO: O LAGO DE FOGO E ENXOFRE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1D77ABEB-03ED-4466-B7BF-35E21DCE0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12/22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0B5DA9F-9114-47A2-B07D-D927BC29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32E28F63-34DF-452A-9FD4-C073DC2AE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762000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Que cairá sobre os seguidores de Satanás quando rodearem a Nova Jerusalém,         no final do Milênio?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90505B4-0F73-4511-88D0-9C6130F8A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70075"/>
            <a:ext cx="4419600" cy="31115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pt-BR" altLang="pt-BR" sz="3000" b="1">
                <a:latin typeface="Arial Narrow" panose="020B0606020202030204" pitchFamily="34" charset="0"/>
              </a:rPr>
              <a:t>“...Desceu, porém, fogo do céu e os consumiu. ...           O diabo, sedutor deles, foi lançado para dentro do lago de fogo e enxofre...” (Apocalipse 20:9 e 10).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5075A3C1-0423-4692-9CBC-20C5CCEF6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683250"/>
            <a:ext cx="5410200" cy="974725"/>
          </a:xfrm>
          <a:prstGeom prst="rect">
            <a:avLst/>
          </a:prstGeom>
          <a:solidFill>
            <a:schemeClr val="tx2"/>
          </a:solidFill>
          <a:ln w="2857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Narrow" panose="020B0606020202030204" pitchFamily="34" charset="0"/>
              </a:rPr>
              <a:t>II Pedro 3:10-12 nos leva a crer que este fogo incendiará toda a Terra.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B771F58-15F5-4040-BBD6-847B042E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9331A005-C55A-43D9-B0D0-3A8DE07A5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477000"/>
            <a:ext cx="11430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D229D75-A703-4967-AF73-26114695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70866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Para quem, especialmente, está preparado este lago de fogo?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1E1A8BB7-443C-4079-9F08-5028867E3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40386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“...Para o diabo e seus anjos” (Mateus 25:41).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3DDFEDCE-C30B-44A9-92D9-D4E8A9DE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41925"/>
            <a:ext cx="3962400" cy="1311275"/>
          </a:xfrm>
          <a:prstGeom prst="rect">
            <a:avLst/>
          </a:prstGeom>
          <a:solidFill>
            <a:schemeClr val="tx2"/>
          </a:solidFill>
          <a:ln w="2857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600" b="1">
                <a:solidFill>
                  <a:srgbClr val="FFFFCC"/>
                </a:solidFill>
                <a:latin typeface="Arial Narrow" panose="020B0606020202030204" pitchFamily="34" charset="0"/>
              </a:rPr>
              <a:t>O pecado é como um câncer que precisa ser eliminado   do Universo.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A31D8048-E8F4-45D3-97CE-E12E36E9B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14/22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  <p:bldP spid="2048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C5AD6F2-4AFF-4EA0-B0E9-4B683736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1B5F0000-0C31-479F-B7BB-157C7FF0D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7696200" cy="3111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600" b="1">
                <a:solidFill>
                  <a:schemeClr val="bg1"/>
                </a:solidFill>
                <a:latin typeface="Tahoma" panose="020B0604030504040204" pitchFamily="34" charset="0"/>
              </a:rPr>
              <a:t>FOGO ETERNO            E SUAS CONSEQÜÊNCIAS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790FDA58-7854-48BA-AC21-7A637AB20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15/22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>
            <a:extLst>
              <a:ext uri="{FF2B5EF4-FFF2-40B4-BE49-F238E27FC236}">
                <a16:creationId xmlns:a16="http://schemas.microsoft.com/office/drawing/2014/main" id="{20A87C7D-42A8-46DD-A3B6-E0B01C1B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15F8E096-5E5E-432B-AC84-B52F4AB66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7988"/>
            <a:ext cx="4876800" cy="3935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Arial Narrow" panose="020B0606020202030204" pitchFamily="34" charset="0"/>
              </a:rPr>
              <a:t>“Fogo eterno”, na Bíblia, não significa que ficará ardendo para sempre, mas sim que é um fogo de conseqüências eternas. Exemplo: Pedro diz que o  castigo de Deus sobre Sodoma     e Gomorra é “posto como exemplo a quantos venham a viver impiamente” (II Pedro 2:6). 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52835841-8401-4570-A3C5-BB8618E6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419600"/>
            <a:ext cx="7010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Arial Narrow" panose="020B0606020202030204" pitchFamily="34" charset="0"/>
              </a:rPr>
              <a:t>Judas 7 diz que “Sodoma e Gomorra... são postas para exemplo do fogo eterno, sofrendo punição”. Mas o próprio Pedro diz que elas foram reduzidas a cinzas (II Pedro 2:6),      portanto, não continuam queimando até hoje.</a:t>
            </a:r>
            <a:endParaRPr lang="pt-BR" altLang="pt-B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9B2BE09-D5D7-422B-8AB6-2B709A804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2D37C26A-C3C6-43D8-B5EC-61AC29FE7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1534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O que os adeptos do pecado experimentarão no lago de fogo?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60B57659-D829-41FD-8787-4975B65B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7772400" cy="252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“...A parte que lhes cabe será no lago que arde com fogo e enxofre, a saber, a segunda morte” (Apocalipse 21:8); “De sorte que não lhes deixará nem raiz nem ramo... se farão cinzas debaixo da planta dos vossos pés” (Malaquias 4:1 e 3). 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8B3441AA-136C-4F6A-8514-755389C0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800" b="1">
                <a:solidFill>
                  <a:srgbClr val="FFFFCC"/>
                </a:solidFill>
                <a:latin typeface="Arial Narrow" panose="020B0606020202030204" pitchFamily="34" charset="0"/>
              </a:rPr>
              <a:t>“A alma que pecar, essa morrerá” (Ezequiel 18:4).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B711467B-0AC9-4732-9181-E98F9E156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17/22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BDAEFCFC-31D8-4E69-A2B8-B66EF39E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8DFFBA74-BFD5-4A25-9356-D801EC542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14375"/>
            <a:ext cx="82296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Que partes do ser humano serão lançadas no lago de fogo?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764DD9BE-8F36-4601-AFD1-AEE01A5B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4724400" cy="2238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“Temei antes Aquele que pode fazer perecer no inferno tanto a alma como      o corpo” (Mateus 10:28).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D3457583-FA59-4F4B-A9AD-62E8A5322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18/22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1" name="Object 5">
            <a:extLst>
              <a:ext uri="{FF2B5EF4-FFF2-40B4-BE49-F238E27FC236}">
                <a16:creationId xmlns:a16="http://schemas.microsoft.com/office/drawing/2014/main" id="{E32A67BA-EFC0-42CA-A089-1A68A85462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5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" name="Image" r:id="rId3" imgW="11881398" imgH="8907872" progId="Photoshop.Image.5">
                  <p:embed/>
                </p:oleObj>
              </mc:Choice>
              <mc:Fallback>
                <p:oleObj name="Image" r:id="rId3" imgW="11881398" imgH="8907872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>
            <a:extLst>
              <a:ext uri="{FF2B5EF4-FFF2-40B4-BE49-F238E27FC236}">
                <a16:creationId xmlns:a16="http://schemas.microsoft.com/office/drawing/2014/main" id="{3C896F41-D705-415D-A68F-BDEC960A1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7924800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Depois que os adeptos do pecado e Satanás tiverem ardido no lago de fogo     de acordo com as suas obras, que ocorrerá com eles e também com a morte,                  o inferno (sepulcro) e o mesmo fogo?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D6F52DF0-F118-42DA-9128-A241F421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90800"/>
            <a:ext cx="7620000" cy="3336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“...Desceu, porém, fogo do céu e os consumiu. ... Então a morte e o inferno (sepulcro) foram lançados para dentro do lago de fogo. Esta é a segunda morte” (Apocalipse 20:9, 12-14); “...Tu eras querubim da guarda... perfeito... até que se achou iniqüidade em ti. ... jamais subsistirás” (Ezequiel 28:14, 15 e 19).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C45D8EC5-6A20-4769-936C-3476744A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89650"/>
            <a:ext cx="6934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500" b="1">
                <a:solidFill>
                  <a:srgbClr val="FFFFCC"/>
                </a:solidFill>
                <a:latin typeface="Arial Narrow" panose="020B0606020202030204" pitchFamily="34" charset="0"/>
              </a:rPr>
              <a:t>O fogo arderá enquanto houver combustível.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0E759E71-7940-4B72-B9FD-2E493B227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19/22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C15D4B1-C834-4B0D-BFB9-E4635706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6A3D1F8-E935-46FA-ABF8-857298BE7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8001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617C357-E900-4561-BDB9-1934943B8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8305800" cy="457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51EDA812-8803-4544-A8CE-F68FBFAA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"/>
            <a:ext cx="3048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</a:rPr>
              <a:t>Revisão - Lição 19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69CD087-2BD8-424B-9BA6-7E483B556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50950"/>
            <a:ext cx="1143000" cy="4921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6B626CF-0EB0-4E35-8469-A33D943F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50950"/>
            <a:ext cx="2286000" cy="60960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F9A09475-A65D-4E66-83D0-AE83C5DBF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1219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latin typeface="Tahoma" panose="020B0604030504040204" pitchFamily="34" charset="0"/>
              </a:rPr>
              <a:t>V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4F3D3D0E-4CCC-46B8-87A6-46C3F43F5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33488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B08DC511-3A1C-4481-8D35-F350BFD94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250950"/>
            <a:ext cx="1143000" cy="4921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F3099FA6-3749-4A89-A0FB-B314C0EE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92275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1.</a:t>
            </a:r>
            <a:r>
              <a:rPr lang="pt-BR" altLang="pt-BR">
                <a:latin typeface="Tahoma" panose="020B0604030504040204" pitchFamily="34" charset="0"/>
              </a:rPr>
              <a:t> A Bíblia diz que o sábado é o sinal entre Deus e Seu povo.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E032FE9-65F2-43FA-A3AF-D5630BF0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67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2.</a:t>
            </a:r>
            <a:r>
              <a:rPr lang="pt-BR" altLang="pt-BR">
                <a:latin typeface="Tahoma" panose="020B0604030504040204" pitchFamily="34" charset="0"/>
              </a:rPr>
              <a:t> O anticristo mudou a lei.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2D5778E9-412B-4CCC-9141-B771BF12C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68675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3.</a:t>
            </a:r>
            <a:r>
              <a:rPr lang="pt-BR" altLang="pt-BR">
                <a:latin typeface="Tahoma" panose="020B0604030504040204" pitchFamily="34" charset="0"/>
              </a:rPr>
              <a:t> A segunda besta representa          a China comunista.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2AADA5AA-FDEB-42B8-8FEA-1631DE03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4419600"/>
            <a:ext cx="5011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4.</a:t>
            </a:r>
            <a:r>
              <a:rPr lang="pt-BR" altLang="pt-BR">
                <a:latin typeface="Tahoma" panose="020B0604030504040204" pitchFamily="34" charset="0"/>
              </a:rPr>
              <a:t> O povo de Deus guarda os mandamentos e tem a fé em Jesus.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C6928262-519B-4D4A-8D96-B1346368A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864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</a:rPr>
              <a:t>5.</a:t>
            </a:r>
            <a:r>
              <a:rPr lang="pt-BR" altLang="pt-BR">
                <a:latin typeface="Tahoma" panose="020B0604030504040204" pitchFamily="34" charset="0"/>
              </a:rPr>
              <a:t> Miguel é um dos nomes de Jesus.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B0EE1051-8BD8-4D40-9927-B22E18F7F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828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7C5A61EA-C860-423B-8BC3-89C311506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6812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E3EA6D40-D64E-4B4B-B750-D5154FEB6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475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7669CB3E-6698-4FD6-A51A-C18A4F55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5100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54B869B5-C587-47B8-BFF5-02E34675A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424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3300"/>
                </a:solidFill>
                <a:latin typeface="Tahoma" panose="020B0604030504040204" pitchFamily="34" charset="0"/>
              </a:rPr>
              <a:t>X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utoUpdateAnimBg="0"/>
      <p:bldP spid="3084" grpId="0" autoUpdateAnimBg="0"/>
      <p:bldP spid="3085" grpId="0" autoUpdateAnimBg="0"/>
      <p:bldP spid="3086" grpId="0" autoUpdateAnimBg="0"/>
      <p:bldP spid="3087" grpId="0" autoUpdateAnimBg="0"/>
      <p:bldP spid="3088" grpId="0" autoUpdateAnimBg="0"/>
      <p:bldP spid="3089" grpId="0" autoUpdateAnimBg="0"/>
      <p:bldP spid="3090" grpId="0" autoUpdateAnimBg="0"/>
      <p:bldP spid="3091" grpId="0" autoUpdateAnimBg="0"/>
      <p:bldP spid="309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9B216EB1-6535-4AD0-95BF-8FC74796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2D9217C2-2559-491A-9442-A6FAF744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696200" cy="2286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7200" b="1">
                <a:solidFill>
                  <a:schemeClr val="bg1"/>
                </a:solidFill>
                <a:latin typeface="Tahoma" panose="020B0604030504040204" pitchFamily="34" charset="0"/>
              </a:rPr>
              <a:t>O QUE HAVERÁ DEPOIS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E1081244-FD9C-49F6-AC19-DB84F8EA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20/22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>
            <a:extLst>
              <a:ext uri="{FF2B5EF4-FFF2-40B4-BE49-F238E27FC236}">
                <a16:creationId xmlns:a16="http://schemas.microsoft.com/office/drawing/2014/main" id="{B234753F-E75C-41E9-A748-0BD463A0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D704D883-E75D-45D0-8F94-F11BC2B2F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7013"/>
            <a:ext cx="8382000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Segundo Deus mostrou a João, o que ocorrerá com os fiéis, quando o pecado, seu instigador e seus adeptos forem destruídos?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CD753E8B-4DD3-4E7A-A3C6-3B43D279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3657600" cy="3978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“E lhes enxugará dos olhos toda lágrima, e a morte já não existirá, já não haverá luto, nem pranto, nem dor, porque as primeiras coisas passaram” (Apocalipse 21:3-5).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3D7BB2C0-A239-4FD4-B8B0-E2BA596F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21/22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>
            <a:extLst>
              <a:ext uri="{FF2B5EF4-FFF2-40B4-BE49-F238E27FC236}">
                <a16:creationId xmlns:a16="http://schemas.microsoft.com/office/drawing/2014/main" id="{4E261FEB-FCB0-4302-8B1C-07BCA755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7">
            <a:extLst>
              <a:ext uri="{FF2B5EF4-FFF2-40B4-BE49-F238E27FC236}">
                <a16:creationId xmlns:a16="http://schemas.microsoft.com/office/drawing/2014/main" id="{F323D523-5335-4FB7-8CF6-95A25E8E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45050"/>
            <a:ext cx="5334000" cy="155575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 b="1">
                <a:solidFill>
                  <a:srgbClr val="FFFF00"/>
                </a:solidFill>
                <a:latin typeface="Tahoma" panose="020B0604030504040204" pitchFamily="34" charset="0"/>
              </a:rPr>
              <a:t>Quem habitará na santa cidade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100E8AEC-6734-4F3A-AEC0-C18F88490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3563"/>
            <a:ext cx="36576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Próximo estudo: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  <p:bldP spid="2355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EBEFD14-4330-4DDD-99FF-4CDBECCE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60555F76-999A-4B48-8CFE-70358AB05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10000"/>
            <a:ext cx="3505200" cy="2682875"/>
          </a:xfrm>
          <a:prstGeom prst="rect">
            <a:avLst/>
          </a:prstGeom>
          <a:solidFill>
            <a:schemeClr val="tx1"/>
          </a:solidFill>
          <a:ln w="2857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Tahoma" panose="020B0604030504040204" pitchFamily="34" charset="0"/>
              </a:rPr>
              <a:t>Apesar das acusações de Satanás, na cruz Deus mostrou seu amor e justiça incontestáveis.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36FCFF67-7D3E-484E-A05C-E8FBD41C4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3/22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FF91267D-9F19-4410-854C-290AF632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078553A0-3F4A-4AC7-9866-6E8AE620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57200"/>
            <a:ext cx="5410200" cy="3305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Tahoma" panose="020B0604030504040204" pitchFamily="34" charset="0"/>
              </a:rPr>
              <a:t>O Senhor “é longânimo para convosco, não querendo que nenhum pereça, senão que todos cheguem \\\ao arrependimento”       (II Pedro 3:9). Por outro lado, diz: “Eu repreendo e disciplino a quantos amo. Sê, pois, zeloso, e arrepende-te” (Apocalipse 3:19).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0CB0DA10-8522-4B9E-A90C-97B3C4DD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975100"/>
            <a:ext cx="5638800" cy="2501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</a:rPr>
              <a:t>Finalmente, esgotados os recursos que conduzem ao arrependimento, em um ato de misericórdia e em respeito à escolha h\umana, Deus terá que fazer Sua “obra estranha” (Isaías 28:21).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6845648-5445-4CDD-8F17-5331A6B35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4/22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D624F5A-F9CE-4AFC-8B62-6612D0676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136900AB-3586-4775-B0DB-9F0718FD2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4325"/>
            <a:ext cx="7696200" cy="2835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>
                <a:solidFill>
                  <a:schemeClr val="bg1"/>
                </a:solidFill>
                <a:latin typeface="Tahoma" panose="020B0604030504040204" pitchFamily="34" charset="0"/>
              </a:rPr>
              <a:t>ANTES DO MILÊNIO: AS SETE ÚLTIMAS PRAGAS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3C736841-1D3B-4C66-ADDA-3422CD5A4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5/22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9A16EAE-6968-4F62-A851-0A57392A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028837E-73DD-46C2-8EAE-F159E58FC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6550"/>
            <a:ext cx="7086600" cy="1416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Tahoma" panose="020B0604030504040204" pitchFamily="34" charset="0"/>
              </a:rPr>
              <a:t>Que duas realidades contrastantes ficarão em evidência ao caírem as pragas preditas no Apocalipse?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06F79019-0D68-4488-A191-EF0CF1004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981200"/>
            <a:ext cx="6705600" cy="3402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A)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Com respeito àqueles que recusaram a graça de Deus (16:9 e 11): “...e blasfemaram o nome de Deus”; “...e nem se arrependeram para Lhe darem glória.”</a:t>
            </a:r>
          </a:p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B)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Com respeito ao caráter de Deus          (16:5-7): Deus é justo. Os juízos de Deus      são verdadeiros e justos.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5A8ACFC6-55B5-4D6C-919D-CA8A2B50D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5105400" cy="89535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600" b="1">
                <a:solidFill>
                  <a:srgbClr val="FFFFCC"/>
                </a:solidFill>
                <a:latin typeface="Arial Narrow" panose="020B0606020202030204" pitchFamily="34" charset="0"/>
              </a:rPr>
              <a:t>Os fiéis vindicarão o caráter de Deus perante o Universo.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E51246F6-69E9-4414-8110-7E18CE1EF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04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6/22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6F240118-29BE-4B08-B7EA-F8E93E9AA0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5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" name="Image" r:id="rId3" imgW="11881398" imgH="8907872" progId="Photoshop.Image.5">
                  <p:embed/>
                </p:oleObj>
              </mc:Choice>
              <mc:Fallback>
                <p:oleObj name="Image" r:id="rId3" imgW="11881398" imgH="8907872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>
            <a:extLst>
              <a:ext uri="{FF2B5EF4-FFF2-40B4-BE49-F238E27FC236}">
                <a16:creationId xmlns:a16="http://schemas.microsoft.com/office/drawing/2014/main" id="{BA5D2E6D-06C6-405F-9FEE-F52385CA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92202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000" b="1">
                <a:solidFill>
                  <a:srgbClr val="FFFF00"/>
                </a:solidFill>
                <a:latin typeface="Tahoma" panose="020B0604030504040204" pitchFamily="34" charset="0"/>
              </a:rPr>
              <a:t>Sobre quem cairão as sete últimas pragas?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9C0C5022-D78D-4A84-959F-122027B7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67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Tahoma" panose="020B0604030504040204" pitchFamily="34" charset="0"/>
              </a:rPr>
              <a:t>Apocalipse 16:1-21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5386BDC3-BA12-4775-9CCD-7C21D158E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77875"/>
            <a:ext cx="8382000" cy="4946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1.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(16:2) sobre os portadores da marca da besta</a:t>
            </a:r>
          </a:p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2.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(16:3) sobre o mar, que se torna em sangue</a:t>
            </a:r>
          </a:p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3.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(16:4-6) sobre os rios e fontes de água</a:t>
            </a:r>
          </a:p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4.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(16:8) sobre o Sol</a:t>
            </a:r>
          </a:p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5.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(16:10) sobre o trono da besta</a:t>
            </a:r>
          </a:p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6.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(16:12) sobre o Rio Eufrates, que seca</a:t>
            </a:r>
          </a:p>
          <a:p>
            <a:pPr>
              <a:spcBef>
                <a:spcPct val="50000"/>
              </a:spcBef>
            </a:pPr>
            <a:r>
              <a:rPr lang="pt-BR" altLang="pt-BR" sz="2900" b="1">
                <a:solidFill>
                  <a:srgbClr val="FFCC99"/>
                </a:solidFill>
                <a:latin typeface="Arial Narrow" panose="020B0606020202030204" pitchFamily="34" charset="0"/>
              </a:rPr>
              <a:t>7.</a:t>
            </a:r>
            <a:r>
              <a:rPr lang="pt-BR" altLang="pt-BR" sz="2900" b="1">
                <a:solidFill>
                  <a:schemeClr val="bg1"/>
                </a:solidFill>
                <a:latin typeface="Arial Narrow" panose="020B0606020202030204" pitchFamily="34" charset="0"/>
              </a:rPr>
              <a:t> (16:19 e 21) sobre Babilônia                                   (terremoto e chuva de pedras)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8" grpId="0" autoUpdateAnimBg="0"/>
      <p:bldP spid="81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5DC1875-CE60-408B-A543-1B5431ED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AA9C21B2-5F99-43AB-917E-BAC90F22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6858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Quem escapará das pragas?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E9E3DA6D-23E2-4F35-BB7A-DBF7E1C1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45720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“...Os vencedores da besta, da sua imagem e do número do seu nome” (Apocalipse 15:2 e 3).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1234EBDC-5A60-4225-954B-90C7B8661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48113"/>
            <a:ext cx="3352800" cy="2176462"/>
          </a:xfrm>
          <a:prstGeom prst="rect">
            <a:avLst/>
          </a:prstGeom>
          <a:noFill/>
          <a:ln w="28575">
            <a:solidFill>
              <a:srgbClr val="FFCC99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700" b="1">
                <a:solidFill>
                  <a:srgbClr val="FFFFCC"/>
                </a:solidFill>
                <a:latin typeface="Arial Narrow" panose="020B0606020202030204" pitchFamily="34" charset="0"/>
              </a:rPr>
              <a:t>Deus protegerá aqueles que aceitaram o dom de Sua graça. Esses não sofrerão os danos das pragas.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F4A70254-338B-40F2-AD7C-256269A22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28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8/22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BB393D9-5B64-4B93-AE18-E6687EDC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BC23FA6A-370A-4DAA-90CD-77AEBE37E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4325"/>
            <a:ext cx="7696200" cy="2835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>
                <a:solidFill>
                  <a:schemeClr val="bg1"/>
                </a:solidFill>
                <a:latin typeface="Tahoma" panose="020B0604030504040204" pitchFamily="34" charset="0"/>
              </a:rPr>
              <a:t>NÃO HAVERÁ OUTRA OPORTUNIDADE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65C370F9-1836-475D-97D3-F05394C3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9/22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1152</Words>
  <Application>Microsoft Office PowerPoint</Application>
  <PresentationFormat>Apresentação na tela (4:3)</PresentationFormat>
  <Paragraphs>79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Times New Roman</vt:lpstr>
      <vt:lpstr>Tahoma</vt:lpstr>
      <vt:lpstr>Arial Narrow</vt:lpstr>
      <vt:lpstr>Tema do Office</vt:lpstr>
      <vt:lpstr>Adobe Photoshop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CPB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REVELAÇÕES DO APOCALIPSE-MICHELSON BORGES</dc:subject>
  <dc:creator>Michelson Borges; Casa Publicadora</dc:creator>
  <cp:keywords>www.4tons.com.br</cp:keywords>
  <dc:description>COMÉRCIO PROIBIDO. USO PESSOAL</dc:description>
  <cp:lastModifiedBy>UCB - Marcelo Augusto de Carvalho</cp:lastModifiedBy>
  <cp:revision>13</cp:revision>
  <dcterms:created xsi:type="dcterms:W3CDTF">2002-10-31T19:09:56Z</dcterms:created>
  <dcterms:modified xsi:type="dcterms:W3CDTF">2021-01-08T06:54:34Z</dcterms:modified>
  <cp:category>EVANGELISMO</cp:category>
</cp:coreProperties>
</file>