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2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44967-B28B-4013-B525-D0366AD69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F7E8A8-3643-41A1-9FF8-671876CDC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72B930-2FBA-42CC-8C07-3D2E108F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65CFEF-EF14-467F-B6BF-11C06A7D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A41E48-A8A3-454D-88FB-35087A34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A5BC9-2950-4E00-B235-BCE221DEB9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575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BF962-A0BA-41FC-9BB9-2094B883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96E05F-C27A-47D0-911E-D5127285F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5D8A74-147C-4D00-BCF7-F9E5245D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C310C3-13A5-4562-9137-29A41364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0FC6A0-93AF-4A5C-A61F-5204E64B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6B5F0-2BE9-4222-81DE-D3DF4FE675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688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1B8D29-CCBC-4034-9773-09790E27A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1F1B57-C757-4A8B-A2C9-6C96F2485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84EF19-2F5A-4D5E-8C76-6590E9A3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E69534-B773-4E37-B6B4-451E0CB5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B6F4D6-EB75-41DE-8289-D44A78D8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5032F-31B5-4212-A363-3B6828BDF9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411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35618-7E12-44D6-875F-C3FD7333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21617D-B3DE-4880-BF15-DF0320E1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F494F4-A713-4C49-A061-57160DB2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28BDB6-6A26-4983-B741-3ED52892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B535CC-EA4F-4C7C-98FA-2E995EFE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E3E4A-380F-406B-B296-93249E1ED7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425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2EF97-EE83-4C82-A4C8-C2EBCE1F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EF6600-2C0F-4666-9EEA-1CC30D562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9AE68B-8A15-40D6-89D1-894E3461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445021-941C-4E57-9A3F-0D980079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A6DF17-C94C-4688-AA92-43F99096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C3E38-47C0-4AF7-A128-582CE70023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994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8C4A6-8E49-4AF3-8D33-FCBB0B37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D2E17D-FF66-40CE-9857-678A6EE85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A80F83-5170-46FA-BC60-E7A2DDCBE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645C40-FFDF-4848-98B2-AA75A186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BCD6F2-8300-4EDC-A724-687891DB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95A798-BACD-428E-A532-C912CECD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E159C-124A-48B4-A0F1-4FB11B2934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230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9E22E-19C7-4655-BA49-3968E397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6DEFE2-257E-4033-9711-50FF0811C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A07F5F-C4BF-4D8C-A336-8D3FFDFB1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574D5C-5BA6-4416-BD54-FFBCDCCE1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E275ED-C153-4343-9F42-E74612D72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917136-E164-419C-A3EB-FD458587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378A149-004A-4177-A7EB-4C142D7D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2F7302-EB7A-4585-A2EB-01173547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11539-5DF9-43DC-B9BD-D9C30B0312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075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BB810-ED57-422C-BBF3-C853802C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5E6978-C53A-4107-BA07-80AB14AD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22179DA-FF4D-4EA0-8717-0CAA7E01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99E0FD-8F0A-4FF7-9ABA-1210469D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28B12-EBEC-4A28-AE20-5A1ECF666D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090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3F9262B-0D80-4599-8594-E5050ECB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A35768-28F0-4E88-992C-89970A9C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334029-EBD5-4677-BC66-D362E88A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6056F-1A84-4196-BD14-7070ADD3AA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810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184FF-DE24-4956-A01B-788F87AC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E88743-F2C6-47F7-8B31-F4BA12E93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14DE98-E5E8-49B9-A753-07E8A02A6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AF8460-6D02-4D97-9182-12B638F81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2EA881-CA80-46BF-A4FF-0044310E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8A1AC1-55C0-440F-BEB8-553C8182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2DA55-DEBC-40C5-8F9F-84B2F079B5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066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515C6-AA8F-4DEC-BC9A-BD8E4AC7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C50C68-8150-4B89-815A-DA87705B3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E98C8A-6B37-4143-A06D-1FD181D67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B278F2-4F88-4783-92A7-5AB34B43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923B91-A8B5-4DBE-B393-EF2525F7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34FBFD-CC7E-4773-82FA-ED2C38B4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1779D-C708-4213-9F00-430EA5CEFA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22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DE4E2F-CC0E-494B-9D7D-F7512DE6C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0B2E3B-4454-4BB1-A438-CA49494AB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17C5CF-8357-4D8A-97CF-EB10584436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7B282A-0756-4A5D-85AD-DBBBB8F3BC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E4EA29-F5F0-4DEB-AB38-1DA2A3CC22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F95FB6-637B-47B7-9B31-C2BBB4A55C2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BE769EEA-A01C-4DDE-B542-8E27B05B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2E828014-6BDF-4810-BCF4-F05FF151F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2931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Tahoma" panose="020B0604030504040204" pitchFamily="34" charset="0"/>
              </a:rPr>
              <a:t>Seminário Revelações do Apocalipse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BBF2D251-BFBE-4D8A-8159-36348F196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54450"/>
            <a:ext cx="5334000" cy="155575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 b="1">
                <a:solidFill>
                  <a:srgbClr val="FFFF00"/>
                </a:solidFill>
                <a:latin typeface="Tahoma" panose="020B0604030504040204" pitchFamily="34" charset="0"/>
              </a:rPr>
              <a:t>Quem habitará na santa cidade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BEEB3425-770F-48EC-B28F-DE4837BB4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CC99"/>
                </a:solidFill>
                <a:latin typeface="Arial Narrow" panose="020B0606020202030204" pitchFamily="34" charset="0"/>
              </a:rPr>
              <a:t>Michelson Borges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autoUpdateAnimBg="0"/>
      <p:bldP spid="20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698EBAC7-D0F3-4E35-A9BF-F9B6F99C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Text Box 2">
            <a:extLst>
              <a:ext uri="{FF2B5EF4-FFF2-40B4-BE49-F238E27FC236}">
                <a16:creationId xmlns:a16="http://schemas.microsoft.com/office/drawing/2014/main" id="{FA0B81B9-303E-479A-8B98-B0FE2FDC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077200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Que outros requisitos apresenta o nosso Senhor Jesus Cristo àqueles que desejam entrar no reino dos Céus?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67F05D6F-ED73-4203-86C2-405CCBE89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57800"/>
            <a:ext cx="5715000" cy="1401763"/>
          </a:xfrm>
          <a:prstGeom prst="rect">
            <a:avLst/>
          </a:prstGeom>
          <a:solidFill>
            <a:schemeClr val="tx1"/>
          </a:solidFill>
          <a:ln w="28575">
            <a:solidFill>
              <a:srgbClr val="FFCC99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Narrow" panose="020B0606020202030204" pitchFamily="34" charset="0"/>
              </a:rPr>
              <a:t>“...Nascer da água e do Espírito” (João 3:3 e 5); “Quem crer e for batizado       será salvo” (Marcos 16:15 e 16).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D2437D6B-3E42-4ABE-B260-1B1BF771B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10/21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AB274C60-6311-4114-BDAA-5AE0C5BC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281A344F-1937-4A50-9447-D18726D60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84350"/>
            <a:ext cx="7696200" cy="2559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 b="1">
                <a:solidFill>
                  <a:schemeClr val="bg1"/>
                </a:solidFill>
                <a:latin typeface="Tahoma" panose="020B0604030504040204" pitchFamily="34" charset="0"/>
              </a:rPr>
              <a:t>COMO É O BATISMO DO QUAL DEUS FALA NA BÍBLIA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6679DD92-1290-43BC-8AE7-59BE88F7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11/21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>
            <a:extLst>
              <a:ext uri="{FF2B5EF4-FFF2-40B4-BE49-F238E27FC236}">
                <a16:creationId xmlns:a16="http://schemas.microsoft.com/office/drawing/2014/main" id="{5782C1FC-0576-45FB-A0C8-BE407DE3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id="{D3E69ECC-AA72-4211-ADE0-7A55CF20C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7696200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Que requisitos prévios ao batismo demonstram que deve ser administrado    a pessoas conscientes e não a bebês?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5D44BB68-5454-4216-BFD1-970A28AD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5867400" cy="318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CC99"/>
                </a:solidFill>
                <a:latin typeface="Arial Narrow" panose="020B0606020202030204" pitchFamily="34" charset="0"/>
              </a:rPr>
              <a:t>Marcos 16:16:</a:t>
            </a: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 Aquele que será batizado deve crer.</a:t>
            </a:r>
          </a:p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CC99"/>
                </a:solidFill>
                <a:latin typeface="Arial Narrow" panose="020B0606020202030204" pitchFamily="34" charset="0"/>
              </a:rPr>
              <a:t>Mateus 28:19:</a:t>
            </a: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 Para ser batizado,       deve estudar as Escrituras.</a:t>
            </a:r>
          </a:p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CC99"/>
                </a:solidFill>
                <a:latin typeface="Arial Narrow" panose="020B0606020202030204" pitchFamily="34" charset="0"/>
              </a:rPr>
              <a:t>Atos 2:37 e 38:</a:t>
            </a: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 Deve haver arrependimento e depois o batismo.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C4226379-958C-4A47-937D-4D2444BFD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12/21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FD44811B-4F42-4DBD-A118-69228EE2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ext Box 2">
            <a:extLst>
              <a:ext uri="{FF2B5EF4-FFF2-40B4-BE49-F238E27FC236}">
                <a16:creationId xmlns:a16="http://schemas.microsoft.com/office/drawing/2014/main" id="{3D822628-9FAA-45BB-9554-C76B4267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0838"/>
            <a:ext cx="8305800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Que instrução de Paulo à igreja de Roma demonstra que o batismo        que Deus pede deve ser por imersão?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5AFF4F3E-C970-4F2E-8955-164A2423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60600"/>
            <a:ext cx="4495800" cy="1549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“Fomos sepultados com        Ele na morte pelo batismo” (Romanos 6:4).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60047407-F109-4270-B37D-90B8C09E6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06900"/>
            <a:ext cx="4419600" cy="1708150"/>
          </a:xfrm>
          <a:prstGeom prst="rect">
            <a:avLst/>
          </a:prstGeom>
          <a:solidFill>
            <a:schemeClr val="tx1"/>
          </a:solidFill>
          <a:ln w="28575">
            <a:solidFill>
              <a:srgbClr val="FFCC99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600" b="1">
                <a:solidFill>
                  <a:srgbClr val="FFFFCC"/>
                </a:solidFill>
                <a:latin typeface="Arial Narrow" panose="020B0606020202030204" pitchFamily="34" charset="0"/>
              </a:rPr>
              <a:t>A palavra </a:t>
            </a:r>
            <a:r>
              <a:rPr lang="pt-BR" altLang="pt-BR" sz="2600" b="1" i="1">
                <a:solidFill>
                  <a:srgbClr val="FFFFCC"/>
                </a:solidFill>
                <a:latin typeface="Arial Narrow" panose="020B0606020202030204" pitchFamily="34" charset="0"/>
              </a:rPr>
              <a:t>batizar</a:t>
            </a:r>
            <a:r>
              <a:rPr lang="pt-BR" altLang="pt-BR" sz="2600" b="1">
                <a:solidFill>
                  <a:srgbClr val="FFFFCC"/>
                </a:solidFill>
                <a:latin typeface="Arial Narrow" panose="020B0606020202030204" pitchFamily="34" charset="0"/>
              </a:rPr>
              <a:t> significa “submergir”. Por isso João batizava em Enon, porque havia ali “muitas águas” (João 3:23).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7DE2D37B-5F76-4303-89FA-B1DA87768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13/21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783D7287-E7EB-4F25-89F5-D28B2792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F9E79186-E392-4ECA-9985-5464B3813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4775"/>
            <a:ext cx="81534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O que simboliza o verdadeiro batismo cristão?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751EF68A-2A92-48D4-9FF8-1817E103B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362075"/>
            <a:ext cx="3657600" cy="494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“Fomos, pois, sepultados com Ele na morte pelo batismo, para que, como Cristo foi ressuscitado dentre os mortos pela glória do Pai, assim também nós andemos em novidade de vida” (Romanos 6:3-6).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08755B92-AA79-4C7B-B06A-280C0FC69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/>
              <a:t>14/21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16FFCC7-F60F-4298-B68C-E07769067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0ACF852D-00D2-4C0D-9AD0-1920F4AAA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84350"/>
            <a:ext cx="7696200" cy="2286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7200" b="1">
                <a:solidFill>
                  <a:schemeClr val="bg1"/>
                </a:solidFill>
                <a:latin typeface="Tahoma" panose="020B0604030504040204" pitchFamily="34" charset="0"/>
              </a:rPr>
              <a:t>JESUS DEIXOU O EXEMPLO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6E23CDBE-F2EA-4C6A-8522-F723649B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15/21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082E6983-4983-4D43-87E6-3379E184D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7DBB2959-3B30-49EE-A20D-9773C48B1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7013"/>
            <a:ext cx="8686800" cy="1373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Que detalhes do batismo de Jesus demonstram que deve ser administrado àqueles que o pedem e que deve ser por imersão?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48480F84-7078-4781-9098-63BE460F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3124200" cy="3978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“Por esse tempo, dirigiu-Se Jesus      da Galiléia para o Jordão, a fim de que João O batizasse... Batizado Jesus, saiu logo da água” (Mateus 3:13-17)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D4FC10B2-AE7A-4985-AB37-F9B9FFFD4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4343400" cy="1196975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b="1">
                <a:solidFill>
                  <a:srgbClr val="FFFFCC"/>
                </a:solidFill>
                <a:latin typeface="Arial Narrow" panose="020B0606020202030204" pitchFamily="34" charset="0"/>
              </a:rPr>
              <a:t>“Porque Eu vos dei exemplo, para que, como Eu vos fiz, façais vós também” (João 13:15).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766AF574-9040-4AF4-A4DC-0C63C80B2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75AA13CB-3223-477A-8B45-AFB3444D2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84350"/>
            <a:ext cx="7696200" cy="2286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7200" b="1">
                <a:solidFill>
                  <a:schemeClr val="bg1"/>
                </a:solidFill>
                <a:latin typeface="Tahoma" panose="020B0604030504040204" pitchFamily="34" charset="0"/>
              </a:rPr>
              <a:t>O BATISMO E A VIDA ETERNA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CA648549-96A2-4FBE-B7A0-F8C41CD4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17/21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9" name="Object 5">
            <a:extLst>
              <a:ext uri="{FF2B5EF4-FFF2-40B4-BE49-F238E27FC236}">
                <a16:creationId xmlns:a16="http://schemas.microsoft.com/office/drawing/2014/main" id="{7F0D47C8-3D11-4217-921F-F993087F0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5"/>
          <a:ext cx="9144000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" name="Image" r:id="rId3" imgW="11881398" imgH="8907872" progId="Photoshop.Image.5">
                  <p:embed/>
                </p:oleObj>
              </mc:Choice>
              <mc:Fallback>
                <p:oleObj name="Image" r:id="rId3" imgW="11881398" imgH="8907872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6" name="Text Box 2">
            <a:extLst>
              <a:ext uri="{FF2B5EF4-FFF2-40B4-BE49-F238E27FC236}">
                <a16:creationId xmlns:a16="http://schemas.microsoft.com/office/drawing/2014/main" id="{60F640A7-E921-4DCB-BFF5-E5FC883F1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4800"/>
            <a:ext cx="7010400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De acordo com a revelação feita por Jesus, Autor de nossa salvação (Hebreus 5:8 e 9), que deve fazer            o pecador se deseja ser salvo?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0BDF9ADF-C828-49B8-A686-20BC7CAE1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0"/>
            <a:ext cx="2667000" cy="212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“Quem crer e for batizado será salvo” (Marcos 16:15 e 16).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078C813A-3ABB-4179-9BFB-D0A458E8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4876800" cy="3657600"/>
          </a:xfrm>
          <a:prstGeom prst="rect">
            <a:avLst/>
          </a:prstGeom>
          <a:noFill/>
          <a:ln w="28575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5311F143-64FE-4A7A-85D2-7F5DDA7F3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18/21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>
            <a:extLst>
              <a:ext uri="{FF2B5EF4-FFF2-40B4-BE49-F238E27FC236}">
                <a16:creationId xmlns:a16="http://schemas.microsoft.com/office/drawing/2014/main" id="{0435D05E-85F2-4EEA-90C1-5BE94C3B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1027">
            <a:extLst>
              <a:ext uri="{FF2B5EF4-FFF2-40B4-BE49-F238E27FC236}">
                <a16:creationId xmlns:a16="http://schemas.microsoft.com/office/drawing/2014/main" id="{BBCF1A42-58B9-41F2-8F43-0FD3FE7BF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5943600" cy="318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Tahoma" panose="020B0604030504040204" pitchFamily="34" charset="0"/>
              </a:rPr>
              <a:t>Aquele que crê, se batiza. Quanto àquele que diz: “Creio, mas não me batizo”, talvez não creia tanto quanto diz crer. É como se o noivo dissesse à noiva: “Eu te amo, mas não quero casar.”</a:t>
            </a:r>
          </a:p>
        </p:txBody>
      </p:sp>
      <p:sp>
        <p:nvSpPr>
          <p:cNvPr id="22532" name="Text Box 1028">
            <a:extLst>
              <a:ext uri="{FF2B5EF4-FFF2-40B4-BE49-F238E27FC236}">
                <a16:creationId xmlns:a16="http://schemas.microsoft.com/office/drawing/2014/main" id="{0B1C9B5C-8E43-4354-A86C-83DD5A516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19/21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C918794E-BB16-4C74-A26F-4DC6E64A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1" name="Rectangle 1027">
            <a:extLst>
              <a:ext uri="{FF2B5EF4-FFF2-40B4-BE49-F238E27FC236}">
                <a16:creationId xmlns:a16="http://schemas.microsoft.com/office/drawing/2014/main" id="{E7EEABDA-820D-4676-8755-596F5895A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8001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2" name="Rectangle 1028">
            <a:extLst>
              <a:ext uri="{FF2B5EF4-FFF2-40B4-BE49-F238E27FC236}">
                <a16:creationId xmlns:a16="http://schemas.microsoft.com/office/drawing/2014/main" id="{90A4F095-8BC2-4BB5-99D2-8191F3FFC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8305800" cy="457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3" name="Text Box 1029">
            <a:extLst>
              <a:ext uri="{FF2B5EF4-FFF2-40B4-BE49-F238E27FC236}">
                <a16:creationId xmlns:a16="http://schemas.microsoft.com/office/drawing/2014/main" id="{7D4AD4FF-91D3-4B59-82AC-F7028CBC5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9600"/>
            <a:ext cx="3048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</a:rPr>
              <a:t>Revisão - Lição 21</a:t>
            </a:r>
          </a:p>
        </p:txBody>
      </p:sp>
      <p:sp>
        <p:nvSpPr>
          <p:cNvPr id="12294" name="Rectangle 1030">
            <a:extLst>
              <a:ext uri="{FF2B5EF4-FFF2-40B4-BE49-F238E27FC236}">
                <a16:creationId xmlns:a16="http://schemas.microsoft.com/office/drawing/2014/main" id="{8F9FC6D7-1275-4ABE-A137-8BD4A263C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250950"/>
            <a:ext cx="1143000" cy="4921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5" name="Rectangle 1031">
            <a:extLst>
              <a:ext uri="{FF2B5EF4-FFF2-40B4-BE49-F238E27FC236}">
                <a16:creationId xmlns:a16="http://schemas.microsoft.com/office/drawing/2014/main" id="{4887533B-A3A3-45D4-B53B-1A8A8EC7A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250950"/>
            <a:ext cx="2286000" cy="60960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6" name="Text Box 1032">
            <a:extLst>
              <a:ext uri="{FF2B5EF4-FFF2-40B4-BE49-F238E27FC236}">
                <a16:creationId xmlns:a16="http://schemas.microsoft.com/office/drawing/2014/main" id="{DAF7D59D-0F1D-466F-83EC-B3093E563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1219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latin typeface="Tahoma" panose="020B0604030504040204" pitchFamily="34" charset="0"/>
              </a:rPr>
              <a:t>V</a:t>
            </a:r>
          </a:p>
        </p:txBody>
      </p:sp>
      <p:sp>
        <p:nvSpPr>
          <p:cNvPr id="12297" name="Text Box 1033">
            <a:extLst>
              <a:ext uri="{FF2B5EF4-FFF2-40B4-BE49-F238E27FC236}">
                <a16:creationId xmlns:a16="http://schemas.microsoft.com/office/drawing/2014/main" id="{01A6DEA2-B86D-43F8-857B-E3CDD20CE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33488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12298" name="Rectangle 1034">
            <a:extLst>
              <a:ext uri="{FF2B5EF4-FFF2-40B4-BE49-F238E27FC236}">
                <a16:creationId xmlns:a16="http://schemas.microsoft.com/office/drawing/2014/main" id="{EFE92B94-A0BD-4D50-813A-F9F840026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250950"/>
            <a:ext cx="1143000" cy="4921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9" name="Text Box 1035">
            <a:extLst>
              <a:ext uri="{FF2B5EF4-FFF2-40B4-BE49-F238E27FC236}">
                <a16:creationId xmlns:a16="http://schemas.microsoft.com/office/drawing/2014/main" id="{5861F685-D635-4DAC-86F4-9C2C52B4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1.</a:t>
            </a:r>
            <a:r>
              <a:rPr lang="pt-BR" altLang="pt-BR">
                <a:latin typeface="Tahoma" panose="020B0604030504040204" pitchFamily="34" charset="0"/>
              </a:rPr>
              <a:t> O Apocalipse revela a queda doutrinal da Babilônia mística.</a:t>
            </a:r>
          </a:p>
        </p:txBody>
      </p:sp>
      <p:sp>
        <p:nvSpPr>
          <p:cNvPr id="12300" name="Text Box 1036">
            <a:extLst>
              <a:ext uri="{FF2B5EF4-FFF2-40B4-BE49-F238E27FC236}">
                <a16:creationId xmlns:a16="http://schemas.microsoft.com/office/drawing/2014/main" id="{59939CE6-7980-4451-8031-B4AEE048D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38400"/>
            <a:ext cx="510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2.</a:t>
            </a:r>
            <a:r>
              <a:rPr lang="pt-BR" altLang="pt-BR">
                <a:latin typeface="Tahoma" panose="020B0604030504040204" pitchFamily="34" charset="0"/>
              </a:rPr>
              <a:t> Apoc. 3:18 anima a ficar nas igrejas das quais somos membros, mesmo que estejam equivocadas.</a:t>
            </a:r>
          </a:p>
        </p:txBody>
      </p:sp>
      <p:sp>
        <p:nvSpPr>
          <p:cNvPr id="12301" name="Text Box 1037">
            <a:extLst>
              <a:ext uri="{FF2B5EF4-FFF2-40B4-BE49-F238E27FC236}">
                <a16:creationId xmlns:a16="http://schemas.microsoft.com/office/drawing/2014/main" id="{7BE0B76F-6F09-441E-BAD5-9A72B4DE3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581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3.</a:t>
            </a:r>
            <a:r>
              <a:rPr lang="pt-BR" altLang="pt-BR">
                <a:latin typeface="Tahoma" panose="020B0604030504040204" pitchFamily="34" charset="0"/>
              </a:rPr>
              <a:t> As sete cabeças da besta representam as sete colinas de Roma.</a:t>
            </a:r>
          </a:p>
        </p:txBody>
      </p:sp>
      <p:sp>
        <p:nvSpPr>
          <p:cNvPr id="12302" name="Text Box 1038">
            <a:extLst>
              <a:ext uri="{FF2B5EF4-FFF2-40B4-BE49-F238E27FC236}">
                <a16:creationId xmlns:a16="http://schemas.microsoft.com/office/drawing/2014/main" id="{72469231-18AB-4329-9DDF-686994BDD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4419600"/>
            <a:ext cx="50117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4.</a:t>
            </a:r>
            <a:r>
              <a:rPr lang="pt-BR" altLang="pt-BR">
                <a:latin typeface="Tahoma" panose="020B0604030504040204" pitchFamily="34" charset="0"/>
              </a:rPr>
              <a:t> O problema de Babilônia é ter deixado que as outras igrejas corrompessem a doutrina.</a:t>
            </a:r>
          </a:p>
        </p:txBody>
      </p:sp>
      <p:sp>
        <p:nvSpPr>
          <p:cNvPr id="12303" name="Text Box 1039">
            <a:extLst>
              <a:ext uri="{FF2B5EF4-FFF2-40B4-BE49-F238E27FC236}">
                <a16:creationId xmlns:a16="http://schemas.microsoft.com/office/drawing/2014/main" id="{4AB2719F-CE62-4856-A2F3-1BA5BC845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02275"/>
            <a:ext cx="518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5.</a:t>
            </a:r>
            <a:r>
              <a:rPr lang="pt-BR" altLang="pt-BR">
                <a:latin typeface="Tahoma" panose="020B0604030504040204" pitchFamily="34" charset="0"/>
              </a:rPr>
              <a:t> Deus disse que os sinceros devem sair de Babilônia.</a:t>
            </a:r>
          </a:p>
        </p:txBody>
      </p:sp>
      <p:sp>
        <p:nvSpPr>
          <p:cNvPr id="12304" name="Text Box 1040">
            <a:extLst>
              <a:ext uri="{FF2B5EF4-FFF2-40B4-BE49-F238E27FC236}">
                <a16:creationId xmlns:a16="http://schemas.microsoft.com/office/drawing/2014/main" id="{C6313B3F-5D54-45C1-BAB2-DF7795334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828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  <p:sp>
        <p:nvSpPr>
          <p:cNvPr id="12305" name="Text Box 1041">
            <a:extLst>
              <a:ext uri="{FF2B5EF4-FFF2-40B4-BE49-F238E27FC236}">
                <a16:creationId xmlns:a16="http://schemas.microsoft.com/office/drawing/2014/main" id="{5AD6AAAF-6EC3-4DF8-B6F0-7A0D1B38D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514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  <p:sp>
        <p:nvSpPr>
          <p:cNvPr id="12306" name="Text Box 1042">
            <a:extLst>
              <a:ext uri="{FF2B5EF4-FFF2-40B4-BE49-F238E27FC236}">
                <a16:creationId xmlns:a16="http://schemas.microsoft.com/office/drawing/2014/main" id="{C63B4937-60BD-4DD4-9FBA-5D4EDACF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480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  <p:sp>
        <p:nvSpPr>
          <p:cNvPr id="12307" name="Text Box 1043">
            <a:extLst>
              <a:ext uri="{FF2B5EF4-FFF2-40B4-BE49-F238E27FC236}">
                <a16:creationId xmlns:a16="http://schemas.microsoft.com/office/drawing/2014/main" id="{CCAFE462-E6D0-4496-8088-DDA0185E1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100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  <p:sp>
        <p:nvSpPr>
          <p:cNvPr id="12308" name="Text Box 1044">
            <a:extLst>
              <a:ext uri="{FF2B5EF4-FFF2-40B4-BE49-F238E27FC236}">
                <a16:creationId xmlns:a16="http://schemas.microsoft.com/office/drawing/2014/main" id="{CBAD986C-E6D5-4527-868B-165FE7FF1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576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utoUpdateAnimBg="0"/>
      <p:bldP spid="12300" grpId="0" autoUpdateAnimBg="0"/>
      <p:bldP spid="12301" grpId="0" autoUpdateAnimBg="0"/>
      <p:bldP spid="12302" grpId="0" autoUpdateAnimBg="0"/>
      <p:bldP spid="12303" grpId="0" autoUpdateAnimBg="0"/>
      <p:bldP spid="12304" grpId="0" autoUpdateAnimBg="0"/>
      <p:bldP spid="12305" grpId="0" autoUpdateAnimBg="0"/>
      <p:bldP spid="12306" grpId="0" autoUpdateAnimBg="0"/>
      <p:bldP spid="12307" grpId="0" autoUpdateAnimBg="0"/>
      <p:bldP spid="1230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>
            <a:extLst>
              <a:ext uri="{FF2B5EF4-FFF2-40B4-BE49-F238E27FC236}">
                <a16:creationId xmlns:a16="http://schemas.microsoft.com/office/drawing/2014/main" id="{BD36FFCE-7BE8-4D63-BF0A-442F4958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776DBB82-D653-44EA-8BBD-25E772597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382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Que pergunta honesta ajudou Paulo        a fazer a melhor decisão de sua vida?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E756A6EF-38E5-487F-B5EE-9EC14C9FE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4114800" cy="2743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“E agora por que te demoras? Levanta, recebe o batismo e lava os teus pecados invocando o nome dEle” (Atos 22:16).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8B67E0A9-00D4-45F4-8937-7CA71C41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20/21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id="{419CBD6A-7BA8-4036-8DF1-4C5F77EB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 Box 7">
            <a:extLst>
              <a:ext uri="{FF2B5EF4-FFF2-40B4-BE49-F238E27FC236}">
                <a16:creationId xmlns:a16="http://schemas.microsoft.com/office/drawing/2014/main" id="{AFB8C9E1-B030-4212-B757-9FDE3EB92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06563"/>
            <a:ext cx="40386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Próximo estudo: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AD03C899-2965-4ED6-97A3-A108D5D49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794125"/>
            <a:ext cx="51054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>
                <a:solidFill>
                  <a:srgbClr val="FFFF00"/>
                </a:solidFill>
                <a:latin typeface="Tahoma" panose="020B0604030504040204" pitchFamily="34" charset="0"/>
              </a:rPr>
              <a:t>As duas testemunhas de luto e a mensagem dos três anjos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utoUpdateAnimBg="0"/>
      <p:bldP spid="82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F09E69E2-9DA6-449B-A5D7-FD11D1703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F2C45501-AF87-4E7E-9EE6-550B07225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152400"/>
            <a:ext cx="9525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42B0D142-1635-40DF-86B8-89E7FAB15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150"/>
            <a:ext cx="9144000" cy="11874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Em Hebreus 11:16 Deus diz que preparou uma cidade para os Seus fiéis e Apocalipse 3:12 nos revela o seu nome: Nova Jerusalém. Ela descerá à Terra no fim do Milênio (Apocalipse 21:2 e 10; Zacarias 14:1, 4, 5 e 10).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EBDBE155-3DF5-4C58-9E78-3A3C6BA1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2100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“Não se turbe o vosso coração... Na casa de Meu Pai há muitas moradas. ... Vou preparar-vos lugar...” (João 14:1-3). “Nem olhos viram, nem ouvidos ouviram, nem jamais penetrou em coração humano o que Deus tem preparado para aqueles que O amam” (I Coríntios 2:9). </a:t>
            </a:r>
          </a:p>
          <a:p>
            <a:pPr algn="ctr">
              <a:spcBef>
                <a:spcPct val="50000"/>
              </a:spcBef>
            </a:pP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autoUpdateAnimBg="0"/>
      <p:bldP spid="307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3FF880B-1266-4780-905D-D7E5A52D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A17ED6EB-A919-4909-8F98-C330AA9F6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84325"/>
            <a:ext cx="7696200" cy="2835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 b="1">
                <a:solidFill>
                  <a:schemeClr val="bg1"/>
                </a:solidFill>
                <a:latin typeface="Tahoma" panose="020B0604030504040204" pitchFamily="34" charset="0"/>
              </a:rPr>
              <a:t>MUITOS NÃO TERÃO DIREITO      A ENTRAR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E2565EE9-E271-4C53-81A7-AACCF1D5A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4/21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60205FEA-D2EE-4A1F-9D5F-4B322043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C7C79B0B-91E3-4F7F-90CB-2B4AD7F83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"/>
            <a:ext cx="84582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Quem não poderá entrar                    na Santa Cidade?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A4135D8B-0F7C-4337-9566-2EC42BBBE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33800"/>
            <a:ext cx="61722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Os que adoram a besta e a sua imagem e recebem a sua marca          na mão ou sobre a fronte (ver Apocalipse 13:1 e 8; 14:9 e 10; 20:15).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B63D775-CC88-4CEA-AEA9-F468B9C1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5/21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660238D1-2D9C-4747-B6CF-31A0B586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90C71D17-68EF-43A4-ACDC-2E49A0CE8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74700"/>
            <a:ext cx="83820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Quem mais é mencionado como desqualificado para entrar                na Santa Cidade? 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17CED4DF-D8EC-4FA4-A4C0-E06104FDF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3962400" cy="252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Os covardes, incrédulos, abomináveis, assassinos, impuros, feiticeiros, idólatras e mentirosos (Apocalipse 21:8). 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E4D856B4-5522-413F-AF7E-C6CB13ED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6/21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51AF014-FF6D-44EC-8858-24754216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39F73EB0-D6BC-4718-A10C-84A6683D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43000"/>
            <a:ext cx="4038600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pt-BR" altLang="pt-BR" sz="3100" b="1">
                <a:solidFill>
                  <a:schemeClr val="bg1"/>
                </a:solidFill>
                <a:latin typeface="Arial Narrow" panose="020B0606020202030204" pitchFamily="34" charset="0"/>
              </a:rPr>
              <a:t>Também os impuros, adúlteros, efeminados, sodomitas, ladrões, avarentos, bêbados e maldizentes (I Coríntios 6:9 e 10). Enfim, todos aqueles que não renunciaram ao pecado.</a:t>
            </a:r>
          </a:p>
          <a:p>
            <a:pPr algn="r">
              <a:lnSpc>
                <a:spcPct val="110000"/>
              </a:lnSpc>
              <a:spcBef>
                <a:spcPct val="50000"/>
              </a:spcBef>
            </a:pPr>
            <a:endParaRPr lang="pt-BR" altLang="pt-BR" sz="310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FF66B0E5-3860-457C-9995-23197AEE7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7/21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24CBD2B-F5A3-4D35-837A-F135850A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D65CF14F-3219-4936-8279-F239F50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84325"/>
            <a:ext cx="7696200" cy="2835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 b="1">
                <a:solidFill>
                  <a:schemeClr val="bg1"/>
                </a:solidFill>
                <a:latin typeface="Tahoma" panose="020B0604030504040204" pitchFamily="34" charset="0"/>
              </a:rPr>
              <a:t>QUEM TERÁ ACESSO À SANTA CIDADE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C7338C3-E5B7-4321-B785-3605C6F75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8/21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49610409-6463-426F-AC50-CC2A7CC8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39271888-9F4B-435D-BC79-495BEB820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Segundo a revelação bíblica, quem entrará na Santa Cidade de Deus?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9519C127-C4E1-4FDD-B31F-7439E84A1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3962400" cy="494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“...Aqueles que lavam as suas vestiduras... e as alvejaram no sangue do Cordeiro. ... Os vencedores da besta, da sua imagem e do número do seu nome... Ao vencedor... Sê fiel até a morte” (Apocalipse 22:14; 7:14; 15:2; 2:7, 10 e 11).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78B221AA-FA89-42B1-8254-C9DA743FB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9/21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857</Words>
  <Application>Microsoft Office PowerPoint</Application>
  <PresentationFormat>Apresentação na tela (4:3)</PresentationFormat>
  <Paragraphs>67</Paragraphs>
  <Slides>21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Times New Roman</vt:lpstr>
      <vt:lpstr>Tahoma</vt:lpstr>
      <vt:lpstr>Arial Narrow</vt:lpstr>
      <vt:lpstr>Tema do Office</vt:lpstr>
      <vt:lpstr>Adobe Photoshop 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CPB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REVELAÇÕES DO APOCALIPSE-MICHELSON BORGES</dc:subject>
  <dc:creator>Michelson Borges; Casa Publicadora</dc:creator>
  <cp:keywords>www.4tons.com.br</cp:keywords>
  <dc:description>COMÉRCIO PROIBIDO. USO PESSOAL</dc:description>
  <cp:lastModifiedBy>UCB - Marcelo Augusto de Carvalho</cp:lastModifiedBy>
  <cp:revision>10</cp:revision>
  <dcterms:created xsi:type="dcterms:W3CDTF">2002-11-01T11:56:45Z</dcterms:created>
  <dcterms:modified xsi:type="dcterms:W3CDTF">2021-01-08T06:54:48Z</dcterms:modified>
  <cp:category>EVANGELISMO</cp:category>
</cp:coreProperties>
</file>