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85" r:id="rId2"/>
    <p:sldId id="257" r:id="rId3"/>
    <p:sldId id="258" r:id="rId4"/>
    <p:sldId id="259" r:id="rId5"/>
    <p:sldId id="260" r:id="rId6"/>
    <p:sldId id="288" r:id="rId7"/>
    <p:sldId id="256" r:id="rId8"/>
    <p:sldId id="289" r:id="rId9"/>
    <p:sldId id="290" r:id="rId10"/>
    <p:sldId id="261" r:id="rId11"/>
    <p:sldId id="274" r:id="rId12"/>
    <p:sldId id="275" r:id="rId13"/>
    <p:sldId id="276" r:id="rId14"/>
    <p:sldId id="277" r:id="rId15"/>
    <p:sldId id="262" r:id="rId16"/>
    <p:sldId id="279" r:id="rId17"/>
    <p:sldId id="278" r:id="rId18"/>
    <p:sldId id="263" r:id="rId19"/>
    <p:sldId id="280" r:id="rId20"/>
    <p:sldId id="264" r:id="rId21"/>
    <p:sldId id="292" r:id="rId22"/>
    <p:sldId id="265" r:id="rId23"/>
    <p:sldId id="266" r:id="rId24"/>
    <p:sldId id="294" r:id="rId25"/>
    <p:sldId id="268" r:id="rId26"/>
    <p:sldId id="270" r:id="rId27"/>
    <p:sldId id="281" r:id="rId28"/>
    <p:sldId id="282" r:id="rId29"/>
    <p:sldId id="272" r:id="rId30"/>
    <p:sldId id="271" r:id="rId31"/>
    <p:sldId id="297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2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DC6408-6283-4EEC-9189-E9F731AEB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7F6DB06-C29A-4723-9E67-D02B1FB4D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5BE920-236D-473B-A8D8-345E9068F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87B476-4DE7-48D7-867E-41C6023F8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B72F56-2885-4A17-9E4B-2718D9F4E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F07F0-7F69-4FA8-BCF4-F040CDBDEFC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69725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BE5844-A9A4-49F0-9636-E00E2476B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057A1C8-F7FF-4457-8650-CFD00EF7B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631EC5-A35C-44C0-A1A1-23DA96AD3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24CDC4-A84B-4C0A-99C2-67692FF3E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9CE29C-5267-40B4-9166-D2E769CA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10FD9-8F10-433A-8EB8-2F55A17C5EA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2330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E9C742-CC19-4B39-B6F9-42CE481852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B073652-0F3C-48D5-B303-74CADE107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1DB036-50C3-48EC-9368-AF75F42B3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944C37-D013-4114-80B0-A17F6E517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2962EC-0644-4308-BB60-3E4454932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178A2-8229-4A60-A3D7-2CA5E995699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9415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B1A453-A118-4349-AFFA-37741AC6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4C823C-5622-47C4-8E31-5C9E4042F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26637A-0D4E-4181-A9B7-263DFD0B0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82FD07-487A-4E71-819F-6243044F8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4EBCDF-7217-41DD-A07C-29F6FD91E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A0310-367F-47A9-846B-83BF0CF0DCB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7000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EE2F91-BD11-4141-BCAA-C5199BB8E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9A1CB3-FC6C-41B7-8056-1DFD4A398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7F90E1-8E51-40E3-85EC-EC577CBF0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BF8F12-9F6C-48B6-A34E-927BC32C8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F88F46-1188-4F4D-9741-01FF8BA6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C7667-2A6A-48FD-B3CB-B6799284F78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69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B7F7A-1FDC-450F-9AFF-43E50CAD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544106-4457-4265-8314-723D93334A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CAB62E4-0CDD-4347-9187-555161B51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051B8FA-903D-43C6-BE15-A2BE99470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A5D688A-F92E-45B7-950B-62321EF9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CE5DC37-AE17-4FD8-B2D1-0A7DED23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6C768-3B4F-41AC-8E8E-71581DDACA5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01112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C28C5A-4BAA-4BC7-AF38-EEFC7311F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E09B3E2-6435-4E18-A24D-993D3ABEB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11D92B-D205-4337-A838-FEEF17727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31C5570-D7AA-439A-88D5-CEFACB4C2A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B688E57-AF6D-4791-A324-AA61F401F0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830DA12-95AD-478E-B6C1-A813A19A0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EC5D5B6-7455-474B-9315-701BAB5CF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4C5CCAB-DE4E-4373-AE2E-93376EE20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90D48-8FBD-4C5E-BD21-3FA85EB7CB4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92067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636A7B-E02E-49AE-9F70-D88C0E5ED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8353270-CA98-4EAE-B2B2-737BA61F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A468F2D-3A1A-480D-B812-4F95EEE34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B03D359-6A3F-4A83-A355-9F6E0087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507C3-681C-4470-9CB7-6E76942DD7A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5754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6910DAB-C272-47D6-8FFF-808D5E8CA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6A45FD8-B925-4B9B-A2D6-F9474901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C53BD08-25EC-4A3A-8ABD-ECA39D9E4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DE025-C688-4707-8BA2-8CB522E9F3A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4597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BB2090-097A-4429-A3DD-C3C1D2F73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85FF8E-51BD-4999-B961-B174B84A1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CDEDA9A-1489-4D95-B611-FE7D1064C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6DE4EB7-5D80-4013-BBEA-0790A78FB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BF37EB-ABBB-4986-AA2B-E84B1EC3B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C1C963-D1A1-40F2-8470-46E751CB5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B0D11-09A9-4DD0-8E7B-404D6E4863B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5568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6D952-CD3F-4AAE-8547-63BB03778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7E70332-9052-41B3-B98B-5B97285D5B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D5AA9B7-0498-49FC-B5CA-AFD42DFB5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A733E6B-7B5A-499E-9A64-A6DE3BD4B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0DB1D08-0379-46F6-9EAF-39F8D1C64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2F0DEF-13B4-46A7-A698-1C8BE20D6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2BE71-0658-40D9-AFC4-CEDB7395E9C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1273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1FB4EC3-BA25-4456-8689-88707C03ED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71DDD4C-9D8B-4EBE-891F-DF2AFBCB07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62C658D-3B21-490F-A561-1517BF1BAC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B75DCE6-CFCA-4C74-A391-BC633E3798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D029CE6-AF4B-4C22-856C-723D8F18677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04324446-8466-407C-8784-054B2A427D7D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5E01CFEE-9F9C-452A-BD7B-05B55C3C5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Text Box 3">
            <a:extLst>
              <a:ext uri="{FF2B5EF4-FFF2-40B4-BE49-F238E27FC236}">
                <a16:creationId xmlns:a16="http://schemas.microsoft.com/office/drawing/2014/main" id="{C83D15EE-9B10-4E8E-8AA2-2ED442513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419600"/>
            <a:ext cx="5715000" cy="1584325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900">
                <a:solidFill>
                  <a:schemeClr val="bg1"/>
                </a:solidFill>
                <a:latin typeface="Comic Sans MS" panose="030F0702030302020204" pitchFamily="66" charset="0"/>
              </a:rPr>
              <a:t>A DOUTRINA DA REVELAÇÃO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>
            <a:extLst>
              <a:ext uri="{FF2B5EF4-FFF2-40B4-BE49-F238E27FC236}">
                <a16:creationId xmlns:a16="http://schemas.microsoft.com/office/drawing/2014/main" id="{CD090EA5-B3F4-4BF8-979C-ECF958B14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ext Box 4">
            <a:extLst>
              <a:ext uri="{FF2B5EF4-FFF2-40B4-BE49-F238E27FC236}">
                <a16:creationId xmlns:a16="http://schemas.microsoft.com/office/drawing/2014/main" id="{60B75752-8CC6-4300-A761-59952540E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2303463"/>
            <a:ext cx="5105400" cy="43259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000">
                <a:solidFill>
                  <a:schemeClr val="bg1"/>
                </a:solidFill>
                <a:latin typeface="Comic Sans MS" panose="030F0702030302020204" pitchFamily="66" charset="0"/>
              </a:rPr>
              <a:t>Aparente contradição</a:t>
            </a:r>
            <a:endParaRPr lang="en-US" altLang="pt-BR" sz="360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pt-BR" sz="4400">
                <a:latin typeface="Comic Sans MS" panose="030F0702030302020204" pitchFamily="66" charset="0"/>
              </a:rPr>
              <a:t>Jó 11:7</a:t>
            </a:r>
          </a:p>
          <a:p>
            <a:r>
              <a:rPr lang="en-US" altLang="pt-BR" sz="4400">
                <a:latin typeface="Comic Sans MS" panose="030F0702030302020204" pitchFamily="66" charset="0"/>
              </a:rPr>
              <a:t>Isaías 55:8 e 9</a:t>
            </a:r>
          </a:p>
          <a:p>
            <a:r>
              <a:rPr lang="en-US" altLang="pt-BR" sz="4400">
                <a:latin typeface="Comic Sans MS" panose="030F0702030302020204" pitchFamily="66" charset="0"/>
              </a:rPr>
              <a:t>I Cor. 2:11</a:t>
            </a:r>
          </a:p>
          <a:p>
            <a:r>
              <a:rPr lang="en-US" altLang="pt-BR" sz="4400">
                <a:latin typeface="Comic Sans MS" panose="030F0702030302020204" pitchFamily="66" charset="0"/>
              </a:rPr>
              <a:t>Rom. 11:33</a:t>
            </a:r>
            <a:r>
              <a:rPr lang="en-US" altLang="pt-BR" sz="4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altLang="pt-BR" sz="3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DC458667-193D-4A6E-AEAB-38D2B23EA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533400"/>
            <a:ext cx="5872163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4000">
                <a:latin typeface="Comic Sans MS" panose="030F0702030302020204" pitchFamily="66" charset="0"/>
              </a:rPr>
              <a:t>A REVELAÇÃO NA TRADIÇÃO CRISTÃ</a:t>
            </a:r>
            <a:endParaRPr lang="en-US" altLang="pt-BR" sz="3600">
              <a:latin typeface="Comic Sans MS" panose="030F0702030302020204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 autoUpdateAnimBg="0" advAuto="0"/>
      <p:bldP spid="717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31FF31C1-E985-42DD-9CD5-F7D5C8597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Rectangle 4">
            <a:extLst>
              <a:ext uri="{FF2B5EF4-FFF2-40B4-BE49-F238E27FC236}">
                <a16:creationId xmlns:a16="http://schemas.microsoft.com/office/drawing/2014/main" id="{D0D176ED-18D2-43B5-AAD1-F5F33CD2E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600"/>
            <a:ext cx="8534400" cy="2771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400">
                <a:latin typeface="Comic Sans MS" panose="030F0702030302020204" pitchFamily="66" charset="0"/>
              </a:rPr>
              <a:t>“Porventura alcançarás os caminhos de Deus ou chegarás à perfeição do Todo-poderoso?”</a:t>
            </a:r>
            <a:endParaRPr lang="en-US" altLang="pt-BR" sz="9600">
              <a:latin typeface="Comic Sans MS" panose="030F0702030302020204" pitchFamily="66" charset="0"/>
            </a:endParaRP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3E48972D-AD47-43FC-9520-681CB1441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486400"/>
            <a:ext cx="5562600" cy="1098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6600">
                <a:latin typeface="Comic Sans MS" panose="030F0702030302020204" pitchFamily="66" charset="0"/>
              </a:rPr>
              <a:t>Jó 11:7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08D50274-DD75-48A2-B553-C03680986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Text Box 4">
            <a:extLst>
              <a:ext uri="{FF2B5EF4-FFF2-40B4-BE49-F238E27FC236}">
                <a16:creationId xmlns:a16="http://schemas.microsoft.com/office/drawing/2014/main" id="{DE852B5F-E806-475E-8548-3CFD78DE9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4800"/>
            <a:ext cx="8991600" cy="567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>
                <a:latin typeface="Comic Sans MS" panose="030F0702030302020204" pitchFamily="66" charset="0"/>
              </a:rPr>
              <a:t>“Porque os meus pensamentos não são os vossos pensamentos, nem os vossos caminhos os meus caminhos, diz o Senhor. Porque, assim como os céus são mais altos do que a terra, assim são os meus caminhos mais altos do que os vossos caminhos, e os meus pensamentos mais altos do que os vossos pensamentos.”</a:t>
            </a:r>
          </a:p>
          <a:p>
            <a:pPr algn="ctr">
              <a:spcBef>
                <a:spcPct val="50000"/>
              </a:spcBef>
            </a:pPr>
            <a:endParaRPr lang="pt-BR" altLang="pt-BR">
              <a:latin typeface="Comic Sans MS" panose="030F0702030302020204" pitchFamily="66" charset="0"/>
            </a:endParaRP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25F73DA6-A5D6-4728-A6CC-BD4AA9C1C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943600"/>
            <a:ext cx="51816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800">
                <a:latin typeface="Comic Sans MS" panose="030F0702030302020204" pitchFamily="66" charset="0"/>
              </a:rPr>
              <a:t>Isaías 55:8-9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D0AFFDFA-19FB-419C-BEA7-0BE78E48F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 Box 3">
            <a:extLst>
              <a:ext uri="{FF2B5EF4-FFF2-40B4-BE49-F238E27FC236}">
                <a16:creationId xmlns:a16="http://schemas.microsoft.com/office/drawing/2014/main" id="{0781BB93-E8B0-4C9F-AFF1-C933FBB79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1450"/>
            <a:ext cx="8459788" cy="4121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>
                <a:latin typeface="Comic Sans MS" panose="030F0702030302020204" pitchFamily="66" charset="0"/>
              </a:rPr>
              <a:t>“Porque, qual dos homens sabe as coisas do homem, senão o espírito do homem, que nele está? Assim também ninguém sabe as coisas de Deus, senão o Espírito de Deus.”</a:t>
            </a:r>
          </a:p>
          <a:p>
            <a:pPr>
              <a:spcBef>
                <a:spcPct val="50000"/>
              </a:spcBef>
            </a:pPr>
            <a:endParaRPr lang="pt-BR" altLang="pt-BR" b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pt-BR" altLang="pt-BR">
              <a:latin typeface="Comic Sans MS" panose="030F0702030302020204" pitchFamily="66" charset="0"/>
            </a:endParaRP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4D1EC941-3BD5-4D3D-AA9F-D834DE5AE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334000"/>
            <a:ext cx="4724400" cy="100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6000">
                <a:latin typeface="Comic Sans MS" panose="030F0702030302020204" pitchFamily="66" charset="0"/>
              </a:rPr>
              <a:t>I Cor. 2:11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B797B6E9-B718-4DC3-A232-0A46D9BE3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 Box 3">
            <a:extLst>
              <a:ext uri="{FF2B5EF4-FFF2-40B4-BE49-F238E27FC236}">
                <a16:creationId xmlns:a16="http://schemas.microsoft.com/office/drawing/2014/main" id="{A1E6D7F8-D66F-4E45-B11B-F17BFFA78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8600"/>
            <a:ext cx="8229600" cy="4303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>
                <a:latin typeface="Comic Sans MS" panose="030F0702030302020204" pitchFamily="66" charset="0"/>
              </a:rPr>
              <a:t>“Ó profundidade das riquezas, tanto da sabedoria, como da ciência de Deus! Quão insondáveis são os seus juízos, e quão inexcrutáveis os seus caminhos!”</a:t>
            </a:r>
          </a:p>
          <a:p>
            <a:pPr>
              <a:spcBef>
                <a:spcPct val="50000"/>
              </a:spcBef>
            </a:pPr>
            <a:endParaRPr lang="pt-BR" altLang="pt-BR" sz="360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pt-BR" altLang="pt-BR">
              <a:latin typeface="Comic Sans MS" panose="030F0702030302020204" pitchFamily="66" charset="0"/>
            </a:endParaRP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69757524-EEBD-466D-910D-2BDEC5637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94325"/>
            <a:ext cx="53340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5400">
                <a:latin typeface="Comic Sans MS" panose="030F0702030302020204" pitchFamily="66" charset="0"/>
              </a:rPr>
              <a:t>Romanos 11:33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BA4FD44F-BC8C-4DAC-9A50-A1801268F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3">
            <a:extLst>
              <a:ext uri="{FF2B5EF4-FFF2-40B4-BE49-F238E27FC236}">
                <a16:creationId xmlns:a16="http://schemas.microsoft.com/office/drawing/2014/main" id="{0C14A12B-3480-4562-A7B5-FD3DB17E6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3046413"/>
            <a:ext cx="4495801" cy="32623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400">
                <a:solidFill>
                  <a:schemeClr val="bg1"/>
                </a:solidFill>
                <a:latin typeface="Comic Sans MS" panose="030F0702030302020204" pitchFamily="66" charset="0"/>
              </a:rPr>
              <a:t>Aparente contradição</a:t>
            </a:r>
            <a:endParaRPr lang="en-US" altLang="pt-BR" sz="360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pt-BR" sz="4800">
                <a:latin typeface="Comic Sans MS" panose="030F0702030302020204" pitchFamily="66" charset="0"/>
              </a:rPr>
              <a:t>Oséias 6:3</a:t>
            </a:r>
            <a:endParaRPr lang="en-US" altLang="pt-BR" sz="3600">
              <a:latin typeface="Comic Sans MS" panose="030F0702030302020204" pitchFamily="66" charset="0"/>
            </a:endParaRPr>
          </a:p>
          <a:p>
            <a:pPr algn="ctr"/>
            <a:r>
              <a:rPr lang="en-US" altLang="pt-BR" sz="4800">
                <a:latin typeface="Comic Sans MS" panose="030F0702030302020204" pitchFamily="66" charset="0"/>
              </a:rPr>
              <a:t>João 17:3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A67117A9-D22C-4F3F-9CCD-95B5D25F6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319088"/>
            <a:ext cx="4495800" cy="21018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4400">
                <a:latin typeface="Comic Sans MS" panose="030F0702030302020204" pitchFamily="66" charset="0"/>
              </a:rPr>
              <a:t>A REVELAÇÃO NA TRADIÇÃO CRISTÃ</a:t>
            </a:r>
            <a:endParaRPr lang="en-US" altLang="pt-BR" sz="3600">
              <a:latin typeface="Comic Sans MS" panose="030F0702030302020204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 advAuto="0"/>
      <p:bldP spid="922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698F8187-30B9-4F49-BB8B-55FE71C32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 Box 3">
            <a:extLst>
              <a:ext uri="{FF2B5EF4-FFF2-40B4-BE49-F238E27FC236}">
                <a16:creationId xmlns:a16="http://schemas.microsoft.com/office/drawing/2014/main" id="{60AFE4BF-D703-4F1D-8A43-C009DACB0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04800"/>
            <a:ext cx="8305800" cy="44338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5400">
                <a:latin typeface="Comic Sans MS" panose="030F0702030302020204" pitchFamily="66" charset="0"/>
              </a:rPr>
              <a:t>“Conheçamos, e prossigamos em conhecer ao Senhor...”</a:t>
            </a:r>
          </a:p>
          <a:p>
            <a:pPr algn="ctr">
              <a:spcBef>
                <a:spcPct val="50000"/>
              </a:spcBef>
            </a:pPr>
            <a:endParaRPr lang="pt-BR" altLang="pt-BR" sz="540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spcBef>
                <a:spcPct val="50000"/>
              </a:spcBef>
            </a:pPr>
            <a:endParaRPr lang="pt-BR" altLang="pt-BR">
              <a:latin typeface="Comic Sans MS" panose="030F0702030302020204" pitchFamily="66" charset="0"/>
            </a:endParaRP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E994EDA9-10C4-4086-94C6-1DA3C517A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394325"/>
            <a:ext cx="4724400" cy="100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6000">
                <a:latin typeface="Comic Sans MS" panose="030F0702030302020204" pitchFamily="66" charset="0"/>
              </a:rPr>
              <a:t>Oséias 6:3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BD7FDFDC-EC2E-4242-A54A-20CBF49A4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3">
            <a:extLst>
              <a:ext uri="{FF2B5EF4-FFF2-40B4-BE49-F238E27FC236}">
                <a16:creationId xmlns:a16="http://schemas.microsoft.com/office/drawing/2014/main" id="{36B0A6E6-AEC0-49B2-AFB0-99559469D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610600" cy="44180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400">
                <a:latin typeface="Comic Sans MS" panose="030F0702030302020204" pitchFamily="66" charset="0"/>
              </a:rPr>
              <a:t>“E a vida eterna é esta: que te conheçam, a ti só por único Deus verdadeiro, e a Jesus Cristo, a quem enviaste.”</a:t>
            </a:r>
          </a:p>
          <a:p>
            <a:pPr>
              <a:spcBef>
                <a:spcPct val="50000"/>
              </a:spcBef>
            </a:pPr>
            <a:endParaRPr lang="pt-BR" altLang="pt-BR" sz="440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pt-BR" altLang="pt-BR">
              <a:latin typeface="Comic Sans MS" panose="030F0702030302020204" pitchFamily="66" charset="0"/>
            </a:endParaRP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837D4AE0-8507-4DB6-94CA-E8D311262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302250"/>
            <a:ext cx="5105400" cy="1098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6600">
                <a:latin typeface="Comic Sans MS" panose="030F0702030302020204" pitchFamily="66" charset="0"/>
              </a:rPr>
              <a:t>João 17:3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>
            <a:extLst>
              <a:ext uri="{FF2B5EF4-FFF2-40B4-BE49-F238E27FC236}">
                <a16:creationId xmlns:a16="http://schemas.microsoft.com/office/drawing/2014/main" id="{F66B8FF8-838C-4345-80A7-4295A4B89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>
            <a:extLst>
              <a:ext uri="{FF2B5EF4-FFF2-40B4-BE49-F238E27FC236}">
                <a16:creationId xmlns:a16="http://schemas.microsoft.com/office/drawing/2014/main" id="{01A93CB9-F2C5-4E3E-A9F6-ED6124EF1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149850"/>
            <a:ext cx="6781800" cy="1098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6600">
                <a:latin typeface="Comic Sans MS" panose="030F0702030302020204" pitchFamily="66" charset="0"/>
              </a:rPr>
              <a:t>João 1:14 e 18</a:t>
            </a:r>
            <a:endParaRPr lang="en-US" altLang="pt-BR" sz="3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5F6751C9-4ECC-4690-B6F5-545825429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5334000" cy="21018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4400">
                <a:latin typeface="Comic Sans MS" panose="030F0702030302020204" pitchFamily="66" charset="0"/>
              </a:rPr>
              <a:t>O PARADOXO RESOLVIDO PELA REVELAÇÃO</a:t>
            </a:r>
            <a:endParaRPr lang="en-US" altLang="pt-BR" sz="3600">
              <a:latin typeface="Comic Sans MS" panose="030F0702030302020204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 advAuto="0"/>
      <p:bldP spid="1024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4FEB1270-21D8-404B-8AFE-EDDE61212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Text Box 3">
            <a:extLst>
              <a:ext uri="{FF2B5EF4-FFF2-40B4-BE49-F238E27FC236}">
                <a16:creationId xmlns:a16="http://schemas.microsoft.com/office/drawing/2014/main" id="{F72CEF2A-DE8F-49BC-A93C-CF129DAA2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0"/>
            <a:ext cx="8736012" cy="6318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>
                <a:latin typeface="Comic Sans MS" panose="030F0702030302020204" pitchFamily="66" charset="0"/>
              </a:rPr>
              <a:t>“E o Verbo se fez carne, e habitou entre nós, e vimos a sua glória, como a glória do unigênito do Pai, cheio de graça e de verdade.”</a:t>
            </a:r>
          </a:p>
          <a:p>
            <a:pPr algn="ctr">
              <a:spcBef>
                <a:spcPct val="50000"/>
              </a:spcBef>
            </a:pPr>
            <a:endParaRPr lang="pt-BR" altLang="pt-BR" sz="360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pt-BR" altLang="pt-BR" sz="3600">
                <a:latin typeface="Comic Sans MS" panose="030F0702030302020204" pitchFamily="66" charset="0"/>
              </a:rPr>
              <a:t>“Deus nunca foi visto por alguém. O Filho unigênito, que está no seio do Pai, esse o fez conhecer.”</a:t>
            </a:r>
          </a:p>
          <a:p>
            <a:pPr>
              <a:spcBef>
                <a:spcPct val="50000"/>
              </a:spcBef>
            </a:pPr>
            <a:endParaRPr lang="pt-BR" altLang="pt-BR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pt-BR" altLang="pt-BR">
              <a:latin typeface="Comic Sans MS" panose="030F0702030302020204" pitchFamily="66" charset="0"/>
            </a:endParaRP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AF3BF5AD-8389-4DEB-98A7-D6C97A80E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805488"/>
            <a:ext cx="4572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>
                <a:latin typeface="Comic Sans MS" panose="030F0702030302020204" pitchFamily="66" charset="0"/>
              </a:rPr>
              <a:t>João1:14 e 18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>
            <a:extLst>
              <a:ext uri="{FF2B5EF4-FFF2-40B4-BE49-F238E27FC236}">
                <a16:creationId xmlns:a16="http://schemas.microsoft.com/office/drawing/2014/main" id="{D5EF71E7-45F3-41FD-9593-15B2F9427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CC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6">
            <a:extLst>
              <a:ext uri="{FF2B5EF4-FFF2-40B4-BE49-F238E27FC236}">
                <a16:creationId xmlns:a16="http://schemas.microsoft.com/office/drawing/2014/main" id="{11DA6314-72DE-4219-92A6-95504738F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57200"/>
            <a:ext cx="7162800" cy="2133600"/>
          </a:xfrm>
          <a:prstGeom prst="rect">
            <a:avLst/>
          </a:prstGeom>
          <a:solidFill>
            <a:srgbClr val="00008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FB2C1BDB-DCCD-40B3-91F7-98B229ECE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57200"/>
            <a:ext cx="6858000" cy="1920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6000">
                <a:latin typeface="Comic Sans MS" panose="030F0702030302020204" pitchFamily="66" charset="0"/>
              </a:rPr>
              <a:t>3 Crises na história da Igreja</a:t>
            </a:r>
            <a:endParaRPr lang="en-US" altLang="pt-BR" sz="3600">
              <a:latin typeface="Comic Sans MS" panose="030F0702030302020204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>
            <a:extLst>
              <a:ext uri="{FF2B5EF4-FFF2-40B4-BE49-F238E27FC236}">
                <a16:creationId xmlns:a16="http://schemas.microsoft.com/office/drawing/2014/main" id="{659DC8DF-6C4F-439A-9BC7-5032AECD3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Text Box 2">
            <a:extLst>
              <a:ext uri="{FF2B5EF4-FFF2-40B4-BE49-F238E27FC236}">
                <a16:creationId xmlns:a16="http://schemas.microsoft.com/office/drawing/2014/main" id="{966CA3AE-12E9-453E-B89C-718769370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1905000"/>
            <a:ext cx="3733800" cy="3441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4400">
                <a:solidFill>
                  <a:schemeClr val="bg1"/>
                </a:solidFill>
                <a:latin typeface="Comic Sans MS" panose="030F0702030302020204" pitchFamily="66" charset="0"/>
              </a:rPr>
              <a:t>Do latim </a:t>
            </a:r>
            <a:br>
              <a:rPr lang="en-US" altLang="pt-BR" sz="440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pt-BR" sz="4400">
                <a:solidFill>
                  <a:schemeClr val="bg1"/>
                </a:solidFill>
                <a:latin typeface="Comic Sans MS" panose="030F0702030302020204" pitchFamily="66" charset="0"/>
              </a:rPr>
              <a:t>“Re-velo”; tirar o véu; remover o véu.</a:t>
            </a:r>
            <a:endParaRPr lang="en-US" altLang="pt-BR" sz="3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D0D904C-B6E8-47D5-B70A-0174D830F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81000"/>
            <a:ext cx="4114800" cy="100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6000">
                <a:latin typeface="Comic Sans MS" panose="030F0702030302020204" pitchFamily="66" charset="0"/>
              </a:rPr>
              <a:t>REVELAR</a:t>
            </a:r>
            <a:endParaRPr lang="en-US" altLang="pt-BR" sz="4800">
              <a:latin typeface="Comic Sans MS" panose="030F0702030302020204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 autoUpdateAnimBg="0" advAuto="0"/>
      <p:bldP spid="1126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3BB17CC6-6990-4D62-99B2-7931995CC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Text Box 3">
            <a:extLst>
              <a:ext uri="{FF2B5EF4-FFF2-40B4-BE49-F238E27FC236}">
                <a16:creationId xmlns:a16="http://schemas.microsoft.com/office/drawing/2014/main" id="{8F78A67E-9F73-4C7B-8B50-A33F83BB0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00600"/>
            <a:ext cx="8382000" cy="1968500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10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“O homem usa máscaras para se esconder, Deus usa máscaras para Se revelar” (Lutero).</a:t>
            </a:r>
            <a:r>
              <a:rPr lang="pt-BR" altLang="pt-BR" sz="370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>
            <a:extLst>
              <a:ext uri="{FF2B5EF4-FFF2-40B4-BE49-F238E27FC236}">
                <a16:creationId xmlns:a16="http://schemas.microsoft.com/office/drawing/2014/main" id="{1848AD02-A0B2-4E3D-909B-A92DFA155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3">
            <a:extLst>
              <a:ext uri="{FF2B5EF4-FFF2-40B4-BE49-F238E27FC236}">
                <a16:creationId xmlns:a16="http://schemas.microsoft.com/office/drawing/2014/main" id="{A6D62A1F-C016-4549-9696-0ACE28DAC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819400"/>
            <a:ext cx="6096000" cy="3870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pt-BR" sz="4800">
                <a:latin typeface="Comic Sans MS" panose="030F0702030302020204" pitchFamily="66" charset="0"/>
              </a:rPr>
              <a:t>Natureza</a:t>
            </a:r>
          </a:p>
          <a:p>
            <a:r>
              <a:rPr lang="en-US" altLang="pt-BR" sz="4400">
                <a:solidFill>
                  <a:schemeClr val="bg1"/>
                </a:solidFill>
                <a:latin typeface="Comic Sans MS" panose="030F0702030302020204" pitchFamily="66" charset="0"/>
              </a:rPr>
              <a:t>SAL. 19:1-6</a:t>
            </a:r>
          </a:p>
          <a:p>
            <a:endParaRPr lang="en-US" altLang="pt-BR" sz="2000">
              <a:latin typeface="Comic Sans MS" panose="030F0702030302020204" pitchFamily="66" charset="0"/>
            </a:endParaRPr>
          </a:p>
          <a:p>
            <a:r>
              <a:rPr lang="en-US" altLang="pt-BR" sz="4400">
                <a:latin typeface="Comic Sans MS" panose="030F0702030302020204" pitchFamily="66" charset="0"/>
              </a:rPr>
              <a:t>Razão/Consciência humana</a:t>
            </a:r>
            <a:r>
              <a:rPr lang="en-US" altLang="pt-BR" sz="4800">
                <a:latin typeface="Comic Sans MS" panose="030F0702030302020204" pitchFamily="66" charset="0"/>
              </a:rPr>
              <a:t> </a:t>
            </a:r>
          </a:p>
          <a:p>
            <a:r>
              <a:rPr lang="en-US" altLang="pt-BR" sz="4400">
                <a:solidFill>
                  <a:schemeClr val="bg1"/>
                </a:solidFill>
                <a:latin typeface="Comic Sans MS" panose="030F0702030302020204" pitchFamily="66" charset="0"/>
              </a:rPr>
              <a:t>ROM. 2:14 e 15</a:t>
            </a:r>
            <a:r>
              <a:rPr lang="en-US" altLang="pt-BR" sz="360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37632C68-18D7-445B-A69E-775F1E281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4838700" cy="1555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4800">
                <a:solidFill>
                  <a:schemeClr val="bg1"/>
                </a:solidFill>
                <a:latin typeface="Comic Sans MS" panose="030F0702030302020204" pitchFamily="66" charset="0"/>
              </a:rPr>
              <a:t>AS DUAS REVELAÇÕES</a:t>
            </a:r>
            <a:endParaRPr lang="en-US" altLang="pt-BR" sz="4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8896A1D6-17C3-422C-A5E2-FFCB02091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19488"/>
            <a:ext cx="2362200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pt-BR" sz="4800">
                <a:solidFill>
                  <a:schemeClr val="bg1"/>
                </a:solidFill>
                <a:latin typeface="Comic Sans MS" panose="030F0702030302020204" pitchFamily="66" charset="0"/>
              </a:rPr>
              <a:t>GERAL</a:t>
            </a:r>
            <a:r>
              <a:rPr lang="en-US" altLang="pt-BR" sz="440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en-US" altLang="pt-BR" sz="3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2297" name="Line 9">
            <a:extLst>
              <a:ext uri="{FF2B5EF4-FFF2-40B4-BE49-F238E27FC236}">
                <a16:creationId xmlns:a16="http://schemas.microsoft.com/office/drawing/2014/main" id="{4FD8A20E-D4E3-4B21-87AC-AA77FFC678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3352800"/>
            <a:ext cx="76200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298" name="Line 10">
            <a:extLst>
              <a:ext uri="{FF2B5EF4-FFF2-40B4-BE49-F238E27FC236}">
                <a16:creationId xmlns:a16="http://schemas.microsoft.com/office/drawing/2014/main" id="{557044FE-9301-4F64-B3EB-CB2D4E86595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191000"/>
            <a:ext cx="76200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3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4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 advAuto="0"/>
      <p:bldP spid="12292" grpId="0" autoUpdateAnimBg="0"/>
      <p:bldP spid="12295" grpId="0" build="p" autoUpdateAnimBg="0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>
            <a:extLst>
              <a:ext uri="{FF2B5EF4-FFF2-40B4-BE49-F238E27FC236}">
                <a16:creationId xmlns:a16="http://schemas.microsoft.com/office/drawing/2014/main" id="{2D278EBC-9ACB-4190-9CAB-3B2050980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8000" contrast="-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3">
            <a:extLst>
              <a:ext uri="{FF2B5EF4-FFF2-40B4-BE49-F238E27FC236}">
                <a16:creationId xmlns:a16="http://schemas.microsoft.com/office/drawing/2014/main" id="{01B233F7-5512-4F43-B91D-6FCEFBBE3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454275"/>
            <a:ext cx="4267200" cy="3565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pt-BR" sz="4800">
                <a:latin typeface="Comic Sans MS" panose="030F0702030302020204" pitchFamily="66" charset="0"/>
              </a:rPr>
              <a:t>Bíblia</a:t>
            </a:r>
          </a:p>
          <a:p>
            <a:r>
              <a:rPr lang="en-US" altLang="pt-BR" sz="4400">
                <a:solidFill>
                  <a:schemeClr val="bg1"/>
                </a:solidFill>
                <a:latin typeface="Comic Sans MS" panose="030F0702030302020204" pitchFamily="66" charset="0"/>
              </a:rPr>
              <a:t>SAL. 19:7-13</a:t>
            </a:r>
          </a:p>
          <a:p>
            <a:endParaRPr lang="en-US" altLang="pt-BR" sz="440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altLang="pt-BR" sz="4800">
                <a:latin typeface="Comic Sans MS" panose="030F0702030302020204" pitchFamily="66" charset="0"/>
              </a:rPr>
              <a:t>Jesus Cristo</a:t>
            </a:r>
            <a:r>
              <a:rPr lang="en-US" altLang="pt-BR" sz="4400">
                <a:latin typeface="Comic Sans MS" panose="030F0702030302020204" pitchFamily="66" charset="0"/>
              </a:rPr>
              <a:t> </a:t>
            </a:r>
            <a:r>
              <a:rPr lang="en-US" altLang="pt-BR" sz="4400">
                <a:solidFill>
                  <a:schemeClr val="bg1"/>
                </a:solidFill>
                <a:latin typeface="Comic Sans MS" panose="030F0702030302020204" pitchFamily="66" charset="0"/>
              </a:rPr>
              <a:t>HEB. 1:1-2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4EF33D5C-1011-4142-B553-B73393673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0"/>
            <a:ext cx="4876800" cy="1736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5400">
                <a:latin typeface="Comic Sans MS" panose="030F0702030302020204" pitchFamily="66" charset="0"/>
              </a:rPr>
              <a:t>AS DUAS REVELAÇÕES</a:t>
            </a:r>
            <a:endParaRPr lang="en-US" altLang="pt-BR" sz="3600">
              <a:latin typeface="Comic Sans MS" panose="030F0702030302020204" pitchFamily="66" charset="0"/>
            </a:endParaRP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12619120-0A87-4204-94C0-87C353C8B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657600"/>
            <a:ext cx="36576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pt-BR" sz="4800">
                <a:solidFill>
                  <a:schemeClr val="bg1"/>
                </a:solidFill>
                <a:latin typeface="Comic Sans MS" panose="030F0702030302020204" pitchFamily="66" charset="0"/>
              </a:rPr>
              <a:t>ESPECIAL</a:t>
            </a:r>
            <a:endParaRPr lang="en-US" altLang="pt-BR" sz="3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73F19285-178D-428E-B23C-D1C72269B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981200"/>
            <a:ext cx="57150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pt-BR" sz="5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altLang="pt-BR" sz="3600">
              <a:solidFill>
                <a:schemeClr val="accent2"/>
              </a:solidFill>
            </a:endParaRPr>
          </a:p>
        </p:txBody>
      </p:sp>
      <p:sp>
        <p:nvSpPr>
          <p:cNvPr id="13319" name="Line 7">
            <a:extLst>
              <a:ext uri="{FF2B5EF4-FFF2-40B4-BE49-F238E27FC236}">
                <a16:creationId xmlns:a16="http://schemas.microsoft.com/office/drawing/2014/main" id="{9D3FB5F6-9674-44BA-AF72-7652759725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3276600"/>
            <a:ext cx="68580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20" name="Line 8">
            <a:extLst>
              <a:ext uri="{FF2B5EF4-FFF2-40B4-BE49-F238E27FC236}">
                <a16:creationId xmlns:a16="http://schemas.microsoft.com/office/drawing/2014/main" id="{0E48805C-AD46-4FC0-B8CE-046D5A8D82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4191000"/>
            <a:ext cx="68580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3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3" presetClass="entr" presetSubtype="28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 advAuto="0"/>
      <p:bldP spid="13316" grpId="0" autoUpdateAnimBg="0"/>
      <p:bldP spid="13317" grpId="0" build="p" autoUpdateAnimBg="0" advAuto="0"/>
      <p:bldP spid="13318" grpId="0" build="p" autoUpdateAnimBg="0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6699">
                <a:gamma/>
                <a:shade val="9412"/>
                <a:invGamma/>
              </a:srgbClr>
            </a:gs>
            <a:gs pos="100000">
              <a:srgbClr val="0066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>
            <a:extLst>
              <a:ext uri="{FF2B5EF4-FFF2-40B4-BE49-F238E27FC236}">
                <a16:creationId xmlns:a16="http://schemas.microsoft.com/office/drawing/2014/main" id="{28972185-D22A-4D68-BE44-4D95F3D3F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47244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Rectangle 3">
            <a:extLst>
              <a:ext uri="{FF2B5EF4-FFF2-40B4-BE49-F238E27FC236}">
                <a16:creationId xmlns:a16="http://schemas.microsoft.com/office/drawing/2014/main" id="{DF659F93-B873-492B-8A8A-33A84908A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866775"/>
            <a:ext cx="4392612" cy="5880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32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Em hebraico “nabi”: anunciador, declarador. Os termos “roeh”e “hozeh” também são usados e significam: aquele que vê.</a:t>
            </a:r>
            <a:r>
              <a:rPr lang="en-US" altLang="pt-BR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algn="ctr"/>
            <a:endParaRPr lang="en-US" altLang="pt-BR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altLang="pt-BR" sz="32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Em grego “prophétes”: falar por; falar em lugar de.</a:t>
            </a:r>
            <a:endParaRPr lang="pt-BR" altLang="pt-BR" sz="200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A7E1F978-4647-414C-A7E0-7406498EE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76200"/>
            <a:ext cx="281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PROFETA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>
            <a:extLst>
              <a:ext uri="{FF2B5EF4-FFF2-40B4-BE49-F238E27FC236}">
                <a16:creationId xmlns:a16="http://schemas.microsoft.com/office/drawing/2014/main" id="{0C36B223-6F55-41E8-9AE5-3AD876798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Text Box 4">
            <a:extLst>
              <a:ext uri="{FF2B5EF4-FFF2-40B4-BE49-F238E27FC236}">
                <a16:creationId xmlns:a16="http://schemas.microsoft.com/office/drawing/2014/main" id="{D653549C-9B69-4953-B83F-F4E493D23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73075"/>
            <a:ext cx="6858000" cy="24336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800">
                <a:latin typeface="Comic Sans MS" panose="030F0702030302020204" pitchFamily="66" charset="0"/>
              </a:rPr>
              <a:t>REVELAÇÃO PROPOSICIONAL</a:t>
            </a:r>
          </a:p>
          <a:p>
            <a:pPr algn="ctr">
              <a:spcBef>
                <a:spcPct val="20000"/>
              </a:spcBef>
            </a:pPr>
            <a:endParaRPr lang="en-US" altLang="pt-BR" sz="4800">
              <a:latin typeface="Comic Sans MS" panose="030F0702030302020204" pitchFamily="66" charset="0"/>
            </a:endParaRP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4BA9B554-6B4F-479F-A469-9CC167C4A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76463"/>
            <a:ext cx="7924800" cy="43005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4800">
                <a:solidFill>
                  <a:schemeClr val="bg1"/>
                </a:solidFill>
                <a:latin typeface="Comic Sans MS" panose="030F0702030302020204" pitchFamily="66" charset="0"/>
              </a:rPr>
              <a:t>No V.T. encontramos 130 vezes: “E veio a mim a palavra do Senhor...”</a:t>
            </a:r>
            <a:endParaRPr lang="en-US" altLang="pt-BR" sz="360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n-US" altLang="pt-BR" sz="360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altLang="pt-BR" sz="4800">
                <a:solidFill>
                  <a:schemeClr val="bg1"/>
                </a:solidFill>
                <a:latin typeface="Comic Sans MS" panose="030F0702030302020204" pitchFamily="66" charset="0"/>
              </a:rPr>
              <a:t>359 vezes “Assim diz o Senhor...”</a:t>
            </a:r>
            <a:endParaRPr lang="en-US" altLang="pt-BR" sz="3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>
            <a:extLst>
              <a:ext uri="{FF2B5EF4-FFF2-40B4-BE49-F238E27FC236}">
                <a16:creationId xmlns:a16="http://schemas.microsoft.com/office/drawing/2014/main" id="{17DDFFD2-60BB-4CF8-AE2A-A84A2CD09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Text Box 2">
            <a:extLst>
              <a:ext uri="{FF2B5EF4-FFF2-40B4-BE49-F238E27FC236}">
                <a16:creationId xmlns:a16="http://schemas.microsoft.com/office/drawing/2014/main" id="{537AF8F5-E4FE-482C-85B2-2E2CD7FC5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676775"/>
            <a:ext cx="7543800" cy="1920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4000">
                <a:solidFill>
                  <a:schemeClr val="bg1"/>
                </a:solidFill>
                <a:latin typeface="Comic Sans MS" panose="030F0702030302020204" pitchFamily="66" charset="0"/>
              </a:rPr>
              <a:t>I Samuel 3:21</a:t>
            </a:r>
          </a:p>
          <a:p>
            <a:pPr algn="ctr"/>
            <a:r>
              <a:rPr lang="en-US" altLang="pt-BR" sz="4000">
                <a:solidFill>
                  <a:schemeClr val="bg1"/>
                </a:solidFill>
                <a:latin typeface="Comic Sans MS" panose="030F0702030302020204" pitchFamily="66" charset="0"/>
              </a:rPr>
              <a:t>II Samuel 7:4</a:t>
            </a:r>
          </a:p>
          <a:p>
            <a:pPr algn="ctr"/>
            <a:r>
              <a:rPr lang="en-US" altLang="pt-BR" sz="4000">
                <a:solidFill>
                  <a:schemeClr val="bg1"/>
                </a:solidFill>
                <a:latin typeface="Comic Sans MS" panose="030F0702030302020204" pitchFamily="66" charset="0"/>
              </a:rPr>
              <a:t>Jeremias 1:1 e 2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22CF40E-DFFD-430C-B779-28A5E9078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341688"/>
            <a:ext cx="8497887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4000">
                <a:latin typeface="Comic Sans MS" panose="030F0702030302020204" pitchFamily="66" charset="0"/>
              </a:rPr>
              <a:t>A EXPERIÊNCIA DOS PROFETAS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9850CBC9-A818-4947-9ED5-98F3D39FE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3">
            <a:extLst>
              <a:ext uri="{FF2B5EF4-FFF2-40B4-BE49-F238E27FC236}">
                <a16:creationId xmlns:a16="http://schemas.microsoft.com/office/drawing/2014/main" id="{0C750716-F2BE-405E-9811-0A8FE76C3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88988"/>
            <a:ext cx="8534400" cy="2289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>
                <a:latin typeface="Comic Sans MS" panose="030F0702030302020204" pitchFamily="66" charset="0"/>
              </a:rPr>
              <a:t>“E continuou o Senhor a </a:t>
            </a:r>
            <a:r>
              <a:rPr lang="pt-BR" altLang="pt-BR" sz="3600" u="sng">
                <a:latin typeface="Comic Sans MS" panose="030F0702030302020204" pitchFamily="66" charset="0"/>
              </a:rPr>
              <a:t>aparecer</a:t>
            </a:r>
            <a:r>
              <a:rPr lang="pt-BR" altLang="pt-BR" sz="3600">
                <a:latin typeface="Comic Sans MS" panose="030F0702030302020204" pitchFamily="66" charset="0"/>
              </a:rPr>
              <a:t> em Siló; porquanto o Senhor se manifestava a Samuel em Siló pela </a:t>
            </a:r>
            <a:r>
              <a:rPr lang="pt-BR" altLang="pt-BR" sz="3600" u="sng">
                <a:latin typeface="Comic Sans MS" panose="030F0702030302020204" pitchFamily="66" charset="0"/>
              </a:rPr>
              <a:t>palavra do Senhor</a:t>
            </a:r>
            <a:r>
              <a:rPr lang="pt-BR" altLang="pt-BR" sz="3600">
                <a:latin typeface="Comic Sans MS" panose="030F0702030302020204" pitchFamily="66" charset="0"/>
              </a:rPr>
              <a:t>.”- I Sam. 3:21</a:t>
            </a:r>
            <a:endParaRPr lang="pt-BR" altLang="pt-BR" sz="2400">
              <a:latin typeface="Comic Sans MS" panose="030F0702030302020204" pitchFamily="66" charset="0"/>
            </a:endParaRP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622C8D4F-8CB9-462D-AFC5-893952CD0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724400"/>
            <a:ext cx="8839200" cy="1739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>
                <a:latin typeface="Comic Sans MS" panose="030F0702030302020204" pitchFamily="66" charset="0"/>
              </a:rPr>
              <a:t>“Porém sucedeu naquela mesma noite, que a </a:t>
            </a:r>
            <a:r>
              <a:rPr lang="pt-BR" altLang="pt-BR" sz="3600" u="sng">
                <a:latin typeface="Comic Sans MS" panose="030F0702030302020204" pitchFamily="66" charset="0"/>
              </a:rPr>
              <a:t>palavra do Senhor veio a Natã, dizendo</a:t>
            </a:r>
            <a:r>
              <a:rPr lang="pt-BR" altLang="pt-BR" sz="3600">
                <a:latin typeface="Comic Sans MS" panose="030F0702030302020204" pitchFamily="66" charset="0"/>
              </a:rPr>
              <a:t>:...”- II Sam. 7:4</a:t>
            </a:r>
            <a:endParaRPr lang="pt-BR" altLang="pt-BR">
              <a:latin typeface="Comic Sans MS" panose="030F0702030302020204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001738CC-3E53-4FD4-9201-AAE2A12E2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Text Box 3">
            <a:extLst>
              <a:ext uri="{FF2B5EF4-FFF2-40B4-BE49-F238E27FC236}">
                <a16:creationId xmlns:a16="http://schemas.microsoft.com/office/drawing/2014/main" id="{05210DCF-89D9-4084-8F8B-ED02A7D08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763000" cy="3937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>
                <a:latin typeface="Comic Sans MS" panose="030F0702030302020204" pitchFamily="66" charset="0"/>
              </a:rPr>
              <a:t>“Palavras de Jeremias, filho de Hilquias, dos sacerdotes que estavam em Anatote, na terra de Benjamim: ao qual </a:t>
            </a:r>
            <a:r>
              <a:rPr lang="pt-BR" altLang="pt-BR" sz="3600" u="sng">
                <a:latin typeface="Comic Sans MS" panose="030F0702030302020204" pitchFamily="66" charset="0"/>
              </a:rPr>
              <a:t>veio a palavra do Senhor</a:t>
            </a:r>
            <a:r>
              <a:rPr lang="pt-BR" altLang="pt-BR" sz="3600">
                <a:latin typeface="Comic Sans MS" panose="030F0702030302020204" pitchFamily="66" charset="0"/>
              </a:rPr>
              <a:t>, nos dias de Josias, filho de Amom, rei de Judá, no décimo terceiro ano do seu reinado.”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1901B392-0259-468F-9649-23D729F16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500688"/>
            <a:ext cx="5638800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800">
                <a:latin typeface="Comic Sans MS" panose="030F0702030302020204" pitchFamily="66" charset="0"/>
              </a:rPr>
              <a:t>Jeremias 1:1 e 2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>
            <a:extLst>
              <a:ext uri="{FF2B5EF4-FFF2-40B4-BE49-F238E27FC236}">
                <a16:creationId xmlns:a16="http://schemas.microsoft.com/office/drawing/2014/main" id="{A5B44A97-48DC-460E-84B6-01B233B99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Text Box 5">
            <a:extLst>
              <a:ext uri="{FF2B5EF4-FFF2-40B4-BE49-F238E27FC236}">
                <a16:creationId xmlns:a16="http://schemas.microsoft.com/office/drawing/2014/main" id="{0FCBD74E-6E20-485C-BCF3-DC92CF0B7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85800"/>
            <a:ext cx="4724400" cy="5819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4400">
                <a:solidFill>
                  <a:schemeClr val="bg1"/>
                </a:solidFill>
                <a:latin typeface="Comic Sans MS" panose="030F0702030302020204" pitchFamily="66" charset="0"/>
              </a:rPr>
              <a:t>Daniel 2:20-22</a:t>
            </a:r>
            <a:endParaRPr lang="en-US" altLang="pt-BR" sz="320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altLang="pt-BR" sz="4000">
                <a:solidFill>
                  <a:schemeClr val="bg1"/>
                </a:solidFill>
                <a:latin typeface="Comic Sans MS" panose="030F0702030302020204" pitchFamily="66" charset="0"/>
              </a:rPr>
              <a:t>Deus revelou o futuro</a:t>
            </a:r>
            <a:endParaRPr lang="en-US" altLang="pt-BR" sz="320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n-US" altLang="pt-BR" sz="320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altLang="pt-BR" sz="4400">
                <a:solidFill>
                  <a:schemeClr val="bg1"/>
                </a:solidFill>
                <a:latin typeface="Comic Sans MS" panose="030F0702030302020204" pitchFamily="66" charset="0"/>
              </a:rPr>
              <a:t>Deut. 29:29</a:t>
            </a:r>
          </a:p>
          <a:p>
            <a:pPr algn="ctr"/>
            <a:r>
              <a:rPr lang="en-US" altLang="pt-BR" sz="4000">
                <a:solidFill>
                  <a:schemeClr val="bg1"/>
                </a:solidFill>
                <a:latin typeface="Comic Sans MS" panose="030F0702030302020204" pitchFamily="66" charset="0"/>
              </a:rPr>
              <a:t>“As coisas reveladas” (denota conteúdo)</a:t>
            </a:r>
            <a:endParaRPr lang="en-US" altLang="pt-BR" sz="320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n-US" altLang="pt-BR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altLang="pt-BR" sz="2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>
            <a:extLst>
              <a:ext uri="{FF2B5EF4-FFF2-40B4-BE49-F238E27FC236}">
                <a16:creationId xmlns:a16="http://schemas.microsoft.com/office/drawing/2014/main" id="{F30DA9EB-8D15-4A7A-95B2-3980FFDD7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>
            <a:extLst>
              <a:ext uri="{FF2B5EF4-FFF2-40B4-BE49-F238E27FC236}">
                <a16:creationId xmlns:a16="http://schemas.microsoft.com/office/drawing/2014/main" id="{9F701C79-8B5F-4B7E-84BD-33E5F250D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28600"/>
            <a:ext cx="8424863" cy="63547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6000">
                <a:latin typeface="Comic Sans MS" panose="030F0702030302020204" pitchFamily="66" charset="0"/>
              </a:rPr>
              <a:t>CRISTOLOGIA</a:t>
            </a:r>
            <a:endParaRPr lang="en-US" altLang="pt-BR" sz="3600">
              <a:latin typeface="Comic Sans MS" panose="030F0702030302020204" pitchFamily="66" charset="0"/>
            </a:endParaRPr>
          </a:p>
          <a:p>
            <a:pPr algn="ctr">
              <a:spcBef>
                <a:spcPct val="50000"/>
              </a:spcBef>
            </a:pPr>
            <a:endParaRPr lang="en-US" altLang="pt-BR" sz="3600">
              <a:latin typeface="Comic Sans MS" panose="030F0702030302020204" pitchFamily="66" charset="0"/>
            </a:endParaRPr>
          </a:p>
          <a:p>
            <a:pPr algn="ctr">
              <a:spcBef>
                <a:spcPct val="50000"/>
              </a:spcBef>
            </a:pPr>
            <a:endParaRPr lang="en-US" altLang="pt-BR" sz="360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pt-BR" sz="5400">
                <a:solidFill>
                  <a:schemeClr val="bg1"/>
                </a:solidFill>
                <a:latin typeface="Comic Sans MS" panose="030F0702030302020204" pitchFamily="66" charset="0"/>
              </a:rPr>
              <a:t>Ebionitas</a:t>
            </a:r>
          </a:p>
          <a:p>
            <a:pPr>
              <a:spcBef>
                <a:spcPct val="50000"/>
              </a:spcBef>
            </a:pPr>
            <a:r>
              <a:rPr lang="en-US" altLang="pt-BR" sz="5400">
                <a:solidFill>
                  <a:schemeClr val="bg1"/>
                </a:solidFill>
                <a:latin typeface="Comic Sans MS" panose="030F0702030302020204" pitchFamily="66" charset="0"/>
              </a:rPr>
              <a:t>Docetistas</a:t>
            </a:r>
          </a:p>
          <a:p>
            <a:pPr>
              <a:spcBef>
                <a:spcPct val="50000"/>
              </a:spcBef>
            </a:pPr>
            <a:r>
              <a:rPr lang="en-US" altLang="pt-BR" sz="5400">
                <a:solidFill>
                  <a:schemeClr val="bg1"/>
                </a:solidFill>
                <a:latin typeface="Comic Sans MS" panose="030F0702030302020204" pitchFamily="66" charset="0"/>
              </a:rPr>
              <a:t>Arianos</a:t>
            </a:r>
            <a:endParaRPr lang="en-US" altLang="pt-BR" sz="3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2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 autoUpdateAnimBg="0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>
            <a:extLst>
              <a:ext uri="{FF2B5EF4-FFF2-40B4-BE49-F238E27FC236}">
                <a16:creationId xmlns:a16="http://schemas.microsoft.com/office/drawing/2014/main" id="{084F6756-8452-490A-B342-8CAF335FF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Text Box 7">
            <a:extLst>
              <a:ext uri="{FF2B5EF4-FFF2-40B4-BE49-F238E27FC236}">
                <a16:creationId xmlns:a16="http://schemas.microsoft.com/office/drawing/2014/main" id="{FC471CB0-053B-45D5-A2C6-859ADC810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0"/>
            <a:ext cx="5105400" cy="53324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altLang="pt-BR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altLang="pt-BR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altLang="pt-BR" sz="4400">
                <a:solidFill>
                  <a:schemeClr val="bg1"/>
                </a:solidFill>
                <a:latin typeface="Comic Sans MS" panose="030F0702030302020204" pitchFamily="66" charset="0"/>
              </a:rPr>
              <a:t>Amós 3:7</a:t>
            </a:r>
          </a:p>
          <a:p>
            <a:pPr algn="ctr"/>
            <a:r>
              <a:rPr lang="en-US" altLang="pt-BR" sz="4000">
                <a:solidFill>
                  <a:schemeClr val="bg1"/>
                </a:solidFill>
                <a:latin typeface="Comic Sans MS" panose="030F0702030302020204" pitchFamily="66" charset="0"/>
              </a:rPr>
              <a:t>Deus revela segredos</a:t>
            </a:r>
            <a:endParaRPr lang="en-US" altLang="pt-BR" sz="320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n-US" altLang="pt-BR" sz="320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altLang="pt-BR" sz="4400">
                <a:solidFill>
                  <a:schemeClr val="bg1"/>
                </a:solidFill>
                <a:latin typeface="Comic Sans MS" panose="030F0702030302020204" pitchFamily="66" charset="0"/>
              </a:rPr>
              <a:t>Gálatas 1:11-12</a:t>
            </a:r>
            <a:endParaRPr lang="en-US" altLang="pt-BR" sz="320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altLang="pt-BR" sz="4000">
                <a:solidFill>
                  <a:schemeClr val="bg1"/>
                </a:solidFill>
                <a:latin typeface="Comic Sans MS" panose="030F0702030302020204" pitchFamily="66" charset="0"/>
              </a:rPr>
              <a:t>O evangelho dado mediante Revelação</a:t>
            </a:r>
            <a:endParaRPr lang="en-US" altLang="pt-BR" sz="2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84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84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8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8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build="p" autoUpdateAnimBg="0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>
            <a:extLst>
              <a:ext uri="{FF2B5EF4-FFF2-40B4-BE49-F238E27FC236}">
                <a16:creationId xmlns:a16="http://schemas.microsoft.com/office/drawing/2014/main" id="{21E252BB-D0CA-4240-AD88-13E8CB663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Text Box 3">
            <a:extLst>
              <a:ext uri="{FF2B5EF4-FFF2-40B4-BE49-F238E27FC236}">
                <a16:creationId xmlns:a16="http://schemas.microsoft.com/office/drawing/2014/main" id="{3B9FDBFA-560D-4818-88D8-29431801B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490538"/>
            <a:ext cx="4356100" cy="60340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100">
                <a:solidFill>
                  <a:schemeClr val="bg1"/>
                </a:solidFill>
                <a:latin typeface="Comic Sans MS" panose="030F0702030302020204" pitchFamily="66" charset="0"/>
              </a:rPr>
              <a:t>“Examinais as Escrituras, porque julgais ter nelas a vida eterna, e são elas mesmas que testificam de mim.”</a:t>
            </a:r>
          </a:p>
          <a:p>
            <a:pPr algn="ctr">
              <a:spcBef>
                <a:spcPct val="50000"/>
              </a:spcBef>
            </a:pPr>
            <a:r>
              <a:rPr lang="pt-BR" altLang="pt-BR" sz="4100">
                <a:solidFill>
                  <a:schemeClr val="bg1"/>
                </a:solidFill>
                <a:latin typeface="Comic Sans MS" panose="030F0702030302020204" pitchFamily="66" charset="0"/>
              </a:rPr>
              <a:t> João 5:39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>
            <a:extLst>
              <a:ext uri="{FF2B5EF4-FFF2-40B4-BE49-F238E27FC236}">
                <a16:creationId xmlns:a16="http://schemas.microsoft.com/office/drawing/2014/main" id="{9EDD1DA9-C3B6-43E3-B7EE-FC955AB53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Text Box 9">
            <a:extLst>
              <a:ext uri="{FF2B5EF4-FFF2-40B4-BE49-F238E27FC236}">
                <a16:creationId xmlns:a16="http://schemas.microsoft.com/office/drawing/2014/main" id="{37EADF66-F2AC-46FA-8091-75974552E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209800"/>
            <a:ext cx="4572000" cy="38750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pt-BR" sz="320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pt-BR" sz="4800">
                <a:solidFill>
                  <a:schemeClr val="bg1"/>
                </a:solidFill>
                <a:latin typeface="Comic Sans MS" panose="030F0702030302020204" pitchFamily="66" charset="0"/>
              </a:rPr>
              <a:t>FÉ</a:t>
            </a:r>
          </a:p>
          <a:p>
            <a:pPr algn="ctr">
              <a:spcBef>
                <a:spcPct val="50000"/>
              </a:spcBef>
            </a:pPr>
            <a:r>
              <a:rPr lang="en-US" altLang="pt-BR" sz="480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</a:p>
          <a:p>
            <a:pPr algn="ctr">
              <a:spcBef>
                <a:spcPct val="50000"/>
              </a:spcBef>
            </a:pPr>
            <a:r>
              <a:rPr lang="en-US" altLang="pt-BR" sz="4800">
                <a:solidFill>
                  <a:schemeClr val="bg1"/>
                </a:solidFill>
                <a:latin typeface="Comic Sans MS" panose="030F0702030302020204" pitchFamily="66" charset="0"/>
              </a:rPr>
              <a:t>OBRAS</a:t>
            </a:r>
            <a:endParaRPr lang="en-US" altLang="pt-BR" sz="32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050FB302-79EB-442B-9F1C-27CE0514A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48768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400">
                <a:solidFill>
                  <a:schemeClr val="bg1"/>
                </a:solidFill>
                <a:latin typeface="Comic Sans MS" panose="030F0702030302020204" pitchFamily="66" charset="0"/>
              </a:rPr>
              <a:t>SOTERIOLOGIA</a:t>
            </a:r>
            <a:endParaRPr lang="en-US" altLang="pt-BR" sz="40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5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build="p" autoUpdateAnimBg="0" advAuto="0"/>
      <p:bldP spid="513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>
            <a:extLst>
              <a:ext uri="{FF2B5EF4-FFF2-40B4-BE49-F238E27FC236}">
                <a16:creationId xmlns:a16="http://schemas.microsoft.com/office/drawing/2014/main" id="{745048CF-B8DE-46BA-8A8B-6C6F6FAC1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FC1E97BB-7E0F-4E57-853E-3C0A4023F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3933825"/>
            <a:ext cx="6985000" cy="231457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F4D0077D-74B8-441A-A67E-724ADC7CC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919538"/>
            <a:ext cx="6858000" cy="21018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400">
                <a:latin typeface="Comic Sans MS" panose="030F0702030302020204" pitchFamily="66" charset="0"/>
              </a:rPr>
              <a:t>A doutrina da Revelação é  mais central do que a doutrina da Salvação</a:t>
            </a:r>
            <a:endParaRPr lang="en-US" altLang="pt-BR" sz="3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74641C10-5804-4394-81C9-1D8DE0C15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9538"/>
            <a:ext cx="5673725" cy="21478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5400">
                <a:solidFill>
                  <a:schemeClr val="bg1"/>
                </a:solidFill>
                <a:latin typeface="Comic Sans MS" panose="030F0702030302020204" pitchFamily="66" charset="0"/>
              </a:rPr>
              <a:t>DOUTRINA DA </a:t>
            </a:r>
          </a:p>
          <a:p>
            <a:pPr algn="ctr">
              <a:spcBef>
                <a:spcPct val="50000"/>
              </a:spcBef>
            </a:pPr>
            <a:r>
              <a:rPr lang="en-US" altLang="pt-BR" sz="5400">
                <a:solidFill>
                  <a:schemeClr val="bg1"/>
                </a:solidFill>
                <a:latin typeface="Comic Sans MS" panose="030F0702030302020204" pitchFamily="66" charset="0"/>
              </a:rPr>
              <a:t>REVELAÇÃO</a:t>
            </a:r>
            <a:endParaRPr lang="en-US" altLang="pt-BR" sz="3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autoUpdateAnimBg="0" advAuto="0"/>
      <p:bldP spid="615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EDDB0750-22A9-4764-BF58-5E2323296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Rectangle 3">
            <a:extLst>
              <a:ext uri="{FF2B5EF4-FFF2-40B4-BE49-F238E27FC236}">
                <a16:creationId xmlns:a16="http://schemas.microsoft.com/office/drawing/2014/main" id="{2B249909-45E6-4FC3-AAFC-C51E3487F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36550"/>
            <a:ext cx="7507287" cy="7529513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000">
                <a:latin typeface="Comic Sans MS" panose="030F0702030302020204" pitchFamily="66" charset="0"/>
              </a:rPr>
              <a:t>Crise de </a:t>
            </a:r>
            <a:r>
              <a:rPr lang="pt-BR" altLang="pt-BR" sz="4000" u="sng">
                <a:latin typeface="Comic Sans MS" panose="030F0702030302020204" pitchFamily="66" charset="0"/>
              </a:rPr>
              <a:t>autoridade:</a:t>
            </a:r>
          </a:p>
          <a:p>
            <a:pPr algn="ctr"/>
            <a:r>
              <a:rPr lang="pt-BR" altLang="pt-BR" sz="4000" b="0" i="1">
                <a:latin typeface="Comic Sans MS" panose="030F0702030302020204" pitchFamily="66" charset="0"/>
              </a:rPr>
              <a:t> </a:t>
            </a:r>
            <a:r>
              <a:rPr lang="en-US" altLang="pt-BR" sz="4000" b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pt-BR" altLang="pt-BR" sz="4000">
                <a:latin typeface="Comic Sans MS" panose="030F0702030302020204" pitchFamily="66" charset="0"/>
              </a:rPr>
              <a:t>De que fonte a teologia adquire as informações das quais ela formula seus conceitos (seu corpo doutrinário)? Onde testar as teorias? Onde encontrar o critério para autenticar o conteúdo da teologia?</a:t>
            </a:r>
            <a:endParaRPr lang="pt-BR" altLang="pt-BR" sz="4900" i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altLang="pt-BR" sz="8800" b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A0EE3170-60DB-402A-9F85-D42E51A0B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2FFD06E-FD7A-4794-BDCB-76AB48CA2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Text Box 3">
            <a:extLst>
              <a:ext uri="{FF2B5EF4-FFF2-40B4-BE49-F238E27FC236}">
                <a16:creationId xmlns:a16="http://schemas.microsoft.com/office/drawing/2014/main" id="{E6122117-6DFB-4482-9D8B-0171EF2AE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295400"/>
            <a:ext cx="6858000" cy="4533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5400">
                <a:latin typeface="Comic Sans MS" panose="030F0702030302020204" pitchFamily="66" charset="0"/>
              </a:rPr>
              <a:t>REVELAÇÃO PROPOSICIONAL</a:t>
            </a:r>
          </a:p>
          <a:p>
            <a:pPr algn="ctr">
              <a:spcBef>
                <a:spcPct val="20000"/>
              </a:spcBef>
            </a:pPr>
            <a:r>
              <a:rPr lang="en-US" altLang="pt-BR" sz="5400">
                <a:latin typeface="Comic Sans MS" panose="030F0702030302020204" pitchFamily="66" charset="0"/>
              </a:rPr>
              <a:t>X</a:t>
            </a:r>
          </a:p>
          <a:p>
            <a:pPr algn="ctr">
              <a:spcBef>
                <a:spcPct val="20000"/>
              </a:spcBef>
            </a:pPr>
            <a:r>
              <a:rPr lang="en-US" altLang="pt-BR" sz="5400">
                <a:latin typeface="Comic Sans MS" panose="030F0702030302020204" pitchFamily="66" charset="0"/>
              </a:rPr>
              <a:t>TEOLOGIA DO ENCONTRO</a:t>
            </a:r>
            <a:endParaRPr lang="en-US" altLang="pt-BR" sz="3600">
              <a:latin typeface="Comic Sans MS" panose="030F0702030302020204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B7B5B2C9-0864-4649-9582-B64C1643A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41989" name="Picture 5">
            <a:extLst>
              <a:ext uri="{FF2B5EF4-FFF2-40B4-BE49-F238E27FC236}">
                <a16:creationId xmlns:a16="http://schemas.microsoft.com/office/drawing/2014/main" id="{1D0FD1FC-077C-4161-BE87-769C0396D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0" name="Text Box 6">
            <a:extLst>
              <a:ext uri="{FF2B5EF4-FFF2-40B4-BE49-F238E27FC236}">
                <a16:creationId xmlns:a16="http://schemas.microsoft.com/office/drawing/2014/main" id="{98321826-A8E5-4301-BB7F-C7E4CE84F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33375"/>
            <a:ext cx="6408738" cy="6492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000" u="sng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Revelação</a:t>
            </a:r>
          </a:p>
          <a:p>
            <a:pPr algn="ctr">
              <a:spcBef>
                <a:spcPct val="50000"/>
              </a:spcBef>
            </a:pPr>
            <a:r>
              <a:rPr lang="pt-BR" altLang="pt-BR" sz="4000" u="sng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Proposicional</a:t>
            </a:r>
            <a:r>
              <a:rPr lang="pt-BR" altLang="pt-BR" sz="400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pt-BR" altLang="pt-BR" sz="400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 cristianismo afirmou tradicionalmente que Deus, na revelação, comunicou ao profeta informações, conteúdo.</a:t>
            </a:r>
          </a:p>
          <a:p>
            <a:pPr algn="ctr">
              <a:spcBef>
                <a:spcPct val="50000"/>
              </a:spcBef>
            </a:pPr>
            <a:r>
              <a:rPr lang="pt-BR" altLang="pt-BR" sz="400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(Esta é a posição da I.A.S.D.)</a:t>
            </a:r>
            <a:r>
              <a:rPr lang="pt-BR" altLang="pt-BR" sz="400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en-US" altLang="pt-BR" sz="40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C54FB3A-DA97-42CE-89C2-09B30C9AD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43013" name="Picture 5">
            <a:extLst>
              <a:ext uri="{FF2B5EF4-FFF2-40B4-BE49-F238E27FC236}">
                <a16:creationId xmlns:a16="http://schemas.microsoft.com/office/drawing/2014/main" id="{AE81943D-BACD-4885-BB93-E805D4C27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4" name="Text Box 6">
            <a:extLst>
              <a:ext uri="{FF2B5EF4-FFF2-40B4-BE49-F238E27FC236}">
                <a16:creationId xmlns:a16="http://schemas.microsoft.com/office/drawing/2014/main" id="{5311C2BE-5419-4E3E-89B6-33BE32866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8382000" cy="73231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   </a:t>
            </a:r>
            <a:r>
              <a:rPr lang="pt-BR" altLang="pt-BR" sz="3600" u="sng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Teologia do Encontro</a:t>
            </a:r>
            <a:r>
              <a:rPr lang="pt-BR" altLang="pt-BR" sz="360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É subjetiva; a revelação ocorre num encontro onde não há comunicação de informações. Deus não revela doutrinas. A Bíblia é então, apenas o relato de encontros (experiências) que os profetas tiveram com Deus. A Bíblia é apenas uma coleção de testemunhos de fé. Portanto, não tem caráter normativo.</a:t>
            </a:r>
          </a:p>
          <a:p>
            <a:pPr algn="just">
              <a:spcBef>
                <a:spcPct val="20000"/>
              </a:spcBef>
            </a:pPr>
            <a:r>
              <a:rPr lang="pt-BR" altLang="pt-BR" sz="400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ctr">
              <a:spcBef>
                <a:spcPct val="20000"/>
              </a:spcBef>
            </a:pPr>
            <a:r>
              <a:rPr lang="pt-BR" altLang="pt-BR" sz="400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en-US" altLang="pt-BR" sz="40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circles.p3d 0"/>
  <p:tag name="POWER3D OPTIONS" val="Fast "/>
  <p:tag name="POWER3D SOUND" val="Twirling Circle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RasTiles.p3d 1"/>
  <p:tag name="POWER3D OPTIONS" val="Fast "/>
  <p:tag name="POWER3D SOUND" val="Reassembling Tile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hutup.p3d 0"/>
  <p:tag name="POWER3D OPTIONS" val="Fast "/>
  <p:tag name="POWER3D SOUND" val="Shut Up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pring.p3d 1"/>
  <p:tag name="POWER3D OPTIONS" val="Fast "/>
  <p:tag name="POWER3D SOUND" val="Spring Away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circles.p3d 1"/>
  <p:tag name="POWER3D OPTIONS" val="Fast "/>
  <p:tag name="POWER3D SOUND" val="Twirling Circle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squares.p3d 3"/>
  <p:tag name="POWER3D OPTIONS" val="Fast "/>
  <p:tag name="POWER3D SOUND" val="Twirling Square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Crdoors.p3d 0"/>
  <p:tag name="POWER3D OPTIONS" val="Fast "/>
  <p:tag name="POWER3D SOUND" val="Creaking Door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CrPanels.p3d 2"/>
  <p:tag name="POWER3D OPTIONS" val="Fast "/>
  <p:tag name="POWER3D SOUND" val="Counterrotating Panel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iamond.p3d 0"/>
  <p:tag name="POWER3D OPTIONS" val="Fast "/>
  <p:tag name="POWER3D SOUND" val="Twirling Diamon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Fallout.p3d 4"/>
  <p:tag name="POWER3D OPTIONS" val="Fast "/>
  <p:tag name="POWER3D SOUND" val="Fall Ou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Falplace.p3d 7"/>
  <p:tag name="POWER3D OPTIONS" val="Fast "/>
  <p:tag name="POWER3D SOUND" val="Fall In Plac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squares.p3d 2"/>
  <p:tag name="POWER3D OPTIONS" val="Fast "/>
  <p:tag name="POWER3D SOUND" val="Twirling Square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penup.p3d 1"/>
  <p:tag name="POWER3D OPTIONS" val="Fast "/>
  <p:tag name="POWER3D SOUND" val="Open Up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Pwrpanel.p3d 2"/>
  <p:tag name="POWER3D OPTIONS" val="Fast "/>
  <p:tag name="POWER3D SOUND" val="Power Panel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RasTiles.p3d 1"/>
  <p:tag name="POWER3D OPTIONS" val="Fast "/>
  <p:tag name="POWER3D SOUND" val="Reassembling Tiles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hutup.p3d 2"/>
  <p:tag name="POWER3D OPTIONS" val="Fast "/>
  <p:tag name="POWER3D SOUND" val="Shut Up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pring.p3d 0"/>
  <p:tag name="POWER3D OPTIONS" val="Fast "/>
  <p:tag name="POWER3D SOUND" val="Spring Away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circles.p3d 1"/>
  <p:tag name="POWER3D OPTIONS" val="Fast "/>
  <p:tag name="POWER3D SOUND" val="Twirling Circles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squares.p3d 0"/>
  <p:tag name="POWER3D OPTIONS" val="Fast "/>
  <p:tag name="POWER3D SOUND" val="Twirling Squares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Crdoors.p3d 3"/>
  <p:tag name="POWER3D OPTIONS" val="Fast "/>
  <p:tag name="POWER3D SOUND" val="Creaking Doors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CrPanels.p3d 4"/>
  <p:tag name="POWER3D OPTIONS" val="Fast "/>
  <p:tag name="POWER3D SOUND" val="Counterrotating Panels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iamond.p3d 1"/>
  <p:tag name="POWER3D OPTIONS" val="Fast "/>
  <p:tag name="POWER3D SOUND" val="Twirling Diamon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Crdoors.p3d 3"/>
  <p:tag name="POWER3D OPTIONS" val="Fast "/>
  <p:tag name="POWER3D SOUND" val="Creaking Doors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Fallout.p3d 0"/>
  <p:tag name="POWER3D OPTIONS" val="Fast "/>
  <p:tag name="POWER3D SOUND" val="Fall Out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Falplace.p3d 1"/>
  <p:tag name="POWER3D OPTIONS" val="Fast "/>
  <p:tag name="POWER3D SOUND" val="Fall In Pla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CrPanels.p3d 2"/>
  <p:tag name="POWER3D OPTIONS" val="Fast "/>
  <p:tag name="POWER3D SOUND" val="Counterrotating Panel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iamond.p3d 1"/>
  <p:tag name="POWER3D OPTIONS" val="Fast "/>
  <p:tag name="POWER3D SOUND" val="Twirling Diamon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Fallout.p3d 5"/>
  <p:tag name="POWER3D OPTIONS" val="Fast "/>
  <p:tag name="POWER3D SOUND" val="Fall Ou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Falplace.p3d 2"/>
  <p:tag name="POWER3D OPTIONS" val="Fast "/>
  <p:tag name="POWER3D SOUND" val="Fall In Plac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penup.p3d 3"/>
  <p:tag name="POWER3D OPTIONS" val="Fast "/>
  <p:tag name="POWER3D SOUND" val="Open Up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Pwrpanel.p3d 2"/>
  <p:tag name="POWER3D OPTIONS" val="Fast "/>
  <p:tag name="POWER3D SOUND" val="Power Panels"/>
</p:tagLst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28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28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788</Words>
  <Application>Microsoft Office PowerPoint</Application>
  <PresentationFormat>Apresentação na tela (4:3)</PresentationFormat>
  <Paragraphs>104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5" baseType="lpstr">
      <vt:lpstr>Times New Roman</vt:lpstr>
      <vt:lpstr>Comic Sans MS</vt:lpstr>
      <vt:lpstr>Tahoma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 </dc:title>
  <dc:subject>PROFECIAS PARA O TEMPO DO FIM</dc:subject>
  <dc:creator>4TONS - Pr. Marcelo Augusto de Carvalho; Roberto Motta</dc:creator>
  <cp:keywords>www.4tons.com.br</cp:keywords>
  <dc:description>COMÉRCIO PROIBIDO. USO PESSOAL</dc:description>
  <cp:lastModifiedBy>UCB - Marcelo Augusto de Carvalho</cp:lastModifiedBy>
  <cp:revision>25</cp:revision>
  <dcterms:created xsi:type="dcterms:W3CDTF">2000-04-23T02:28:07Z</dcterms:created>
  <dcterms:modified xsi:type="dcterms:W3CDTF">2021-01-08T07:26:25Z</dcterms:modified>
  <cp:category>EVANGELISMO</cp:category>
</cp:coreProperties>
</file>